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22" r:id="rId2"/>
    <p:sldId id="375" r:id="rId3"/>
    <p:sldId id="334" r:id="rId4"/>
    <p:sldId id="335" r:id="rId5"/>
    <p:sldId id="328" r:id="rId6"/>
    <p:sldId id="329" r:id="rId7"/>
    <p:sldId id="339" r:id="rId8"/>
    <p:sldId id="378" r:id="rId9"/>
    <p:sldId id="336" r:id="rId10"/>
    <p:sldId id="379" r:id="rId11"/>
    <p:sldId id="380" r:id="rId12"/>
    <p:sldId id="337" r:id="rId13"/>
    <p:sldId id="381" r:id="rId14"/>
    <p:sldId id="344" r:id="rId15"/>
    <p:sldId id="347" r:id="rId16"/>
    <p:sldId id="356" r:id="rId17"/>
    <p:sldId id="357" r:id="rId18"/>
    <p:sldId id="360" r:id="rId19"/>
    <p:sldId id="361" r:id="rId20"/>
    <p:sldId id="362" r:id="rId21"/>
    <p:sldId id="363" r:id="rId22"/>
    <p:sldId id="350" r:id="rId23"/>
    <p:sldId id="351" r:id="rId24"/>
    <p:sldId id="370" r:id="rId25"/>
    <p:sldId id="371" r:id="rId26"/>
    <p:sldId id="372" r:id="rId27"/>
    <p:sldId id="373" r:id="rId28"/>
    <p:sldId id="382" r:id="rId29"/>
    <p:sldId id="383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ul Dombrowski" initials="PD" lastIdx="2" clrIdx="0">
    <p:extLst>
      <p:ext uri="{19B8F6BF-5375-455C-9EA6-DF929625EA0E}">
        <p15:presenceInfo xmlns:p15="http://schemas.microsoft.com/office/powerpoint/2012/main" userId="S-1-5-21-4043211607-381137871-242130520-3680" providerId="AD"/>
      </p:ext>
    </p:extLst>
  </p:cmAuthor>
  <p:cmAuthor id="2" name="Cheyenne Schellein (AAS)" initials="CS(" lastIdx="3" clrIdx="1">
    <p:extLst>
      <p:ext uri="{19B8F6BF-5375-455C-9EA6-DF929625EA0E}">
        <p15:presenceInfo xmlns:p15="http://schemas.microsoft.com/office/powerpoint/2012/main" userId="S-1-5-21-4043211607-381137871-242130520-39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7E"/>
    <a:srgbClr val="C8D8EB"/>
    <a:srgbClr val="FF00FF"/>
    <a:srgbClr val="FFFF00"/>
    <a:srgbClr val="66FFCC"/>
    <a:srgbClr val="9999FF"/>
    <a:srgbClr val="0ED3D8"/>
    <a:srgbClr val="EAEAEA"/>
    <a:srgbClr val="FF99FF"/>
    <a:srgbClr val="111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42" autoAdjust="0"/>
    <p:restoredTop sz="94154" autoAdjust="0"/>
  </p:normalViewPr>
  <p:slideViewPr>
    <p:cSldViewPr snapToGrid="0">
      <p:cViewPr varScale="1">
        <p:scale>
          <a:sx n="68" d="100"/>
          <a:sy n="68" d="100"/>
        </p:scale>
        <p:origin x="75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2DB4F-EDD7-424A-AC20-D95DA141D800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5DEB4-2029-4E26-A15A-9D836C3962D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937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964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92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17648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4648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755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270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3528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438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010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0386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00EB3-BCEA-487E-A8AF-DDCB168A0373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888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00EB3-BCEA-487E-A8AF-DDCB168A0373}" type="datetimeFigureOut">
              <a:rPr lang="de-DE" smtClean="0"/>
              <a:t>10.10.2023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6A0B2-3663-4B66-BD47-30427389454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9407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feld 27"/>
          <p:cNvSpPr txBox="1"/>
          <p:nvPr/>
        </p:nvSpPr>
        <p:spPr>
          <a:xfrm>
            <a:off x="843475" y="865444"/>
            <a:ext cx="61606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E6007E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Rechte </a:t>
            </a:r>
            <a:r>
              <a:rPr lang="de-DE" sz="3600" b="1" dirty="0" smtClean="0">
                <a:solidFill>
                  <a:srgbClr val="E6007E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Codes </a:t>
            </a:r>
            <a:r>
              <a:rPr lang="de-DE" sz="3600" b="1" dirty="0" smtClean="0">
                <a:solidFill>
                  <a:srgbClr val="E6007E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entschlüsseln</a:t>
            </a:r>
            <a:endParaRPr lang="de-DE" dirty="0" smtClean="0">
              <a:latin typeface="Roboto Slab" pitchFamily="2" charset="0"/>
              <a:ea typeface="Roboto Slab" pitchFamily="2" charset="0"/>
              <a:cs typeface="Noto Serif" panose="02020502060505020204" pitchFamily="18"/>
            </a:endParaRPr>
          </a:p>
          <a:p>
            <a:endParaRPr lang="de-DE" dirty="0">
              <a:latin typeface="Roboto Slab" pitchFamily="2" charset="0"/>
              <a:ea typeface="Roboto Slab" pitchFamily="2" charset="0"/>
              <a:cs typeface="Noto Serif" panose="02020502060505020204" pitchFamily="18"/>
            </a:endParaRPr>
          </a:p>
        </p:txBody>
      </p:sp>
      <p:sp>
        <p:nvSpPr>
          <p:cNvPr id="13" name="Rechteckige Legende 12"/>
          <p:cNvSpPr/>
          <p:nvPr/>
        </p:nvSpPr>
        <p:spPr>
          <a:xfrm>
            <a:off x="7456554" y="1006846"/>
            <a:ext cx="3998228" cy="4550537"/>
          </a:xfrm>
          <a:prstGeom prst="wedgeRectCallout">
            <a:avLst/>
          </a:prstGeom>
          <a:gradFill flip="none" rotWithShape="1">
            <a:gsLst>
              <a:gs pos="20000">
                <a:srgbClr val="E6007E"/>
              </a:gs>
              <a:gs pos="100000">
                <a:srgbClr val="FFFF00"/>
              </a:gs>
            </a:gsLst>
            <a:lin ang="18900000" scaled="1"/>
            <a:tileRect/>
          </a:gradFill>
          <a:ln w="476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de-DE" sz="5400" dirty="0">
                <a:solidFill>
                  <a:schemeClr val="bg1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Was hat die Zahl 88 eigentlich mit Nazis zu tun?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843475" y="2342772"/>
            <a:ext cx="565159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Viele von Euch sind sicherlich schon einmal mit klassischen Symbolen und Codes der extremen Rechten in Kontakt gekommen. Dazu gehören: </a:t>
            </a:r>
          </a:p>
          <a:p>
            <a:endParaRPr lang="de-DE" dirty="0" smtClean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Gewaltaufrufe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Entmenschlichungen</a:t>
            </a: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de-DE" sz="2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Nazi-Zeichen und -Codes</a:t>
            </a:r>
          </a:p>
        </p:txBody>
      </p:sp>
    </p:spTree>
    <p:extLst>
      <p:ext uri="{BB962C8B-B14F-4D97-AF65-F5344CB8AC3E}">
        <p14:creationId xmlns:p14="http://schemas.microsoft.com/office/powerpoint/2010/main" val="36760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Affirmative action.png"/>
          <p:cNvSpPr>
            <a:spLocks noChangeAspect="1" noChangeArrowheads="1"/>
          </p:cNvSpPr>
          <p:nvPr/>
        </p:nvSpPr>
        <p:spPr bwMode="auto">
          <a:xfrm flipV="1">
            <a:off x="155575" y="160338"/>
            <a:ext cx="304800" cy="24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" t="7916" r="37351" b="5262"/>
          <a:stretch/>
        </p:blipFill>
        <p:spPr>
          <a:xfrm>
            <a:off x="537747" y="1442301"/>
            <a:ext cx="5100074" cy="3826968"/>
          </a:xfrm>
          <a:prstGeom prst="rect">
            <a:avLst/>
          </a:prstGeom>
          <a:ln w="19050">
            <a:solidFill>
              <a:srgbClr val="E6007E"/>
            </a:solidFill>
          </a:ln>
        </p:spPr>
      </p:pic>
      <p:sp>
        <p:nvSpPr>
          <p:cNvPr id="5" name="Textfeld 4"/>
          <p:cNvSpPr txBox="1"/>
          <p:nvPr/>
        </p:nvSpPr>
        <p:spPr>
          <a:xfrm>
            <a:off x="5886451" y="1610714"/>
            <a:ext cx="5915908" cy="378565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Orientiert </a:t>
            </a:r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Euch </a:t>
            </a:r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bei der Entschlüsselung an folgenden Fragen: </a:t>
            </a:r>
            <a:endParaRPr lang="de-DE" sz="2000" b="1" dirty="0">
              <a:solidFill>
                <a:srgbClr val="E6007E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sz="20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Was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ist auf dem Bild zu sehen? </a:t>
            </a:r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Was daran könnte problematisch sein?</a:t>
            </a: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Welche Botschaft(en) soll(en)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hier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vermittelt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werden?</a:t>
            </a:r>
          </a:p>
          <a:p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/>
            </a:r>
            <a:b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Welche Strategie(n) könnte(n) dahinter stecken? </a:t>
            </a:r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14392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6" t="7916" r="37351" b="5262"/>
          <a:stretch/>
        </p:blipFill>
        <p:spPr>
          <a:xfrm>
            <a:off x="537747" y="1442301"/>
            <a:ext cx="5100074" cy="3826968"/>
          </a:xfrm>
          <a:prstGeom prst="rect">
            <a:avLst/>
          </a:prstGeom>
          <a:ln w="19050">
            <a:solidFill>
              <a:srgbClr val="E6007E"/>
            </a:solidFill>
          </a:ln>
        </p:spPr>
      </p:pic>
      <p:sp>
        <p:nvSpPr>
          <p:cNvPr id="7" name="AutoShape 2" descr="Affirmative action.png"/>
          <p:cNvSpPr>
            <a:spLocks noChangeAspect="1" noChangeArrowheads="1"/>
          </p:cNvSpPr>
          <p:nvPr/>
        </p:nvSpPr>
        <p:spPr bwMode="auto">
          <a:xfrm flipV="1">
            <a:off x="155575" y="160338"/>
            <a:ext cx="304800" cy="24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 useBgFill="1">
        <p:nvSpPr>
          <p:cNvPr id="5" name="Rechteck 4"/>
          <p:cNvSpPr/>
          <p:nvPr/>
        </p:nvSpPr>
        <p:spPr>
          <a:xfrm rot="21160971">
            <a:off x="186580" y="2634362"/>
            <a:ext cx="6104827" cy="877216"/>
          </a:xfrm>
          <a:prstGeom prst="rect">
            <a:avLst/>
          </a:prstGeom>
          <a:ln w="41275">
            <a:gradFill flip="none" rotWithShape="1">
              <a:gsLst>
                <a:gs pos="25000">
                  <a:srgbClr val="E6007E"/>
                </a:gs>
                <a:gs pos="100000">
                  <a:srgbClr val="FFEE00"/>
                </a:gs>
              </a:gsLst>
              <a:lin ang="13500000" scaled="1"/>
              <a:tileRect/>
            </a:gra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Antisemitismus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399784" y="693517"/>
            <a:ext cx="5503024" cy="532453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7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Einordnung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Verschwörungserzählungen 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der </a:t>
            </a:r>
            <a:r>
              <a:rPr lang="de-DE" sz="17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QAnon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-Bewegung</a:t>
            </a:r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Codes: Der 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Buchstabe Q; „</a:t>
            </a:r>
            <a:r>
              <a:rPr lang="de-DE" sz="17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Where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de-DE" sz="17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de-DE" sz="17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go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de-DE" sz="17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one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, </a:t>
            </a:r>
            <a:r>
              <a:rPr lang="de-DE" sz="17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de-DE" sz="17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go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all“, abgekürzt: #WWG1WGA; #</a:t>
            </a:r>
            <a:r>
              <a:rPr lang="de-DE" sz="17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savethechildren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#</a:t>
            </a:r>
            <a:r>
              <a:rPr lang="de-DE" sz="17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rettetdiekinder</a:t>
            </a:r>
            <a:endParaRPr lang="de-DE" sz="1700" dirty="0" smtClean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  <a:sym typeface="Wingdings" pitchFamily="2" charset="2"/>
              </a:rPr>
              <a:t>historisches antisemitisches Motiv jüdischer „Kindsmörder“ </a:t>
            </a:r>
          </a:p>
          <a:p>
            <a:pPr lvl="1"/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7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Botschaften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eine geheime jüdische Elite 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im "tiefen Staat" hat die USA unter 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Kontrolle und foltert Kinder</a:t>
            </a:r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Der Widerstand gegen diese böse Elite wächst</a:t>
            </a:r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7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Strategien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Selbstverharmlosung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Anspielungen/Dog </a:t>
            </a:r>
            <a:r>
              <a:rPr lang="de-DE" sz="17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Whistles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42162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78" y="655461"/>
            <a:ext cx="3848660" cy="5418698"/>
          </a:xfrm>
          <a:prstGeom prst="rect">
            <a:avLst/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886451" y="1610714"/>
            <a:ext cx="5915908" cy="378565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Orientiert </a:t>
            </a:r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Euch </a:t>
            </a:r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bei der Entschlüsselung an folgenden Fragen: </a:t>
            </a:r>
            <a:endParaRPr lang="de-DE" sz="2000" b="1" dirty="0">
              <a:solidFill>
                <a:srgbClr val="E6007E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sz="20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Was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ist auf dem Bild zu sehen? </a:t>
            </a:r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Was daran könnte problematisch sein?</a:t>
            </a: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Welche Botschaft(en) soll(en)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hier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vermittelt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werden?</a:t>
            </a:r>
          </a:p>
          <a:p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/>
            </a:r>
            <a:b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Welche Strategie(n) könnte(n) dahinter stecken? </a:t>
            </a:r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0808582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78" y="655461"/>
            <a:ext cx="3848660" cy="5418698"/>
          </a:xfrm>
          <a:prstGeom prst="rect">
            <a:avLst/>
          </a:prstGeom>
          <a:noFill/>
          <a:ln w="12700">
            <a:solidFill>
              <a:srgbClr val="FF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998419" y="331200"/>
            <a:ext cx="5917061" cy="584775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endParaRPr lang="de-DE" sz="1700" dirty="0">
              <a:solidFill>
                <a:srgbClr val="E6007E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7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Einordnung</a:t>
            </a:r>
            <a:r>
              <a:rPr lang="de-DE" sz="17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Anlehnung an das 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Videospiel GTA</a:t>
            </a:r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„</a:t>
            </a:r>
            <a:r>
              <a:rPr lang="de-DE" sz="17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Defend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Europe“ = beliebter Slogan der 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„</a:t>
            </a:r>
            <a:r>
              <a:rPr lang="de-DE" sz="17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Identitären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Bewegung“ (IB)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„C-Star“ = Charter-Boot der IB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Etikett Bierflasche = Symbol der IB und Anspielung auf Partei „Der III. Weg“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„Phalanx Europa“ = rechtsextremes Label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7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Botschaften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Europa muss – notfalls mit Gewalt – vor einem 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vermeintlichen 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„Großen Austausch“ bewahrt werden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„Europa verteidigen“ = Spaß, Sport, Gemeinschaft und Action</a:t>
            </a:r>
          </a:p>
          <a:p>
            <a:endParaRPr lang="de-DE" sz="1700" dirty="0" smtClean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7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Strategien</a:t>
            </a:r>
            <a:r>
              <a:rPr lang="de-DE" sz="17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Jugendkulturelle Bezüge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Selbstverharmlosung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Täter-Opfer-Umkehr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Dog </a:t>
            </a:r>
            <a:r>
              <a:rPr lang="de-DE" sz="17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Whistles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 (Phalanx, </a:t>
            </a:r>
            <a:r>
              <a:rPr lang="de-DE" sz="17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Lamda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, C-Star, III. Weg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)</a:t>
            </a:r>
            <a:endParaRPr lang="de-DE" sz="1700" dirty="0" smtClean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 useBgFill="1">
        <p:nvSpPr>
          <p:cNvPr id="6" name="Rechteck 5"/>
          <p:cNvSpPr/>
          <p:nvPr/>
        </p:nvSpPr>
        <p:spPr>
          <a:xfrm rot="21253229">
            <a:off x="373145" y="2776796"/>
            <a:ext cx="5331680" cy="941235"/>
          </a:xfrm>
          <a:prstGeom prst="rect">
            <a:avLst/>
          </a:prstGeom>
          <a:ln w="41275">
            <a:gradFill flip="none" rotWithShape="1">
              <a:gsLst>
                <a:gs pos="25000">
                  <a:srgbClr val="E6007E"/>
                </a:gs>
                <a:gs pos="100000">
                  <a:srgbClr val="FFEE00"/>
                </a:gs>
              </a:gsLst>
              <a:lin ang="13500000" scaled="1"/>
              <a:tileRect/>
            </a:gra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RASSISMUS</a:t>
            </a:r>
          </a:p>
        </p:txBody>
      </p:sp>
    </p:spTree>
    <p:extLst>
      <p:ext uri="{BB962C8B-B14F-4D97-AF65-F5344CB8AC3E}">
        <p14:creationId xmlns:p14="http://schemas.microsoft.com/office/powerpoint/2010/main" val="2971504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824593" y="759280"/>
            <a:ext cx="4485344" cy="4651600"/>
            <a:chOff x="1256373" y="1528268"/>
            <a:chExt cx="4053564" cy="3882611"/>
          </a:xfrm>
        </p:grpSpPr>
        <p:pic>
          <p:nvPicPr>
            <p:cNvPr id="3" name="Grafik 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373" y="1528268"/>
              <a:ext cx="4053564" cy="3882611"/>
            </a:xfrm>
            <a:prstGeom prst="rect">
              <a:avLst/>
            </a:prstGeom>
            <a:ln>
              <a:solidFill>
                <a:srgbClr val="FF00FF"/>
              </a:solidFill>
            </a:ln>
          </p:spPr>
        </p:pic>
        <p:sp>
          <p:nvSpPr>
            <p:cNvPr id="4" name="Rechteck 3"/>
            <p:cNvSpPr/>
            <p:nvPr/>
          </p:nvSpPr>
          <p:spPr>
            <a:xfrm>
              <a:off x="3730752" y="3401569"/>
              <a:ext cx="1469457" cy="265175"/>
            </a:xfrm>
            <a:prstGeom prst="rect">
              <a:avLst/>
            </a:prstGeom>
            <a:solidFill>
              <a:srgbClr val="C8D8EB"/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5886451" y="1610714"/>
            <a:ext cx="5915908" cy="378565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Orientiert </a:t>
            </a:r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Euch </a:t>
            </a:r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bei der Entschlüsselung an folgenden Fragen: </a:t>
            </a:r>
            <a:endParaRPr lang="de-DE" sz="2000" b="1" dirty="0">
              <a:solidFill>
                <a:srgbClr val="E6007E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sz="20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Was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ist auf dem Bild zu sehen? </a:t>
            </a:r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Was daran könnte problematisch sein?</a:t>
            </a: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Welche Botschaft(en) soll(en)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hier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vermittelt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werden?</a:t>
            </a:r>
          </a:p>
          <a:p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/>
            </a:r>
            <a:b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Welche Strategie(n) könnte(n) dahinter stecken? </a:t>
            </a:r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39142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6569949" y="584905"/>
            <a:ext cx="5096255" cy="5062924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endParaRPr lang="de-DE" sz="1700" dirty="0">
              <a:solidFill>
                <a:srgbClr val="E6007E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7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Einordnung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Russland = „traditionelle“ </a:t>
            </a:r>
            <a:r>
              <a:rPr lang="de-DE" sz="17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cis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-Männlichkeit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USA bzw. der „Westen“ = geschlechtliche/sexuelle Selbstbestimmung</a:t>
            </a:r>
          </a:p>
          <a:p>
            <a:pPr lvl="1"/>
            <a:endParaRPr lang="de-DE" sz="1700" dirty="0" smtClean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7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Botschaften: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Russland ist wehrhaft, weil ein Panzer noch ein Panzer, ein Mann noch ein Mann ist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Der liberale „Westen“ hingegen ist schwach und verweichlicht </a:t>
            </a:r>
          </a:p>
          <a:p>
            <a:pPr lvl="1"/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7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Strategien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Humor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Andeutungen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grpSp>
        <p:nvGrpSpPr>
          <p:cNvPr id="5" name="Gruppieren 4"/>
          <p:cNvGrpSpPr/>
          <p:nvPr/>
        </p:nvGrpSpPr>
        <p:grpSpPr>
          <a:xfrm>
            <a:off x="824593" y="759280"/>
            <a:ext cx="4485344" cy="4651600"/>
            <a:chOff x="1256373" y="1528268"/>
            <a:chExt cx="4053564" cy="3882611"/>
          </a:xfrm>
        </p:grpSpPr>
        <p:pic>
          <p:nvPicPr>
            <p:cNvPr id="6" name="Grafik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6373" y="1528268"/>
              <a:ext cx="4053564" cy="3882611"/>
            </a:xfrm>
            <a:prstGeom prst="rect">
              <a:avLst/>
            </a:prstGeom>
            <a:ln>
              <a:solidFill>
                <a:srgbClr val="FF00FF"/>
              </a:solidFill>
            </a:ln>
          </p:spPr>
        </p:pic>
        <p:sp>
          <p:nvSpPr>
            <p:cNvPr id="8" name="Rechteck 7"/>
            <p:cNvSpPr/>
            <p:nvPr/>
          </p:nvSpPr>
          <p:spPr>
            <a:xfrm>
              <a:off x="3730752" y="3401569"/>
              <a:ext cx="1469457" cy="265175"/>
            </a:xfrm>
            <a:prstGeom prst="rect">
              <a:avLst/>
            </a:prstGeom>
            <a:solidFill>
              <a:srgbClr val="C8D8EB"/>
            </a:solidFill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 useBgFill="1">
        <p:nvSpPr>
          <p:cNvPr id="7" name="Rechteck 6"/>
          <p:cNvSpPr/>
          <p:nvPr/>
        </p:nvSpPr>
        <p:spPr>
          <a:xfrm rot="20892157">
            <a:off x="380855" y="2524273"/>
            <a:ext cx="5486558" cy="1276362"/>
          </a:xfrm>
          <a:prstGeom prst="rect">
            <a:avLst/>
          </a:prstGeom>
          <a:ln w="41275">
            <a:gradFill flip="none" rotWithShape="1">
              <a:gsLst>
                <a:gs pos="25000">
                  <a:srgbClr val="E6007E"/>
                </a:gs>
                <a:gs pos="100000">
                  <a:srgbClr val="FFEE00"/>
                </a:gs>
              </a:gsLst>
              <a:lin ang="13500000" scaled="1"/>
              <a:tileRect/>
            </a:gra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QUEERFEINDLICHKEIT</a:t>
            </a:r>
          </a:p>
        </p:txBody>
      </p:sp>
    </p:spTree>
    <p:extLst>
      <p:ext uri="{BB962C8B-B14F-4D97-AF65-F5344CB8AC3E}">
        <p14:creationId xmlns:p14="http://schemas.microsoft.com/office/powerpoint/2010/main" val="249935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/>
          <a:srcRect t="9822"/>
          <a:stretch/>
        </p:blipFill>
        <p:spPr>
          <a:xfrm>
            <a:off x="889907" y="926270"/>
            <a:ext cx="4466899" cy="4962971"/>
          </a:xfrm>
          <a:prstGeom prst="rect">
            <a:avLst/>
          </a:prstGeom>
          <a:ln>
            <a:solidFill>
              <a:srgbClr val="FF00FF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5886451" y="1610714"/>
            <a:ext cx="5915908" cy="378565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Orientiert </a:t>
            </a:r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Euch </a:t>
            </a:r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bei der Entschlüsselung an folgenden Fragen: </a:t>
            </a:r>
            <a:endParaRPr lang="de-DE" sz="2000" b="1" dirty="0">
              <a:solidFill>
                <a:srgbClr val="E6007E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sz="20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Was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ist auf dem Bild zu sehen? </a:t>
            </a:r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Was daran könnte problematisch sein?</a:t>
            </a: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Welche Botschaft(en) soll(en)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hier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vermittelt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werden?</a:t>
            </a:r>
          </a:p>
          <a:p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/>
            </a:r>
            <a:b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Welche Strategie(n) könnte(n) dahinter stecken? </a:t>
            </a:r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2791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6294989" y="760315"/>
            <a:ext cx="5450809" cy="4801314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endParaRPr lang="de-DE" sz="1700" b="1" dirty="0" smtClean="0">
              <a:solidFill>
                <a:srgbClr val="E6007E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7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Einordnung: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Bilder aus einer Szene der Kult-Serie „</a:t>
            </a:r>
            <a:r>
              <a:rPr lang="de-DE" sz="17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How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I </a:t>
            </a:r>
            <a:r>
              <a:rPr lang="de-DE" sz="17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met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de-DE" sz="17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your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de-DE" sz="17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mother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“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„</a:t>
            </a:r>
            <a:r>
              <a:rPr lang="de-DE" sz="17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must </a:t>
            </a:r>
            <a:r>
              <a:rPr lang="de-DE" sz="17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secure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…“ = rassistischer Glaubenssatz, auch bekannt als „Vierzehn Wörter“ bzw. „14“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endParaRPr lang="de-DE" sz="1700" b="1" dirty="0">
              <a:solidFill>
                <a:srgbClr val="E6007E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7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Botschaft: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Weiße Menschen dürfen sich nicht mit nicht-weißen Menschen vermischen, weil sie sonst angeblich aussterben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700" b="1" dirty="0" smtClean="0">
              <a:solidFill>
                <a:srgbClr val="E6007E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7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Strategien: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Bezugnahme 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auf 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Popkultur = Selbstverharmlosung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Anspielung/Dog </a:t>
            </a:r>
            <a:r>
              <a:rPr lang="de-DE" sz="17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Whistle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(„14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“)</a:t>
            </a:r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/>
          <a:srcRect t="9822"/>
          <a:stretch/>
        </p:blipFill>
        <p:spPr>
          <a:xfrm>
            <a:off x="889907" y="926270"/>
            <a:ext cx="4466899" cy="4962971"/>
          </a:xfrm>
          <a:prstGeom prst="rect">
            <a:avLst/>
          </a:prstGeom>
          <a:ln>
            <a:solidFill>
              <a:srgbClr val="FF00FF"/>
            </a:solidFill>
          </a:ln>
        </p:spPr>
      </p:pic>
      <p:sp useBgFill="1">
        <p:nvSpPr>
          <p:cNvPr id="7" name="Rechteck 6"/>
          <p:cNvSpPr/>
          <p:nvPr/>
        </p:nvSpPr>
        <p:spPr>
          <a:xfrm rot="20900888">
            <a:off x="494345" y="2955142"/>
            <a:ext cx="5426625" cy="920029"/>
          </a:xfrm>
          <a:prstGeom prst="rect">
            <a:avLst/>
          </a:prstGeom>
          <a:ln w="41275">
            <a:gradFill flip="none" rotWithShape="1">
              <a:gsLst>
                <a:gs pos="25000">
                  <a:srgbClr val="E6007E"/>
                </a:gs>
                <a:gs pos="100000">
                  <a:srgbClr val="FFEE00"/>
                </a:gs>
              </a:gsLst>
              <a:lin ang="13500000" scaled="1"/>
              <a:tileRect/>
            </a:gra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RASSISMUS</a:t>
            </a:r>
          </a:p>
        </p:txBody>
      </p:sp>
    </p:spTree>
    <p:extLst>
      <p:ext uri="{BB962C8B-B14F-4D97-AF65-F5344CB8AC3E}">
        <p14:creationId xmlns:p14="http://schemas.microsoft.com/office/powerpoint/2010/main" val="72321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955" y="1468531"/>
            <a:ext cx="5380186" cy="4252328"/>
          </a:xfrm>
          <a:prstGeom prst="rect">
            <a:avLst/>
          </a:prstGeom>
          <a:ln>
            <a:solidFill>
              <a:srgbClr val="FF00FF"/>
            </a:solidFill>
          </a:ln>
        </p:spPr>
      </p:pic>
      <p:sp>
        <p:nvSpPr>
          <p:cNvPr id="5" name="Textfeld 4"/>
          <p:cNvSpPr txBox="1"/>
          <p:nvPr/>
        </p:nvSpPr>
        <p:spPr>
          <a:xfrm>
            <a:off x="5886451" y="1610714"/>
            <a:ext cx="5915908" cy="378565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Orientiert </a:t>
            </a:r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Euch </a:t>
            </a:r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bei der Entschlüsselung an folgenden Fragen: </a:t>
            </a:r>
            <a:endParaRPr lang="de-DE" sz="2000" b="1" dirty="0">
              <a:solidFill>
                <a:srgbClr val="E6007E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sz="20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Was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ist auf dem Bild zu sehen? </a:t>
            </a:r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Was daran könnte problematisch sein?</a:t>
            </a: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Welche Botschaft(en) soll(en)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hier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vermittelt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werden?</a:t>
            </a:r>
          </a:p>
          <a:p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/>
            </a:r>
            <a:b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Welche Strategie(n) könnte(n) dahinter stecken? </a:t>
            </a:r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6319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6508717" y="1325553"/>
            <a:ext cx="5142813" cy="4278094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endParaRPr lang="de-DE" sz="1700" b="1" dirty="0">
              <a:solidFill>
                <a:srgbClr val="E6007E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700" b="1" dirty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Einordnung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 </a:t>
            </a:r>
            <a:endParaRPr lang="de-DE" sz="1700" dirty="0" smtClean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Bezugnahme 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auf die „</a:t>
            </a:r>
            <a:r>
              <a:rPr lang="de-DE" sz="17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Superstraight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“-Bewegung auf </a:t>
            </a:r>
            <a:r>
              <a:rPr lang="de-DE" sz="17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Tiktok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sowie auf Codes der </a:t>
            </a:r>
            <a:r>
              <a:rPr lang="de-DE" sz="17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Incel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-Bewegung („Chad“, „</a:t>
            </a:r>
            <a:r>
              <a:rPr lang="de-DE" sz="17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Wojak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“)</a:t>
            </a:r>
          </a:p>
          <a:p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7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Botschaft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transexklusive 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Heterosexualität wird angeblich nicht toleriert und durch alternative sexuelle Orientierungen bzw. Identitäten bedroht</a:t>
            </a:r>
          </a:p>
          <a:p>
            <a:pPr lvl="1"/>
            <a:endParaRPr lang="de-DE" sz="1700" b="1" dirty="0" smtClean="0">
              <a:solidFill>
                <a:srgbClr val="E6007E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7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Strategien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 </a:t>
            </a:r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Täter-Opfer-Umkehr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Selbstverharmlosung</a:t>
            </a:r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Humor</a:t>
            </a:r>
            <a:endParaRPr lang="de-DE" sz="1700" dirty="0" smtClean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693" y="1468531"/>
            <a:ext cx="5380186" cy="4252328"/>
          </a:xfrm>
          <a:prstGeom prst="rect">
            <a:avLst/>
          </a:prstGeom>
          <a:ln>
            <a:solidFill>
              <a:srgbClr val="FF00FF"/>
            </a:solidFill>
          </a:ln>
        </p:spPr>
      </p:pic>
      <p:sp useBgFill="1">
        <p:nvSpPr>
          <p:cNvPr id="7" name="Rechteck 6"/>
          <p:cNvSpPr/>
          <p:nvPr/>
        </p:nvSpPr>
        <p:spPr>
          <a:xfrm rot="20391079">
            <a:off x="46306" y="3005847"/>
            <a:ext cx="6225223" cy="1374874"/>
          </a:xfrm>
          <a:prstGeom prst="rect">
            <a:avLst/>
          </a:prstGeom>
          <a:ln w="41275">
            <a:gradFill flip="none" rotWithShape="1">
              <a:gsLst>
                <a:gs pos="25000">
                  <a:srgbClr val="E6007E"/>
                </a:gs>
                <a:gs pos="100000">
                  <a:srgbClr val="FFEE00"/>
                </a:gs>
              </a:gsLst>
              <a:lin ang="13500000" scaled="1"/>
              <a:tileRect/>
            </a:gra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TRANSFEINDLICHKEIT</a:t>
            </a:r>
            <a:endParaRPr lang="de-DE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32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feld 14"/>
          <p:cNvSpPr txBox="1"/>
          <p:nvPr/>
        </p:nvSpPr>
        <p:spPr>
          <a:xfrm>
            <a:off x="735292" y="735893"/>
            <a:ext cx="8196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E6007E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Rechte Codes </a:t>
            </a:r>
            <a:r>
              <a:rPr lang="de-DE" sz="3600" b="1" dirty="0" smtClean="0">
                <a:solidFill>
                  <a:srgbClr val="E6007E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entschlüsseln</a:t>
            </a:r>
            <a:endParaRPr lang="de-DE" sz="3600" b="1" dirty="0">
              <a:solidFill>
                <a:srgbClr val="E6007E"/>
              </a:solidFill>
              <a:latin typeface="Roboto Slab" pitchFamily="2" charset="0"/>
              <a:ea typeface="Roboto Slab" pitchFamily="2" charset="0"/>
              <a:cs typeface="Noto Serif" panose="02020502060505020204" pitchFamily="18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9443" y="1485229"/>
            <a:ext cx="2748643" cy="2748643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735292" y="1675380"/>
            <a:ext cx="748967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Nicht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jede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diskriminierende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Aussage im Internet lässt sich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klar dem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Rechtsextremismus zuordnen.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Denn </a:t>
            </a:r>
            <a:r>
              <a:rPr lang="de-DE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</a:t>
            </a:r>
            <a:r>
              <a:rPr lang="de-DE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enschenverachtende Einstellungen </a:t>
            </a:r>
            <a:r>
              <a:rPr lang="de-DE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sind in der gesamten Gesellschaft zu finden. </a:t>
            </a: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Wir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werden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uns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daher gleich zusammen </a:t>
            </a:r>
            <a:r>
              <a:rPr lang="de-DE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verschiedene Fundstücke </a:t>
            </a:r>
            <a:r>
              <a:rPr lang="de-DE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aus dem Internet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anschauen,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die auf die eine oder andere Weise problematisch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sind. </a:t>
            </a: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Die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darin enthaltenen </a:t>
            </a:r>
            <a:r>
              <a:rPr lang="de-DE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Botschaften und Strategien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sind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nicht immer ganz leicht zu </a:t>
            </a:r>
            <a:r>
              <a:rPr lang="de-DE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entschlüsseln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, aber lasst es uns gemeinsam versuchen! </a:t>
            </a:r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9673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964" y="1941921"/>
            <a:ext cx="5053459" cy="2660845"/>
          </a:xfrm>
          <a:prstGeom prst="rect">
            <a:avLst/>
          </a:prstGeom>
          <a:ln>
            <a:solidFill>
              <a:srgbClr val="FF00FF"/>
            </a:solidFill>
          </a:ln>
        </p:spPr>
      </p:pic>
      <p:sp>
        <p:nvSpPr>
          <p:cNvPr id="4" name="Textfeld 3"/>
          <p:cNvSpPr txBox="1"/>
          <p:nvPr/>
        </p:nvSpPr>
        <p:spPr>
          <a:xfrm>
            <a:off x="5886451" y="1610714"/>
            <a:ext cx="5915908" cy="378565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Orientiert </a:t>
            </a:r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Euch </a:t>
            </a:r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bei der Entschlüsselung an folgenden Fragen: </a:t>
            </a:r>
            <a:endParaRPr lang="de-DE" sz="2000" b="1" dirty="0">
              <a:solidFill>
                <a:srgbClr val="E6007E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sz="20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Was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ist auf dem Bild zu sehen? </a:t>
            </a:r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Was daran könnte problematisch sein?</a:t>
            </a: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Welche Botschaft(en) soll(en)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hier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vermittelt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werden?</a:t>
            </a:r>
          </a:p>
          <a:p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/>
            </a:r>
            <a:b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Welche Strategie(n) könnte(n) dahinter stecken? </a:t>
            </a:r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331895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6492487" y="1054331"/>
            <a:ext cx="5177896" cy="4278094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endParaRPr lang="de-DE" sz="1700" b="1" dirty="0">
              <a:solidFill>
                <a:srgbClr val="E6007E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7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Einordnung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 </a:t>
            </a:r>
            <a:endParaRPr lang="de-DE" sz="1700" dirty="0" smtClean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Meme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mit Anspielung auf das beliebte Spiel „</a:t>
            </a:r>
            <a:r>
              <a:rPr lang="de-DE" sz="17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Among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de-DE" sz="17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us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“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Der </a:t>
            </a:r>
            <a:r>
              <a:rPr lang="de-DE" sz="17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Impostor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– im Spiel der 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Mörder 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– ist in Trans-Farben dargestellt, die anderen, die ihn jagen, in „</a:t>
            </a:r>
            <a:r>
              <a:rPr lang="de-DE" sz="17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Superstraight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”-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Farben</a:t>
            </a:r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7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Botschaft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Trans Personen sollen aufgespürt und gestoppt/ausgeschalten werden</a:t>
            </a:r>
          </a:p>
          <a:p>
            <a:pPr lvl="1"/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7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Strategien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Selbstverharmlosung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Jugendkulturelle Bezüge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Einschüchterung</a:t>
            </a:r>
            <a:endParaRPr lang="de-DE" sz="1700" dirty="0" smtClean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270" y="1717052"/>
            <a:ext cx="5390082" cy="2838090"/>
          </a:xfrm>
          <a:prstGeom prst="rect">
            <a:avLst/>
          </a:prstGeom>
          <a:ln>
            <a:solidFill>
              <a:srgbClr val="FF00FF"/>
            </a:solidFill>
          </a:ln>
        </p:spPr>
      </p:pic>
      <p:sp useBgFill="1">
        <p:nvSpPr>
          <p:cNvPr id="7" name="Rechteck 6"/>
          <p:cNvSpPr/>
          <p:nvPr/>
        </p:nvSpPr>
        <p:spPr>
          <a:xfrm rot="20519953">
            <a:off x="265854" y="2466102"/>
            <a:ext cx="5992911" cy="1454553"/>
          </a:xfrm>
          <a:prstGeom prst="rect">
            <a:avLst/>
          </a:prstGeom>
          <a:ln w="41275">
            <a:gradFill flip="none" rotWithShape="1">
              <a:gsLst>
                <a:gs pos="25000">
                  <a:srgbClr val="E6007E"/>
                </a:gs>
                <a:gs pos="100000">
                  <a:srgbClr val="FFEE00"/>
                </a:gs>
              </a:gsLst>
              <a:lin ang="13500000" scaled="1"/>
              <a:tileRect/>
            </a:gra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TRANSFEINDLICHKEIT</a:t>
            </a:r>
          </a:p>
        </p:txBody>
      </p:sp>
    </p:spTree>
    <p:extLst>
      <p:ext uri="{BB962C8B-B14F-4D97-AF65-F5344CB8AC3E}">
        <p14:creationId xmlns:p14="http://schemas.microsoft.com/office/powerpoint/2010/main" val="94377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t="1901" r="-1"/>
          <a:stretch/>
        </p:blipFill>
        <p:spPr>
          <a:xfrm>
            <a:off x="248653" y="1283387"/>
            <a:ext cx="5499006" cy="4151853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886451" y="1610714"/>
            <a:ext cx="5915908" cy="378565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Orientiert </a:t>
            </a:r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Euch </a:t>
            </a:r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bei der Entschlüsselung an folgenden Fragen: </a:t>
            </a:r>
            <a:endParaRPr lang="de-DE" sz="2000" b="1" dirty="0">
              <a:solidFill>
                <a:srgbClr val="E6007E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sz="20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Was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ist auf dem Bild zu sehen? </a:t>
            </a:r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Was daran könnte problematisch sein?</a:t>
            </a: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Welche Botschaft(en) soll(en)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hier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vermittelt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werden?</a:t>
            </a:r>
          </a:p>
          <a:p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/>
            </a:r>
            <a:b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Welche Strategie(n) könnte(n) dahinter stecken? </a:t>
            </a:r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22677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6459876" y="958653"/>
            <a:ext cx="5322892" cy="4801314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sz="1700" b="1" dirty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Einordnung</a:t>
            </a:r>
            <a:r>
              <a:rPr lang="de-DE" sz="1700" b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 </a:t>
            </a:r>
            <a:endParaRPr lang="de-DE" sz="1700" b="1" dirty="0" smtClean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800100" lvl="1" indent="-342900">
              <a:buFont typeface="Wingdings" pitchFamily="2" charset="2"/>
              <a:buChar char="§"/>
            </a:pPr>
            <a:r>
              <a:rPr lang="de-DE" sz="17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Queerfeindliches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de-DE" sz="17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Erklärvideo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eines 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reaktionären 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Bündnisses zum vermeintlichen 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Schutz 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von Kindern vor „Frühsexualisierung“</a:t>
            </a:r>
          </a:p>
          <a:p>
            <a:pPr lvl="1"/>
            <a:endParaRPr lang="de-DE" sz="1700" dirty="0" smtClean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sz="17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Botschaften</a:t>
            </a:r>
            <a:r>
              <a:rPr lang="de-DE" sz="1700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Es gibt nur zwei Geschlechter/Gender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„Gender-Ideologen“ (an den Schulen) wollen „natürliche“ Geschlechtsunterschiede vermischen bzw. auslöschen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Gleichheit/Gleichstellung ist gefährlich</a:t>
            </a:r>
            <a:b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endParaRPr lang="de-DE" sz="1700" dirty="0">
              <a:solidFill>
                <a:srgbClr val="E6007E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342900" indent="-342900">
              <a:buFont typeface="Wingdings" pitchFamily="2" charset="2"/>
              <a:buChar char="§"/>
            </a:pPr>
            <a:r>
              <a:rPr lang="de-DE" sz="17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Strategie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 </a:t>
            </a:r>
          </a:p>
          <a:p>
            <a:pPr marL="800100" lvl="1" indent="-342900">
              <a:buFont typeface="Wingdings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Vermeintlich faktenbasiertes Propagieren 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eines 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konservativen 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Geschlechterbildes</a:t>
            </a:r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" t="1901" r="-1"/>
          <a:stretch/>
        </p:blipFill>
        <p:spPr>
          <a:xfrm>
            <a:off x="248653" y="1283387"/>
            <a:ext cx="5499006" cy="4151853"/>
          </a:xfrm>
          <a:prstGeom prst="rect">
            <a:avLst/>
          </a:prstGeom>
        </p:spPr>
      </p:pic>
      <p:sp useBgFill="1">
        <p:nvSpPr>
          <p:cNvPr id="7" name="Rechteck 6"/>
          <p:cNvSpPr/>
          <p:nvPr/>
        </p:nvSpPr>
        <p:spPr>
          <a:xfrm rot="20587736">
            <a:off x="84636" y="2619669"/>
            <a:ext cx="6041949" cy="1479283"/>
          </a:xfrm>
          <a:prstGeom prst="rect">
            <a:avLst/>
          </a:prstGeom>
          <a:ln w="41275">
            <a:gradFill flip="none" rotWithShape="1">
              <a:gsLst>
                <a:gs pos="25000">
                  <a:srgbClr val="E6007E"/>
                </a:gs>
                <a:gs pos="100000">
                  <a:srgbClr val="FFEE00"/>
                </a:gs>
              </a:gsLst>
              <a:lin ang="13500000" scaled="1"/>
              <a:tileRect/>
            </a:gra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QUEERFEINDLICHKEIT</a:t>
            </a:r>
          </a:p>
        </p:txBody>
      </p:sp>
    </p:spTree>
    <p:extLst>
      <p:ext uri="{BB962C8B-B14F-4D97-AF65-F5344CB8AC3E}">
        <p14:creationId xmlns:p14="http://schemas.microsoft.com/office/powerpoint/2010/main" val="353697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0"/>
          <a:stretch/>
        </p:blipFill>
        <p:spPr>
          <a:xfrm>
            <a:off x="1032505" y="952397"/>
            <a:ext cx="4266115" cy="4903034"/>
          </a:xfrm>
          <a:prstGeom prst="rect">
            <a:avLst/>
          </a:prstGeom>
          <a:ln>
            <a:solidFill>
              <a:srgbClr val="FF00FF"/>
            </a:solidFill>
          </a:ln>
        </p:spPr>
      </p:pic>
      <p:sp>
        <p:nvSpPr>
          <p:cNvPr id="5" name="Textfeld 4"/>
          <p:cNvSpPr txBox="1"/>
          <p:nvPr/>
        </p:nvSpPr>
        <p:spPr>
          <a:xfrm>
            <a:off x="5886451" y="1610714"/>
            <a:ext cx="5915908" cy="378565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Orientiert </a:t>
            </a:r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Euch </a:t>
            </a:r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bei der Entschlüsselung an folgenden Fragen: </a:t>
            </a:r>
            <a:endParaRPr lang="de-DE" sz="2000" b="1" dirty="0">
              <a:solidFill>
                <a:srgbClr val="E6007E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sz="20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Was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ist auf dem Bild zu sehen? </a:t>
            </a:r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Was daran könnte problematisch sein?</a:t>
            </a: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Welche Botschaft(en) soll(en)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hier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vermittelt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werden?</a:t>
            </a:r>
          </a:p>
          <a:p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/>
            </a:r>
            <a:b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Welche Strategie(n) könnte(n) dahinter stecken? </a:t>
            </a:r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102798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6277971" y="673173"/>
            <a:ext cx="5234223" cy="5062924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endParaRPr lang="de-DE" sz="1700" dirty="0">
              <a:solidFill>
                <a:srgbClr val="E6007E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7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Einordnung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Meme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, das die deutsche Außenministerin Annalena </a:t>
            </a:r>
            <a:r>
              <a:rPr lang="de-DE" sz="17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Baerbock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als behindert darstellt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Baerbock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wird aufgrund ihrer Parteizugehörigkeit und ihres Geschlechts überdurchschnittlich stark im Netz angefeindet</a:t>
            </a:r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7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Botschaften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Annalena </a:t>
            </a:r>
            <a:r>
              <a:rPr lang="de-DE" sz="17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Baerbock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von den Grünen ist behindert/inkompetent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Weitergedacht: Die Grünen sind inkompetent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Weitergedacht: Frauen sind inkompetent</a:t>
            </a:r>
          </a:p>
          <a:p>
            <a:pPr lvl="1"/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7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Strategie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„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Behinderung“ als 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vermeintlich lustige Abwertung von Personen und Gruppen</a:t>
            </a:r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60"/>
          <a:stretch/>
        </p:blipFill>
        <p:spPr>
          <a:xfrm>
            <a:off x="1032505" y="952397"/>
            <a:ext cx="4266115" cy="4903034"/>
          </a:xfrm>
          <a:prstGeom prst="rect">
            <a:avLst/>
          </a:prstGeom>
          <a:ln>
            <a:solidFill>
              <a:srgbClr val="FF00FF"/>
            </a:solidFill>
          </a:ln>
        </p:spPr>
      </p:pic>
      <p:sp useBgFill="1">
        <p:nvSpPr>
          <p:cNvPr id="7" name="Rechteck 6"/>
          <p:cNvSpPr/>
          <p:nvPr/>
        </p:nvSpPr>
        <p:spPr>
          <a:xfrm rot="20559507">
            <a:off x="582214" y="2837466"/>
            <a:ext cx="5062750" cy="1132896"/>
          </a:xfrm>
          <a:prstGeom prst="rect">
            <a:avLst/>
          </a:prstGeom>
          <a:ln w="41275">
            <a:gradFill flip="none" rotWithShape="1">
              <a:gsLst>
                <a:gs pos="25000">
                  <a:srgbClr val="E6007E"/>
                </a:gs>
                <a:gs pos="100000">
                  <a:srgbClr val="FFEE00"/>
                </a:gs>
              </a:gsLst>
              <a:lin ang="13500000" scaled="1"/>
              <a:tileRect/>
            </a:gra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ABLEISMUS</a:t>
            </a:r>
          </a:p>
        </p:txBody>
      </p:sp>
    </p:spTree>
    <p:extLst>
      <p:ext uri="{BB962C8B-B14F-4D97-AF65-F5344CB8AC3E}">
        <p14:creationId xmlns:p14="http://schemas.microsoft.com/office/powerpoint/2010/main" val="132633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87" b="10786"/>
          <a:stretch/>
        </p:blipFill>
        <p:spPr>
          <a:xfrm>
            <a:off x="908068" y="1269715"/>
            <a:ext cx="4794109" cy="4241178"/>
          </a:xfrm>
          <a:prstGeom prst="rect">
            <a:avLst/>
          </a:prstGeom>
          <a:ln>
            <a:solidFill>
              <a:srgbClr val="FF00FF"/>
            </a:solidFill>
          </a:ln>
        </p:spPr>
      </p:pic>
      <p:sp>
        <p:nvSpPr>
          <p:cNvPr id="4" name="Textfeld 3"/>
          <p:cNvSpPr txBox="1"/>
          <p:nvPr/>
        </p:nvSpPr>
        <p:spPr>
          <a:xfrm>
            <a:off x="5886451" y="1610714"/>
            <a:ext cx="5915908" cy="378565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Orientiert </a:t>
            </a:r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Euch </a:t>
            </a:r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bei der Entschlüsselung an folgenden Fragen: </a:t>
            </a:r>
            <a:endParaRPr lang="de-DE" sz="2000" b="1" dirty="0">
              <a:solidFill>
                <a:srgbClr val="E6007E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sz="20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Was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ist auf dem Bild zu sehen? </a:t>
            </a:r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Was daran könnte problematisch sein?</a:t>
            </a: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Welche Botschaft(en) soll(en)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hier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vermittelt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werden?</a:t>
            </a:r>
          </a:p>
          <a:p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/>
            </a:r>
            <a:b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Welche Strategie(n) könnte(n) dahinter stecken? </a:t>
            </a:r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957810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feld 10"/>
          <p:cNvSpPr txBox="1"/>
          <p:nvPr/>
        </p:nvSpPr>
        <p:spPr>
          <a:xfrm>
            <a:off x="6350747" y="440930"/>
            <a:ext cx="5404477" cy="558614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endParaRPr lang="de-DE" sz="1700" dirty="0">
              <a:solidFill>
                <a:srgbClr val="E6007E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700" b="1" dirty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Einordnung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 </a:t>
            </a:r>
            <a:endParaRPr lang="de-DE" sz="1700" dirty="0" smtClean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Insta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-Account 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einer rechtsextremen Organisation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Bildsprache: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Weiblichkeit 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= 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weiß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, lange Haare, 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dünn, gepflegt, naturverbunden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gesenkter 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Blick, geöffneter 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Mund = Frauen als (Sex-)Objekte</a:t>
            </a:r>
            <a:b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endParaRPr lang="de-DE" sz="1700" dirty="0" smtClean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7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Botschaften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(„natürliche“) Weiblichkeit steht im Widerspruch zu („unnatürlichem“) Feminismus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Frauen sind schöne Objekte, aber keine handelnden Subjekte</a:t>
            </a:r>
          </a:p>
          <a:p>
            <a:pPr lvl="1"/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17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Strategien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Selbstverharmlosung durch ästhetische Inszenierung 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Bekräftigung konservativer Rollenbilder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87" b="10786"/>
          <a:stretch/>
        </p:blipFill>
        <p:spPr>
          <a:xfrm>
            <a:off x="908068" y="1269715"/>
            <a:ext cx="4794109" cy="4241178"/>
          </a:xfrm>
          <a:prstGeom prst="rect">
            <a:avLst/>
          </a:prstGeom>
          <a:ln>
            <a:solidFill>
              <a:srgbClr val="FF00FF"/>
            </a:solidFill>
          </a:ln>
        </p:spPr>
      </p:pic>
      <p:sp useBgFill="1">
        <p:nvSpPr>
          <p:cNvPr id="7" name="Rechteck 6"/>
          <p:cNvSpPr/>
          <p:nvPr/>
        </p:nvSpPr>
        <p:spPr>
          <a:xfrm rot="20341542">
            <a:off x="498583" y="2787773"/>
            <a:ext cx="5613076" cy="1346761"/>
          </a:xfrm>
          <a:prstGeom prst="rect">
            <a:avLst/>
          </a:prstGeom>
          <a:ln w="41275">
            <a:gradFill flip="none" rotWithShape="1">
              <a:gsLst>
                <a:gs pos="25000">
                  <a:srgbClr val="E6007E"/>
                </a:gs>
                <a:gs pos="100000">
                  <a:srgbClr val="FFEE00"/>
                </a:gs>
              </a:gsLst>
              <a:lin ang="13500000" scaled="1"/>
              <a:tileRect/>
            </a:gra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ANTIFEMINISMUS/</a:t>
            </a:r>
            <a:br>
              <a:rPr lang="de-DE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de-DE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SEXISMUS</a:t>
            </a:r>
            <a:endParaRPr lang="de-DE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7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569226"/>
            <a:ext cx="10515600" cy="132556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de-DE" sz="3400" b="1" dirty="0" smtClean="0">
                <a:solidFill>
                  <a:srgbClr val="FF3399"/>
                </a:solidFill>
                <a:latin typeface="Roboto Slab" pitchFamily="2" charset="0"/>
                <a:ea typeface="Roboto Slab" pitchFamily="2" charset="0"/>
              </a:rPr>
              <a:t>Zusammenfassung: Strategien </a:t>
            </a:r>
            <a:r>
              <a:rPr lang="de-DE" sz="3400" b="1" dirty="0">
                <a:solidFill>
                  <a:srgbClr val="FF3399"/>
                </a:solidFill>
                <a:latin typeface="Roboto Slab" pitchFamily="2" charset="0"/>
                <a:ea typeface="Roboto Slab" pitchFamily="2" charset="0"/>
              </a:rPr>
              <a:t>und stilistische </a:t>
            </a:r>
            <a:r>
              <a:rPr lang="de-DE" sz="3400" b="1" dirty="0" smtClean="0">
                <a:solidFill>
                  <a:srgbClr val="FF3399"/>
                </a:solidFill>
                <a:latin typeface="Roboto Slab" pitchFamily="2" charset="0"/>
                <a:ea typeface="Roboto Slab" pitchFamily="2" charset="0"/>
              </a:rPr>
              <a:t>Mittel </a:t>
            </a:r>
            <a:endParaRPr lang="de-DE" sz="3400" dirty="0">
              <a:latin typeface="Roboto Slab" pitchFamily="2" charset="0"/>
              <a:ea typeface="Roboto Slab" pitchFamily="2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146136"/>
            <a:ext cx="10655531" cy="3802177"/>
          </a:xfrm>
        </p:spPr>
        <p:txBody>
          <a:bodyPr>
            <a:normAutofit/>
          </a:bodyPr>
          <a:lstStyle/>
          <a:p>
            <a:r>
              <a:rPr lang="de-DE" sz="24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Provozieren und </a:t>
            </a:r>
            <a:r>
              <a:rPr lang="de-DE" sz="24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trollen (z.B. durch Shitstorms)</a:t>
            </a:r>
            <a:endParaRPr lang="de-DE" sz="24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sz="24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Andere verunglimpfen und zum Schweigen </a:t>
            </a:r>
            <a:r>
              <a:rPr lang="de-DE" sz="24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bringen (</a:t>
            </a:r>
            <a:r>
              <a:rPr lang="de-DE" sz="24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Silencing</a:t>
            </a:r>
            <a:r>
              <a:rPr lang="de-DE" sz="24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)</a:t>
            </a:r>
            <a:endParaRPr lang="de-DE" sz="24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sz="24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Andeutungen (Dog </a:t>
            </a:r>
            <a:r>
              <a:rPr lang="de-DE" sz="2400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Whistles</a:t>
            </a:r>
            <a:r>
              <a:rPr lang="de-DE" sz="24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)</a:t>
            </a:r>
          </a:p>
          <a:p>
            <a:r>
              <a:rPr lang="de-DE" sz="24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Der Wolf </a:t>
            </a:r>
            <a:r>
              <a:rPr lang="de-DE" sz="24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im Schafspelz (Selbstverharmlosung)</a:t>
            </a:r>
          </a:p>
          <a:p>
            <a:r>
              <a:rPr lang="de-DE" sz="24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Täter-Opfer-Umkehr </a:t>
            </a:r>
          </a:p>
          <a:p>
            <a:r>
              <a:rPr lang="de-DE" sz="24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Kapern von Hashtags, Symbolen, Begriffen…</a:t>
            </a:r>
          </a:p>
          <a:p>
            <a:pPr marL="0" indent="0">
              <a:buNone/>
            </a:pPr>
            <a:endParaRPr lang="de-DE" sz="2400" dirty="0" smtClean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0" indent="0">
              <a:buNone/>
            </a:pPr>
            <a:r>
              <a:rPr lang="de-DE" sz="24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Ziel</a:t>
            </a:r>
            <a:r>
              <a:rPr lang="de-DE" sz="2400" b="1" dirty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 </a:t>
            </a:r>
            <a:r>
              <a:rPr lang="de-DE" sz="24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(extrem) rechte </a:t>
            </a:r>
            <a:r>
              <a:rPr lang="de-DE" sz="2400" b="1" dirty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Positionen </a:t>
            </a:r>
            <a:r>
              <a:rPr lang="de-DE" sz="24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mehrheitsfähig </a:t>
            </a:r>
            <a:r>
              <a:rPr lang="de-DE" sz="2400" b="1" dirty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machen</a:t>
            </a:r>
          </a:p>
        </p:txBody>
      </p:sp>
    </p:spTree>
    <p:extLst>
      <p:ext uri="{BB962C8B-B14F-4D97-AF65-F5344CB8AC3E}">
        <p14:creationId xmlns:p14="http://schemas.microsoft.com/office/powerpoint/2010/main" val="5399186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5977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 </a:t>
            </a:r>
          </a:p>
        </p:txBody>
      </p:sp>
      <p:pic>
        <p:nvPicPr>
          <p:cNvPr id="1026" name="Picture 2" descr="https://lh6.googleusercontent.com/dy92GYH41Hp7tQDzjLAs8NEMzJ6uLCPYl0H_WnvtJzjEcHkQq-bJm2HWR24VxOWlnBPRPLQC1SZq6AIt2AC-7WdcYtrcDEFmZzcHxF7HDDvUatC7xLWu5p76omWjfwqNtlETAv_LxgSfQl_03WqZccUh4Q=s204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14" y="1570187"/>
            <a:ext cx="10515600" cy="95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_pGWhgrrEi9K2ORv_g1U4tF9kvKWLHMHi4HaShTXcpQSCPCxHSb_Y8zPy17UhmFLm50HpkmDN3bVjAqJ6-QxtrEMDFY3sreuE6-a6GvJkkkyQwjgo0WKZHNNYIkZ3tG67QDFECku3MAtVkzPMP67qaCvRQ=s20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426" y="3080265"/>
            <a:ext cx="7267575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1899684" y="5040961"/>
            <a:ext cx="9675629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600" b="1" dirty="0" err="1">
                <a:solidFill>
                  <a:srgbClr val="FF339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Social</a:t>
            </a:r>
            <a:r>
              <a:rPr lang="de-DE" sz="2600" b="1" dirty="0">
                <a:solidFill>
                  <a:srgbClr val="FF3399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Media als (potenzielle) Radikalisierungsverstärker</a:t>
            </a:r>
            <a:endParaRPr lang="de-DE" sz="26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3969488" y="3244334"/>
            <a:ext cx="22452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 </a:t>
            </a:r>
          </a:p>
        </p:txBody>
      </p:sp>
      <p:sp>
        <p:nvSpPr>
          <p:cNvPr id="9" name="Rechteck 8"/>
          <p:cNvSpPr/>
          <p:nvPr/>
        </p:nvSpPr>
        <p:spPr>
          <a:xfrm>
            <a:off x="5977216" y="3244334"/>
            <a:ext cx="44214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 </a:t>
            </a:r>
          </a:p>
        </p:txBody>
      </p:sp>
      <p:sp>
        <p:nvSpPr>
          <p:cNvPr id="13" name="Pfeil nach rechts 12"/>
          <p:cNvSpPr/>
          <p:nvPr/>
        </p:nvSpPr>
        <p:spPr>
          <a:xfrm>
            <a:off x="838200" y="5212772"/>
            <a:ext cx="926805" cy="241151"/>
          </a:xfrm>
          <a:prstGeom prst="rightArrow">
            <a:avLst/>
          </a:prstGeom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838200" y="5692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de-DE" sz="3400" b="1" dirty="0">
                <a:solidFill>
                  <a:srgbClr val="FF3399"/>
                </a:solidFill>
                <a:latin typeface="Roboto Slab" pitchFamily="2" charset="0"/>
                <a:ea typeface="Roboto Slab" pitchFamily="2" charset="0"/>
              </a:rPr>
              <a:t>Anschlussfähigkeit rechter Ideen durch…</a:t>
            </a:r>
            <a:r>
              <a:rPr lang="de-DE" sz="3400" dirty="0">
                <a:latin typeface="Roboto Slab" pitchFamily="2" charset="0"/>
                <a:ea typeface="Roboto Slab" pitchFamily="2" charset="0"/>
              </a:rPr>
              <a:t/>
            </a:r>
            <a:br>
              <a:rPr lang="de-DE" sz="3400" dirty="0">
                <a:latin typeface="Roboto Slab" pitchFamily="2" charset="0"/>
                <a:ea typeface="Roboto Slab" pitchFamily="2" charset="0"/>
              </a:rPr>
            </a:br>
            <a:endParaRPr lang="de-DE" sz="3400" dirty="0">
              <a:latin typeface="Roboto Slab" pitchFamily="2" charset="0"/>
              <a:ea typeface="Roboto Slab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76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663" y="1988390"/>
            <a:ext cx="1818396" cy="1993477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231360" y="1316224"/>
            <a:ext cx="5096255" cy="433965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de-DE" sz="2000" b="1" dirty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An diesen Fragen </a:t>
            </a:r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könnt </a:t>
            </a:r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Ihr </a:t>
            </a:r>
            <a:r>
              <a:rPr lang="de-DE" sz="2000" b="1" dirty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</a:t>
            </a:r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uch </a:t>
            </a:r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orientieren</a:t>
            </a:r>
            <a:r>
              <a:rPr lang="de-DE" sz="2000" b="1" dirty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 </a:t>
            </a:r>
          </a:p>
          <a:p>
            <a:endParaRPr lang="de-DE" sz="20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Was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ist auf dem Bild zu sehen? </a:t>
            </a:r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Was daran könnte problematisch sein?</a:t>
            </a:r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Welche Botschaft(en) soll(en)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hier vermittelt werden?</a:t>
            </a: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Welche Strategie(n) könnte(n) dahinter stecken?</a:t>
            </a:r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37" y="1641375"/>
            <a:ext cx="2687505" cy="26875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65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/>
        </p:nvSpPr>
        <p:spPr>
          <a:xfrm>
            <a:off x="1038103" y="929138"/>
            <a:ext cx="9840429" cy="4370427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 marL="171450" indent="-171450"/>
            <a:r>
              <a:rPr lang="de-DE" sz="24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Auflösung</a:t>
            </a:r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 </a:t>
            </a:r>
            <a:endParaRPr lang="de-DE" sz="2000" b="1" dirty="0">
              <a:solidFill>
                <a:srgbClr val="E6007E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171450" indent="-171450"/>
            <a:endParaRPr lang="de-DE" sz="2000" b="1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Ausgeschrieben lautet die Buchstabenkombination:</a:t>
            </a:r>
            <a:r>
              <a:rPr lang="de-DE" sz="20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H</a:t>
            </a:r>
            <a:r>
              <a:rPr lang="de-DE" sz="2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-a-</a:t>
            </a:r>
            <a:r>
              <a:rPr lang="de-DE" sz="20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</a:t>
            </a:r>
            <a:r>
              <a:rPr lang="de-DE" sz="2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-e-</a:t>
            </a:r>
            <a:r>
              <a:rPr lang="de-DE" sz="20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NKR</a:t>
            </a:r>
            <a:r>
              <a:rPr lang="de-DE" sz="2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-</a:t>
            </a:r>
            <a:r>
              <a:rPr lang="de-DE" sz="20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eu</a:t>
            </a:r>
            <a:r>
              <a:rPr lang="de-DE" sz="2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-</a:t>
            </a:r>
            <a:r>
              <a:rPr lang="de-DE" sz="20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Z</a:t>
            </a:r>
          </a:p>
          <a:p>
            <a:endParaRPr lang="de-DE" sz="20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Da das </a:t>
            </a:r>
            <a:r>
              <a:rPr lang="de-DE" sz="2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Hakenkreuz in Deutschland verboten ist, gilt </a:t>
            </a:r>
            <a:r>
              <a:rPr lang="de-DE" sz="2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diese legale Abwandlung unter Nazis als beliebter </a:t>
            </a:r>
            <a:r>
              <a:rPr lang="de-DE" sz="20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Ersatz</a:t>
            </a:r>
          </a:p>
          <a:p>
            <a:endParaRPr lang="de-DE" sz="20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e-DE" sz="20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Hintergrund</a:t>
            </a:r>
            <a:r>
              <a:rPr lang="de-DE" sz="2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 Ursprünglich </a:t>
            </a:r>
            <a:r>
              <a:rPr lang="de-DE" sz="2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kommt das Symbol von der legendären </a:t>
            </a:r>
            <a:r>
              <a:rPr lang="de-DE" sz="2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Hip-Hop-Band </a:t>
            </a:r>
            <a:r>
              <a:rPr lang="de-DE" sz="2000" i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Run DMC</a:t>
            </a:r>
            <a:r>
              <a:rPr lang="de-DE" sz="2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. Antifaschist*innen </a:t>
            </a:r>
            <a:r>
              <a:rPr lang="de-DE" sz="2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haben </a:t>
            </a:r>
            <a:r>
              <a:rPr lang="de-DE" sz="2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daraus „</a:t>
            </a:r>
            <a:r>
              <a:rPr lang="de-DE" sz="2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FCK NZS</a:t>
            </a:r>
            <a:r>
              <a:rPr lang="de-DE" sz="2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“ gemacht, bevor Rechtsextreme es zu „</a:t>
            </a:r>
            <a:r>
              <a:rPr lang="de-DE" sz="20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HKN KRZ</a:t>
            </a:r>
            <a:r>
              <a:rPr lang="de-DE" sz="2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“ </a:t>
            </a:r>
            <a:r>
              <a:rPr lang="de-DE" sz="2000" b="1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umgewandelt</a:t>
            </a:r>
            <a:r>
              <a:rPr lang="de-DE" sz="20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haben. </a:t>
            </a:r>
            <a:endParaRPr lang="de-DE" sz="20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sz="20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517" y="4389444"/>
            <a:ext cx="1659283" cy="1819044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86" y="4459228"/>
            <a:ext cx="1807136" cy="1807136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4934" y="4459228"/>
            <a:ext cx="1807136" cy="1807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Gerade Verbindung mit Pfeil 4"/>
          <p:cNvCxnSpPr/>
          <p:nvPr/>
        </p:nvCxnSpPr>
        <p:spPr>
          <a:xfrm>
            <a:off x="4409997" y="5416375"/>
            <a:ext cx="584462" cy="0"/>
          </a:xfrm>
          <a:prstGeom prst="straightConnector1">
            <a:avLst/>
          </a:prstGeom>
          <a:ln w="44450">
            <a:solidFill>
              <a:srgbClr val="E600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7560120" y="5399780"/>
            <a:ext cx="584462" cy="0"/>
          </a:xfrm>
          <a:prstGeom prst="straightConnector1">
            <a:avLst/>
          </a:prstGeom>
          <a:ln w="44450">
            <a:solidFill>
              <a:srgbClr val="E6007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36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820241" y="2175468"/>
            <a:ext cx="7429500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4000" b="1" dirty="0" smtClean="0">
                <a:solidFill>
                  <a:srgbClr val="E6007E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Vorsicht, </a:t>
            </a:r>
            <a:r>
              <a:rPr lang="de-DE" sz="4000" b="1" dirty="0" err="1" smtClean="0">
                <a:solidFill>
                  <a:srgbClr val="E6007E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Hate</a:t>
            </a:r>
            <a:r>
              <a:rPr lang="de-DE" sz="4000" b="1" dirty="0" smtClean="0">
                <a:solidFill>
                  <a:srgbClr val="E6007E"/>
                </a:solidFill>
                <a:latin typeface="Roboto Slab" pitchFamily="2" charset="0"/>
                <a:ea typeface="Roboto Slab" pitchFamily="2" charset="0"/>
                <a:cs typeface="Noto Serif" panose="02020502060505020204" pitchFamily="18"/>
              </a:rPr>
              <a:t>!</a:t>
            </a:r>
            <a:endParaRPr lang="de-DE" sz="4000" b="1" dirty="0">
              <a:solidFill>
                <a:srgbClr val="E6007E"/>
              </a:solidFill>
              <a:latin typeface="Roboto Slab" pitchFamily="2" charset="0"/>
              <a:ea typeface="Roboto Slab" pitchFamily="2" charset="0"/>
              <a:cs typeface="Noto Serif" panose="02020502060505020204" pitchFamily="18"/>
            </a:endParaRPr>
          </a:p>
          <a:p>
            <a:pPr>
              <a:lnSpc>
                <a:spcPct val="150000"/>
              </a:lnSpc>
            </a:pP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Wir werden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uch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gleich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Beispiele mit menschenverachtenden Inhalten zeigen. Teilt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uns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jederzeit mit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, wenn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hr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uch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unwohl fühlt.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Online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geht das auch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im privaten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Chat. </a:t>
            </a:r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154116" y="1248506"/>
            <a:ext cx="738554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700" dirty="0">
                <a:solidFill>
                  <a:srgbClr val="E6007E"/>
                </a:solidFill>
                <a:latin typeface="Noto Serif" panose="02020502060505020204" pitchFamily="18"/>
                <a:ea typeface="Noto Serif" panose="02020502060505020204" pitchFamily="18"/>
                <a:cs typeface="Noto Serif" panose="02020502060505020204" pitchFamily="18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672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Affirmative action.png"/>
          <p:cNvSpPr>
            <a:spLocks noChangeAspect="1" noChangeArrowheads="1"/>
          </p:cNvSpPr>
          <p:nvPr/>
        </p:nvSpPr>
        <p:spPr bwMode="auto">
          <a:xfrm flipV="1">
            <a:off x="155575" y="160338"/>
            <a:ext cx="304800" cy="24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" r="36971"/>
          <a:stretch/>
        </p:blipFill>
        <p:spPr>
          <a:xfrm>
            <a:off x="786476" y="1123753"/>
            <a:ext cx="4534428" cy="4420945"/>
          </a:xfrm>
          <a:prstGeom prst="rect">
            <a:avLst/>
          </a:prstGeom>
          <a:ln w="15875">
            <a:solidFill>
              <a:srgbClr val="E6007E"/>
            </a:solidFill>
          </a:ln>
        </p:spPr>
      </p:pic>
      <p:sp>
        <p:nvSpPr>
          <p:cNvPr id="10" name="Textfeld 9"/>
          <p:cNvSpPr txBox="1"/>
          <p:nvPr/>
        </p:nvSpPr>
        <p:spPr>
          <a:xfrm>
            <a:off x="5886451" y="1610714"/>
            <a:ext cx="5915908" cy="378565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Orientiert </a:t>
            </a:r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Euch </a:t>
            </a:r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bei der Entschlüsselung an folgenden Fragen: </a:t>
            </a:r>
            <a:endParaRPr lang="de-DE" sz="2000" b="1" dirty="0">
              <a:solidFill>
                <a:srgbClr val="E6007E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sz="20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Was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ist auf dem Bild zu sehen? </a:t>
            </a:r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Was daran könnte problematisch sein?</a:t>
            </a: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Welche Botschaft(en) soll(en)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hier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vermittelt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werden?</a:t>
            </a:r>
          </a:p>
          <a:p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/>
            </a:r>
            <a:b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Welche Strategie(n) könnte(n) dahinter stecken? </a:t>
            </a:r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26727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Affirmative action.png"/>
          <p:cNvSpPr>
            <a:spLocks noChangeAspect="1" noChangeArrowheads="1"/>
          </p:cNvSpPr>
          <p:nvPr/>
        </p:nvSpPr>
        <p:spPr bwMode="auto">
          <a:xfrm flipV="1">
            <a:off x="155575" y="160338"/>
            <a:ext cx="304800" cy="24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" r="36971"/>
          <a:stretch/>
        </p:blipFill>
        <p:spPr>
          <a:xfrm>
            <a:off x="786476" y="1123753"/>
            <a:ext cx="4534428" cy="4420945"/>
          </a:xfrm>
          <a:prstGeom prst="rect">
            <a:avLst/>
          </a:prstGeom>
          <a:ln w="15875">
            <a:solidFill>
              <a:srgbClr val="E6007E"/>
            </a:solidFill>
          </a:ln>
        </p:spPr>
      </p:pic>
      <p:sp>
        <p:nvSpPr>
          <p:cNvPr id="10" name="Textfeld 9"/>
          <p:cNvSpPr txBox="1"/>
          <p:nvPr/>
        </p:nvSpPr>
        <p:spPr>
          <a:xfrm>
            <a:off x="6096000" y="742753"/>
            <a:ext cx="5610225" cy="6370975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700" b="1" dirty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Einordnung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 </a:t>
            </a:r>
            <a:endParaRPr lang="de-DE" sz="1700" dirty="0" smtClean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Screenshot 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von 2016 aus 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dem</a:t>
            </a:r>
            <a:r>
              <a:rPr lang="de-DE" sz="1700" dirty="0" smtClean="0">
                <a:solidFill>
                  <a:srgbClr val="FF0000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Video 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einer Diskussion über sexualisierte Gewalt zwischen 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abgebildeter 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Person und 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Trump-Unterstützer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Verbreitung als „</a:t>
            </a:r>
            <a:r>
              <a:rPr lang="de-DE" sz="17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Getriggerte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-Feministin“-</a:t>
            </a:r>
            <a:r>
              <a:rPr lang="de-DE" sz="17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Meme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auf rechten Kanälen</a:t>
            </a:r>
            <a:b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7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Botschaften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Frauenquoten sind 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kein Nachteilsausgleich, sondern 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eine ungerechtfertigte Bevorzugung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Feminist*innen/Frauen sind hysterisch</a:t>
            </a:r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sz="1700" b="1" dirty="0">
              <a:solidFill>
                <a:srgbClr val="E6007E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7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Strategien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Frauen(</a:t>
            </a:r>
            <a:r>
              <a:rPr lang="de-DE" sz="17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quoten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) und Feminismus mittels Humor verächtlich machen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Anzweifeln von (patriarchalen) Machstrukturen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de-DE" sz="1700" dirty="0" smtClean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 useBgFill="1">
        <p:nvSpPr>
          <p:cNvPr id="11" name="Rechteck 10"/>
          <p:cNvSpPr/>
          <p:nvPr/>
        </p:nvSpPr>
        <p:spPr>
          <a:xfrm rot="21160971">
            <a:off x="374875" y="2592277"/>
            <a:ext cx="5330375" cy="1391380"/>
          </a:xfrm>
          <a:prstGeom prst="rect">
            <a:avLst/>
          </a:prstGeom>
          <a:ln w="41275">
            <a:gradFill flip="none" rotWithShape="1">
              <a:gsLst>
                <a:gs pos="25000">
                  <a:srgbClr val="E6007E"/>
                </a:gs>
                <a:gs pos="100000">
                  <a:srgbClr val="FFEE00"/>
                </a:gs>
              </a:gsLst>
              <a:lin ang="13500000" scaled="1"/>
              <a:tileRect/>
            </a:gra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Sexismus / Antifeminismus</a:t>
            </a:r>
            <a:endParaRPr lang="de-DE" sz="4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53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Affirmative action.png"/>
          <p:cNvSpPr>
            <a:spLocks noChangeAspect="1" noChangeArrowheads="1"/>
          </p:cNvSpPr>
          <p:nvPr/>
        </p:nvSpPr>
        <p:spPr bwMode="auto">
          <a:xfrm flipV="1">
            <a:off x="155575" y="160338"/>
            <a:ext cx="304800" cy="24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57"/>
          <a:stretch/>
        </p:blipFill>
        <p:spPr>
          <a:xfrm>
            <a:off x="970963" y="960985"/>
            <a:ext cx="4157220" cy="4540225"/>
          </a:xfrm>
          <a:prstGeom prst="rect">
            <a:avLst/>
          </a:prstGeom>
          <a:ln w="15875">
            <a:solidFill>
              <a:srgbClr val="E6007E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5886451" y="1610714"/>
            <a:ext cx="5915908" cy="3785652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Orientiert </a:t>
            </a:r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Euch </a:t>
            </a:r>
            <a:r>
              <a:rPr lang="de-DE" sz="20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bei der Entschlüsselung an folgenden Fragen: </a:t>
            </a:r>
            <a:endParaRPr lang="de-DE" sz="2000" b="1" dirty="0">
              <a:solidFill>
                <a:srgbClr val="E6007E"/>
              </a:solidFill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sz="20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Was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ist auf dem Bild zu sehen? </a:t>
            </a:r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Was daran könnte problematisch sein?</a:t>
            </a: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Welche Botschaft(en) soll(en)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hier </a:t>
            </a: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vermittelt </a:t>
            </a:r>
            <a:r>
              <a:rPr lang="de-DE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werden?</a:t>
            </a:r>
          </a:p>
          <a:p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/>
            </a:r>
            <a:b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lang="de-DE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Welche Strategie(n) könnte(n) dahinter stecken? </a:t>
            </a:r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147814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057"/>
          <a:stretch/>
        </p:blipFill>
        <p:spPr>
          <a:xfrm>
            <a:off x="970963" y="960985"/>
            <a:ext cx="4157220" cy="4540225"/>
          </a:xfrm>
          <a:prstGeom prst="rect">
            <a:avLst/>
          </a:prstGeom>
          <a:ln w="15875">
            <a:solidFill>
              <a:srgbClr val="E6007E"/>
            </a:solidFill>
          </a:ln>
        </p:spPr>
      </p:pic>
      <p:sp>
        <p:nvSpPr>
          <p:cNvPr id="9" name="Textfeld 8"/>
          <p:cNvSpPr txBox="1"/>
          <p:nvPr/>
        </p:nvSpPr>
        <p:spPr>
          <a:xfrm>
            <a:off x="6401084" y="961506"/>
            <a:ext cx="5096255" cy="4539704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700" b="1" dirty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Einordnung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 </a:t>
            </a:r>
            <a:endParaRPr lang="de-DE" sz="1700" dirty="0" smtClean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Bezug auf das Format </a:t>
            </a:r>
            <a:r>
              <a:rPr lang="de-DE" sz="1700" i="1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Starter-Pack-</a:t>
            </a:r>
            <a:r>
              <a:rPr lang="de-DE" sz="1700" i="1" dirty="0" err="1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Meme</a:t>
            </a:r>
            <a:r>
              <a:rPr lang="de-DE" sz="1700" dirty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, 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das um 2015 im viral ging</a:t>
            </a:r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7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Botschaft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7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BIPoC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werden gar nicht systematisch diskriminiert, sondern gehören eigentlich zu den besonders Privilegierten</a:t>
            </a:r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de-DE" sz="1700" b="1" dirty="0" smtClean="0">
                <a:solidFill>
                  <a:srgbClr val="E6007E"/>
                </a:solidFill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Strategien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: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Verdrehung der wissenschaftlich belegten Diskriminierung </a:t>
            </a:r>
            <a:r>
              <a:rPr lang="de-DE" sz="1700" dirty="0" err="1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BIPoC</a:t>
            </a: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 </a:t>
            </a:r>
            <a:b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</a:b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(= Täter-Opfer-Umkehr)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de-DE" sz="1700" dirty="0" smtClean="0">
                <a:latin typeface="Noto Sans" panose="020B0502040504020204" pitchFamily="34"/>
                <a:ea typeface="Noto Sans" panose="020B0502040504020204" pitchFamily="34"/>
                <a:cs typeface="Noto Sans" panose="020B0502040504020204" pitchFamily="34"/>
              </a:rPr>
              <a:t>Andocken an Internet-Trends </a:t>
            </a:r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  <a:p>
            <a:endParaRPr lang="de-DE" sz="1700" dirty="0">
              <a:latin typeface="Noto Sans" panose="020B0502040504020204" pitchFamily="34"/>
              <a:ea typeface="Noto Sans" panose="020B0502040504020204" pitchFamily="34"/>
              <a:cs typeface="Noto Sans" panose="020B0502040504020204" pitchFamily="34"/>
            </a:endParaRPr>
          </a:p>
        </p:txBody>
      </p:sp>
      <p:sp useBgFill="1">
        <p:nvSpPr>
          <p:cNvPr id="10" name="Rechteck 9"/>
          <p:cNvSpPr/>
          <p:nvPr/>
        </p:nvSpPr>
        <p:spPr>
          <a:xfrm rot="21160971">
            <a:off x="209104" y="2594544"/>
            <a:ext cx="5612141" cy="804313"/>
          </a:xfrm>
          <a:prstGeom prst="rect">
            <a:avLst/>
          </a:prstGeom>
          <a:ln w="41275">
            <a:gradFill flip="none" rotWithShape="1">
              <a:gsLst>
                <a:gs pos="25000">
                  <a:srgbClr val="E6007E"/>
                </a:gs>
                <a:gs pos="100000">
                  <a:srgbClr val="FFEE00"/>
                </a:gs>
              </a:gsLst>
              <a:lin ang="13500000" scaled="1"/>
              <a:tileRect/>
            </a:gradFill>
            <a:prstDash val="soli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RASSISMUS</a:t>
            </a:r>
          </a:p>
        </p:txBody>
      </p:sp>
    </p:spTree>
    <p:extLst>
      <p:ext uri="{BB962C8B-B14F-4D97-AF65-F5344CB8AC3E}">
        <p14:creationId xmlns:p14="http://schemas.microsoft.com/office/powerpoint/2010/main" val="83178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1444</Words>
  <Application>Microsoft Office PowerPoint</Application>
  <PresentationFormat>Breitbild</PresentationFormat>
  <Paragraphs>294</Paragraphs>
  <Slides>29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Noto Sans</vt:lpstr>
      <vt:lpstr>Noto Serif</vt:lpstr>
      <vt:lpstr>Roboto Slab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Zusammenfassung: Strategien und stilistische Mittel 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Paul Dombrowski</dc:creator>
  <cp:lastModifiedBy>Cheyenne Schellein (AAS)</cp:lastModifiedBy>
  <cp:revision>328</cp:revision>
  <dcterms:created xsi:type="dcterms:W3CDTF">2021-08-31T15:45:26Z</dcterms:created>
  <dcterms:modified xsi:type="dcterms:W3CDTF">2023-10-10T13:21:12Z</dcterms:modified>
</cp:coreProperties>
</file>