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9" r:id="rId1"/>
    <p:sldMasterId id="2147483720" r:id="rId2"/>
    <p:sldMasterId id="2147483721" r:id="rId3"/>
    <p:sldMasterId id="2147483722" r:id="rId4"/>
    <p:sldMasterId id="2147483723" r:id="rId5"/>
    <p:sldMasterId id="2147483724" r:id="rId6"/>
    <p:sldMasterId id="2147483725" r:id="rId7"/>
  </p:sldMasterIdLst>
  <p:notesMasterIdLst>
    <p:notesMasterId r:id="rId29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Slab" pitchFamily="2" charset="0"/>
      <p:regular r:id="rId34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Noto Sans" panose="020B0502040504020204" pitchFamily="34"/>
      <p:regular r:id="rId40"/>
      <p:bold r:id="rId41"/>
      <p:italic r:id="rId42"/>
      <p:boldItalic r:id="rId43"/>
    </p:embeddedFont>
    <p:embeddedFont>
      <p:font typeface="Robot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2b4fca0f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2b4fca0ff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Auch (extrem) rechte Akteur:innen haben das Potenzial des Internets längst erkannt und verbreiten ihre Ansichten und Ideologie dort gezielt über Memes, Musikvideos, Online-Kampagnen und vieles mehr… </a:t>
            </a:r>
            <a:endParaRPr dirty="0"/>
          </a:p>
        </p:txBody>
      </p:sp>
      <p:sp>
        <p:nvSpPr>
          <p:cNvPr id="449" name="Google Shape;449;g22b4fca0ff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128c961571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2128c961571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2128c961571_0_5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128c961571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128c961571_0_5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2128c961571_0_5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2b4fca0fff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2b4fca0fff_0_4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22b4fca0fff_0_4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2b4fca0fff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2b4fca0fff_0_4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22b4fca0fff_0_4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2b4fca0fff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2b4fca0fff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g22b4fca0fff_0_4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2b4fca0fff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2b4fca0fff_0_4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22b4fca0fff_0_4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2b4fca0fff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2b4fca0fff_0_4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g22b4fca0fff_0_4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2b4fca0fff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2b4fca0fff_0_4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22b4fca0fff_0_4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2b4fca0fff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2b4fca0fff_0_4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22b4fca0fff_0_4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2b4fca0fff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2b4fca0fff_0_4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22b4fca0fff_0_4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28c961571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2128c961571_0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 dirty="0"/>
              <a:t>rechte Akteur:innen greifen gesellschaftlich relevante (Reiz-)Themen und Konflikte (Fluchtbewegungen, Pandemie, Krieg…) auf und versuchen diese zu ihren Gunsten zu nutzen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de" dirty="0"/>
              <a:t>Dabei profitieren sie von auch von in der Gesellschaft vorhandenen menschen- und demokratiefeindlichen Einstellung…</a:t>
            </a:r>
            <a:endParaRPr dirty="0"/>
          </a:p>
        </p:txBody>
      </p:sp>
      <p:sp>
        <p:nvSpPr>
          <p:cNvPr id="462" name="Google Shape;462;g2128c961571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128c961571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128c961571_0_6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Noch einfügen: Musik oder 3 Punkte </a:t>
            </a:r>
            <a:endParaRPr/>
          </a:p>
        </p:txBody>
      </p:sp>
      <p:sp>
        <p:nvSpPr>
          <p:cNvPr id="634" name="Google Shape;634;g2128c961571_0_6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e44a4a9b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e44a4a9b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128c96157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128c961571_0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2128c961571_0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128c9615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g2128c96157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g2128c96157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128c961571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128c961571_0_5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2128c961571_0_5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128c96157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128c961571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128c961571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dddb2f105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dddb2f105f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dddb2f105f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124b651948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124b651948_0_5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2124b651948_0_5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128c961571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128c961571_0_5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2128c961571_0_5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nutzerdefiniertes Layout">
  <p:cSld name="4_Benutzerdefiniertes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>
            <a:spLocks noGrp="1"/>
          </p:cNvSpPr>
          <p:nvPr>
            <p:ph type="pic" idx="2"/>
          </p:nvPr>
        </p:nvSpPr>
        <p:spPr>
          <a:xfrm>
            <a:off x="0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8" name="Google Shape;98;p21"/>
          <p:cNvGrpSpPr/>
          <p:nvPr/>
        </p:nvGrpSpPr>
        <p:grpSpPr>
          <a:xfrm>
            <a:off x="5899766" y="4866413"/>
            <a:ext cx="3011415" cy="300037"/>
            <a:chOff x="816854" y="12977099"/>
            <a:chExt cx="8028300" cy="800100"/>
          </a:xfrm>
        </p:grpSpPr>
        <p:sp>
          <p:nvSpPr>
            <p:cNvPr id="99" name="Google Shape;99;p21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00" name="Google Shape;100;p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>
            <a:spLocks noGrp="1"/>
          </p:cNvSpPr>
          <p:nvPr>
            <p:ph type="pic" idx="2"/>
          </p:nvPr>
        </p:nvSpPr>
        <p:spPr>
          <a:xfrm>
            <a:off x="3667235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3" name="Google Shape;103;p22"/>
          <p:cNvGrpSpPr/>
          <p:nvPr/>
        </p:nvGrpSpPr>
        <p:grpSpPr>
          <a:xfrm>
            <a:off x="698390" y="4913212"/>
            <a:ext cx="3011415" cy="300037"/>
            <a:chOff x="816854" y="12977099"/>
            <a:chExt cx="8028300" cy="800100"/>
          </a:xfrm>
        </p:grpSpPr>
        <p:sp>
          <p:nvSpPr>
            <p:cNvPr id="104" name="Google Shape;104;p22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05" name="Google Shape;105;p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22"/>
          <p:cNvSpPr/>
          <p:nvPr/>
        </p:nvSpPr>
        <p:spPr>
          <a:xfrm>
            <a:off x="0" y="4528039"/>
            <a:ext cx="615600" cy="615300"/>
          </a:xfrm>
          <a:prstGeom prst="corner">
            <a:avLst>
              <a:gd name="adj1" fmla="val 41379"/>
              <a:gd name="adj2" fmla="val 41055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nutzerdefiniertes Layout">
  <p:cSld name="4_Benutzerdefiniertes Layou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>
            <a:spLocks noGrp="1"/>
          </p:cNvSpPr>
          <p:nvPr>
            <p:ph type="pic" idx="2"/>
          </p:nvPr>
        </p:nvSpPr>
        <p:spPr>
          <a:xfrm>
            <a:off x="0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4" name="Google Shape;164;p32"/>
          <p:cNvGrpSpPr/>
          <p:nvPr/>
        </p:nvGrpSpPr>
        <p:grpSpPr>
          <a:xfrm>
            <a:off x="5899767" y="4866413"/>
            <a:ext cx="3011415" cy="300037"/>
            <a:chOff x="816854" y="12977099"/>
            <a:chExt cx="8028300" cy="800100"/>
          </a:xfrm>
        </p:grpSpPr>
        <p:sp>
          <p:nvSpPr>
            <p:cNvPr id="165" name="Google Shape;165;p32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66" name="Google Shape;166;p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>
            <a:spLocks noGrp="1"/>
          </p:cNvSpPr>
          <p:nvPr>
            <p:ph type="pic" idx="2"/>
          </p:nvPr>
        </p:nvSpPr>
        <p:spPr>
          <a:xfrm>
            <a:off x="3667235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" name="Google Shape;169;p33"/>
          <p:cNvGrpSpPr/>
          <p:nvPr/>
        </p:nvGrpSpPr>
        <p:grpSpPr>
          <a:xfrm>
            <a:off x="698390" y="4913212"/>
            <a:ext cx="3011415" cy="300037"/>
            <a:chOff x="816854" y="12977099"/>
            <a:chExt cx="8028300" cy="800100"/>
          </a:xfrm>
        </p:grpSpPr>
        <p:sp>
          <p:nvSpPr>
            <p:cNvPr id="170" name="Google Shape;170;p33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71" name="Google Shape;171;p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33"/>
          <p:cNvSpPr/>
          <p:nvPr/>
        </p:nvSpPr>
        <p:spPr>
          <a:xfrm>
            <a:off x="0" y="4528039"/>
            <a:ext cx="615600" cy="615300"/>
          </a:xfrm>
          <a:prstGeom prst="corner">
            <a:avLst>
              <a:gd name="adj1" fmla="val 41379"/>
              <a:gd name="adj2" fmla="val 41055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nutzerdefiniertes Layout">
  <p:cSld name="4_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>
            <a:spLocks noGrp="1"/>
          </p:cNvSpPr>
          <p:nvPr>
            <p:ph type="pic" idx="2"/>
          </p:nvPr>
        </p:nvSpPr>
        <p:spPr>
          <a:xfrm>
            <a:off x="0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0" name="Google Shape;230;p43"/>
          <p:cNvGrpSpPr/>
          <p:nvPr/>
        </p:nvGrpSpPr>
        <p:grpSpPr>
          <a:xfrm>
            <a:off x="5899767" y="4866413"/>
            <a:ext cx="3011415" cy="300037"/>
            <a:chOff x="816854" y="12977099"/>
            <a:chExt cx="8028300" cy="800100"/>
          </a:xfrm>
        </p:grpSpPr>
        <p:sp>
          <p:nvSpPr>
            <p:cNvPr id="231" name="Google Shape;231;p43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32" name="Google Shape;232;p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>
            <a:spLocks noGrp="1"/>
          </p:cNvSpPr>
          <p:nvPr>
            <p:ph type="pic" idx="2"/>
          </p:nvPr>
        </p:nvSpPr>
        <p:spPr>
          <a:xfrm>
            <a:off x="3667235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5" name="Google Shape;235;p44"/>
          <p:cNvGrpSpPr/>
          <p:nvPr/>
        </p:nvGrpSpPr>
        <p:grpSpPr>
          <a:xfrm>
            <a:off x="698390" y="4913212"/>
            <a:ext cx="3011415" cy="300037"/>
            <a:chOff x="816854" y="12977099"/>
            <a:chExt cx="8028300" cy="800100"/>
          </a:xfrm>
        </p:grpSpPr>
        <p:sp>
          <p:nvSpPr>
            <p:cNvPr id="236" name="Google Shape;236;p44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37" name="Google Shape;23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44"/>
          <p:cNvSpPr/>
          <p:nvPr/>
        </p:nvSpPr>
        <p:spPr>
          <a:xfrm>
            <a:off x="0" y="4528039"/>
            <a:ext cx="615600" cy="615300"/>
          </a:xfrm>
          <a:prstGeom prst="corner">
            <a:avLst>
              <a:gd name="adj1" fmla="val 41379"/>
              <a:gd name="adj2" fmla="val 41055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42" name="Google Shape;242;p4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44" name="Google Shape;244;p4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7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7" name="Google Shape;257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4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5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nutzerdefiniertes Layout">
  <p:cSld name="4_Benutzerdefiniertes Layou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4"/>
          <p:cNvSpPr>
            <a:spLocks noGrp="1"/>
          </p:cNvSpPr>
          <p:nvPr>
            <p:ph type="pic" idx="2"/>
          </p:nvPr>
        </p:nvSpPr>
        <p:spPr>
          <a:xfrm>
            <a:off x="0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6" name="Google Shape;296;p54"/>
          <p:cNvGrpSpPr/>
          <p:nvPr/>
        </p:nvGrpSpPr>
        <p:grpSpPr>
          <a:xfrm>
            <a:off x="5899767" y="4866413"/>
            <a:ext cx="3011415" cy="300037"/>
            <a:chOff x="816854" y="12977099"/>
            <a:chExt cx="8028300" cy="800100"/>
          </a:xfrm>
        </p:grpSpPr>
        <p:sp>
          <p:nvSpPr>
            <p:cNvPr id="297" name="Google Shape;297;p54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98" name="Google Shape;298;p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5"/>
          <p:cNvSpPr>
            <a:spLocks noGrp="1"/>
          </p:cNvSpPr>
          <p:nvPr>
            <p:ph type="pic" idx="2"/>
          </p:nvPr>
        </p:nvSpPr>
        <p:spPr>
          <a:xfrm>
            <a:off x="3667235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1" name="Google Shape;301;p55"/>
          <p:cNvGrpSpPr/>
          <p:nvPr/>
        </p:nvGrpSpPr>
        <p:grpSpPr>
          <a:xfrm>
            <a:off x="698390" y="4913212"/>
            <a:ext cx="3011415" cy="300037"/>
            <a:chOff x="816854" y="12977099"/>
            <a:chExt cx="8028300" cy="800100"/>
          </a:xfrm>
        </p:grpSpPr>
        <p:sp>
          <p:nvSpPr>
            <p:cNvPr id="302" name="Google Shape;302;p55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03" name="Google Shape;303;p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55"/>
          <p:cNvSpPr/>
          <p:nvPr/>
        </p:nvSpPr>
        <p:spPr>
          <a:xfrm>
            <a:off x="0" y="4528039"/>
            <a:ext cx="615600" cy="615300"/>
          </a:xfrm>
          <a:prstGeom prst="corner">
            <a:avLst>
              <a:gd name="adj1" fmla="val 41379"/>
              <a:gd name="adj2" fmla="val 41055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8" name="Google Shape;308;p5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5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0" name="Google Shape;310;p5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8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23" name="Google Shape;32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5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6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6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nutzerdefiniertes Layout">
  <p:cSld name="4_Benutzerdefiniertes Layou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5"/>
          <p:cNvSpPr>
            <a:spLocks noGrp="1"/>
          </p:cNvSpPr>
          <p:nvPr>
            <p:ph type="pic" idx="2"/>
          </p:nvPr>
        </p:nvSpPr>
        <p:spPr>
          <a:xfrm>
            <a:off x="0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62" name="Google Shape;362;p65"/>
          <p:cNvGrpSpPr/>
          <p:nvPr/>
        </p:nvGrpSpPr>
        <p:grpSpPr>
          <a:xfrm>
            <a:off x="5899767" y="4866413"/>
            <a:ext cx="3011415" cy="300037"/>
            <a:chOff x="816854" y="12977099"/>
            <a:chExt cx="8028300" cy="800100"/>
          </a:xfrm>
        </p:grpSpPr>
        <p:sp>
          <p:nvSpPr>
            <p:cNvPr id="363" name="Google Shape;363;p65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64" name="Google Shape;364;p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6"/>
          <p:cNvSpPr>
            <a:spLocks noGrp="1"/>
          </p:cNvSpPr>
          <p:nvPr>
            <p:ph type="pic" idx="2"/>
          </p:nvPr>
        </p:nvSpPr>
        <p:spPr>
          <a:xfrm>
            <a:off x="3667235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67" name="Google Shape;367;p66"/>
          <p:cNvGrpSpPr/>
          <p:nvPr/>
        </p:nvGrpSpPr>
        <p:grpSpPr>
          <a:xfrm>
            <a:off x="698390" y="4913212"/>
            <a:ext cx="3011415" cy="300037"/>
            <a:chOff x="816854" y="12977099"/>
            <a:chExt cx="8028300" cy="800100"/>
          </a:xfrm>
        </p:grpSpPr>
        <p:sp>
          <p:nvSpPr>
            <p:cNvPr id="368" name="Google Shape;368;p66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69" name="Google Shape;369;p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0" name="Google Shape;370;p66"/>
          <p:cNvSpPr/>
          <p:nvPr/>
        </p:nvSpPr>
        <p:spPr>
          <a:xfrm>
            <a:off x="0" y="4528039"/>
            <a:ext cx="615600" cy="615300"/>
          </a:xfrm>
          <a:prstGeom prst="corner">
            <a:avLst>
              <a:gd name="adj1" fmla="val 41379"/>
              <a:gd name="adj2" fmla="val 41055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74" name="Google Shape;374;p6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6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76" name="Google Shape;376;p6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69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89" name="Google Shape;389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7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7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enutzerdefiniertes Layout">
  <p:cSld name="4_Benutzerdefiniertes Layou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6"/>
          <p:cNvSpPr>
            <a:spLocks noGrp="1"/>
          </p:cNvSpPr>
          <p:nvPr>
            <p:ph type="pic" idx="2"/>
          </p:nvPr>
        </p:nvSpPr>
        <p:spPr>
          <a:xfrm>
            <a:off x="0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8" name="Google Shape;428;p76"/>
          <p:cNvGrpSpPr/>
          <p:nvPr/>
        </p:nvGrpSpPr>
        <p:grpSpPr>
          <a:xfrm>
            <a:off x="5899767" y="4866413"/>
            <a:ext cx="3011415" cy="300037"/>
            <a:chOff x="816854" y="12977099"/>
            <a:chExt cx="8028300" cy="800100"/>
          </a:xfrm>
        </p:grpSpPr>
        <p:sp>
          <p:nvSpPr>
            <p:cNvPr id="429" name="Google Shape;429;p76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30" name="Google Shape;430;p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7"/>
          <p:cNvSpPr>
            <a:spLocks noGrp="1"/>
          </p:cNvSpPr>
          <p:nvPr>
            <p:ph type="pic" idx="2"/>
          </p:nvPr>
        </p:nvSpPr>
        <p:spPr>
          <a:xfrm>
            <a:off x="3667235" y="698486"/>
            <a:ext cx="5476800" cy="444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33" name="Google Shape;433;p77"/>
          <p:cNvGrpSpPr/>
          <p:nvPr/>
        </p:nvGrpSpPr>
        <p:grpSpPr>
          <a:xfrm>
            <a:off x="698390" y="4913212"/>
            <a:ext cx="3011415" cy="300037"/>
            <a:chOff x="816854" y="12977099"/>
            <a:chExt cx="8028300" cy="800100"/>
          </a:xfrm>
        </p:grpSpPr>
        <p:sp>
          <p:nvSpPr>
            <p:cNvPr id="434" name="Google Shape;434;p77"/>
            <p:cNvSpPr/>
            <p:nvPr/>
          </p:nvSpPr>
          <p:spPr>
            <a:xfrm>
              <a:off x="816854" y="12977099"/>
              <a:ext cx="8028300" cy="8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de" sz="800" b="0" i="0" u="none" strike="noStrike" cap="none">
                  <a:solidFill>
                    <a:schemeClr val="accent3"/>
                  </a:solidFill>
                  <a:latin typeface="Verdana"/>
                  <a:ea typeface="Verdana"/>
                  <a:cs typeface="Verdana"/>
                  <a:sym typeface="Verdana"/>
                </a:rPr>
                <a:t>     BY-NC-SA </a:t>
              </a:r>
              <a:r>
                <a:rPr lang="de" sz="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basa e.V. | Bildungsstätte Alte Schule Anspach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35" name="Google Shape;435;p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16855" y="12977100"/>
              <a:ext cx="378900" cy="378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77"/>
          <p:cNvSpPr/>
          <p:nvPr/>
        </p:nvSpPr>
        <p:spPr>
          <a:xfrm>
            <a:off x="0" y="4528039"/>
            <a:ext cx="615600" cy="615300"/>
          </a:xfrm>
          <a:prstGeom prst="corner">
            <a:avLst>
              <a:gd name="adj1" fmla="val 41379"/>
              <a:gd name="adj2" fmla="val 41055"/>
            </a:avLst>
          </a:pr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7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0" name="Google Shape;440;p7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7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2" name="Google Shape;442;p7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" name="Google Shape;382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hogesatzbau.de/wp-content/uploads/2018/01/HANDBUCH-F%C3%9CR-MEDIENGUERILLAS.pdf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ntifa-aufbau.org/wp-content/uploads/2017/12/Intere_Unterlagen_der_IB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s://knowyourmeme.com/photos/369842-i-know-that-feel-bro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yourmeme.com/memes/happy-merchant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knowyourmeme.com/photos/977021-happy-mercha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knowyourmeme.com/memes/clown-pepe-honk-honk-clown-world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s://www.belltower.news/hass-emojis-welche-emojis-sind-bei-nazis-rechtsradikalen-rassistinnen-beliebt-113061/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volksverpetzer.de/hintergrund/nazis-erkennen-rechte-accounts/attachment/fashwaveaestheticsfand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steamcommunity.com/sharedfiles/filedetails/?l=schinese&amp;id=1147016162" TargetMode="External"/><Relationship Id="rId5" Type="http://schemas.openxmlformats.org/officeDocument/2006/relationships/hyperlink" Target="https://www.belltower.news/dehate-report-02-fashwave-rechtsextreme-online-aesthetik-was-ist-fashwave-117957/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s://www.annewild.de/wahlparty-der-afd-04-09-2016-in-muenchen/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deu-antonio-stiftung.de/wp-content/uploads/2021/02/Broschu%CC%88re-Rechtsterroristische-Online-Subkulturen_pdf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fes.de/referat-demokratie-gesellschaft-und-innovation/gegen-rechtsextremismus/mitte-studie-202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hogesatzbau.de/wp-content/uploads/2018/01/HANDBUCH-F%C3%9CR-MEDIENGUERILLAS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588" y="2431861"/>
            <a:ext cx="2850356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9"/>
          <p:cNvSpPr txBox="1">
            <a:spLocks noGrp="1"/>
          </p:cNvSpPr>
          <p:nvPr>
            <p:ph type="ctrTitle"/>
          </p:nvPr>
        </p:nvSpPr>
        <p:spPr>
          <a:xfrm>
            <a:off x="405575" y="451072"/>
            <a:ext cx="8066700" cy="882497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de" sz="28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Die </a:t>
            </a:r>
            <a:r>
              <a:rPr lang="de" sz="2800" b="1" dirty="0" smtClean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Social-Media-Strategien </a:t>
            </a:r>
            <a:r>
              <a:rPr lang="de" sz="28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/>
            </a:r>
            <a:br>
              <a:rPr lang="de" sz="28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de" sz="28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der ,Neuen Rechten’ </a:t>
            </a:r>
            <a:endParaRPr sz="28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53" name="Google Shape;45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631" y="1549367"/>
            <a:ext cx="2850356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580" y="1581025"/>
            <a:ext cx="2780118" cy="154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9"/>
          <p:cNvSpPr txBox="1"/>
          <p:nvPr/>
        </p:nvSpPr>
        <p:spPr>
          <a:xfrm>
            <a:off x="405575" y="4410925"/>
            <a:ext cx="7762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u="sng">
              <a:solidFill>
                <a:schemeClr val="dk1"/>
              </a:solidFill>
            </a:endParaRPr>
          </a:p>
        </p:txBody>
      </p:sp>
      <p:sp>
        <p:nvSpPr>
          <p:cNvPr id="456" name="Google Shape;456;p79"/>
          <p:cNvSpPr txBox="1"/>
          <p:nvPr/>
        </p:nvSpPr>
        <p:spPr>
          <a:xfrm>
            <a:off x="346294" y="3071269"/>
            <a:ext cx="2250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 </a:t>
            </a:r>
            <a:r>
              <a:rPr lang="de" sz="7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Screenshot Youtube</a:t>
            </a:r>
            <a:endParaRPr sz="1100"/>
          </a:p>
        </p:txBody>
      </p:sp>
      <p:sp>
        <p:nvSpPr>
          <p:cNvPr id="457" name="Google Shape;457;p79"/>
          <p:cNvSpPr txBox="1"/>
          <p:nvPr/>
        </p:nvSpPr>
        <p:spPr>
          <a:xfrm>
            <a:off x="2901094" y="3985688"/>
            <a:ext cx="28503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Bildquelle:</a:t>
            </a:r>
            <a:r>
              <a:rPr lang="de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https://www.hogesatzbau.de/wp-content/uploads/2018/01/HANDBUCH-F%C3%9CR-MEDIENGUERILLAS.pdf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458" name="Google Shape;458;p79"/>
          <p:cNvSpPr txBox="1"/>
          <p:nvPr/>
        </p:nvSpPr>
        <p:spPr>
          <a:xfrm>
            <a:off x="7209000" y="3110794"/>
            <a:ext cx="22500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Bildquelle: Screenshot Youtube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8"/>
          <p:cNvSpPr txBox="1">
            <a:spLocks noGrp="1"/>
          </p:cNvSpPr>
          <p:nvPr>
            <p:ph type="ctrTitle"/>
          </p:nvPr>
        </p:nvSpPr>
        <p:spPr>
          <a:xfrm>
            <a:off x="490025" y="400675"/>
            <a:ext cx="8261700" cy="509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73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Social Media als metapolitische Werkzeuge (2)</a:t>
            </a:r>
            <a:endParaRPr sz="273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32" name="Google Shape;532;p88"/>
          <p:cNvSpPr txBox="1"/>
          <p:nvPr/>
        </p:nvSpPr>
        <p:spPr>
          <a:xfrm>
            <a:off x="815750" y="1432800"/>
            <a:ext cx="67209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1700" u="sng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Auszug aus einem Strategie-Handbuch der IB:</a:t>
            </a:r>
            <a:endParaRPr sz="1700" u="sng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i="1"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 i="1">
                <a:latin typeface="Roboto Slab"/>
                <a:ea typeface="Roboto Slab"/>
                <a:cs typeface="Roboto Slab"/>
                <a:sym typeface="Roboto Slab"/>
              </a:rPr>
              <a:t>„Wir wollen uns aber nicht ausschließlich an den Mainstream wenden und dessen Ideen wiedergeben. Wir wollen dessen </a:t>
            </a:r>
            <a:r>
              <a:rPr lang="de" sz="1700" b="1" i="1">
                <a:latin typeface="Roboto Slab"/>
                <a:ea typeface="Roboto Slab"/>
                <a:cs typeface="Roboto Slab"/>
                <a:sym typeface="Roboto Slab"/>
              </a:rPr>
              <a:t>Meinungen </a:t>
            </a:r>
            <a:r>
              <a:rPr lang="de" sz="1700" i="1">
                <a:latin typeface="Roboto Slab"/>
                <a:ea typeface="Roboto Slab"/>
                <a:cs typeface="Roboto Slab"/>
                <a:sym typeface="Roboto Slab"/>
              </a:rPr>
              <a:t>durchsetzen, </a:t>
            </a:r>
            <a:r>
              <a:rPr lang="de" sz="1700" b="1" i="1">
                <a:latin typeface="Roboto Slab"/>
                <a:ea typeface="Roboto Slab"/>
                <a:cs typeface="Roboto Slab"/>
                <a:sym typeface="Roboto Slab"/>
              </a:rPr>
              <a:t>verschärfen und polarisieren</a:t>
            </a:r>
            <a:r>
              <a:rPr lang="de" sz="1700" i="1">
                <a:latin typeface="Roboto Slab"/>
                <a:ea typeface="Roboto Slab"/>
                <a:cs typeface="Roboto Slab"/>
                <a:sym typeface="Roboto Slab"/>
              </a:rPr>
              <a:t>. Unsere politische Kommunikation muss also knapp an der Grenze bleiben und </a:t>
            </a:r>
            <a:r>
              <a:rPr lang="de" sz="1700" b="1" i="1">
                <a:latin typeface="Roboto Slab"/>
                <a:ea typeface="Roboto Slab"/>
                <a:cs typeface="Roboto Slab"/>
                <a:sym typeface="Roboto Slab"/>
              </a:rPr>
              <a:t>das ‚Overton-Fenster‘ erweitern, also den Rahmen des im Mainstream Sagbaren“</a:t>
            </a:r>
            <a:r>
              <a:rPr lang="de" sz="1700" i="1">
                <a:latin typeface="Roboto Slab"/>
                <a:ea typeface="Roboto Slab"/>
                <a:cs typeface="Roboto Slab"/>
                <a:sym typeface="Roboto Slab"/>
              </a:rPr>
              <a:t>.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33" name="Google Shape;533;p88"/>
          <p:cNvSpPr txBox="1"/>
          <p:nvPr/>
        </p:nvSpPr>
        <p:spPr>
          <a:xfrm>
            <a:off x="774250" y="4851000"/>
            <a:ext cx="5860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u="sng">
                <a:solidFill>
                  <a:schemeClr val="hlink"/>
                </a:solidFill>
                <a:hlinkClick r:id="rId3"/>
              </a:rPr>
              <a:t>http://antifa-aufbau.org/wp-content/uploads/2017/12/Intere_Unterlagen_der_IB.pdf</a:t>
            </a:r>
            <a:r>
              <a:rPr lang="de" sz="700">
                <a:solidFill>
                  <a:srgbClr val="333333"/>
                </a:solidFill>
              </a:rPr>
              <a:t>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9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Strategien und stilistische Mittel 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40" name="Google Shape;540;p89"/>
          <p:cNvSpPr txBox="1">
            <a:spLocks noGrp="1"/>
          </p:cNvSpPr>
          <p:nvPr>
            <p:ph type="subTitle" idx="1"/>
          </p:nvPr>
        </p:nvSpPr>
        <p:spPr>
          <a:xfrm>
            <a:off x="1062700" y="1011725"/>
            <a:ext cx="6858000" cy="280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6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de" sz="1400" dirty="0">
                <a:latin typeface="Roboto Slab"/>
                <a:ea typeface="Roboto Slab"/>
                <a:cs typeface="Roboto Slab"/>
                <a:sym typeface="Roboto Slab"/>
              </a:rPr>
              <a:t>Provokation und Trolling 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de" sz="1400" dirty="0">
                <a:latin typeface="Roboto Slab"/>
                <a:ea typeface="Roboto Slab"/>
                <a:cs typeface="Roboto Slab"/>
                <a:sym typeface="Roboto Slab"/>
              </a:rPr>
              <a:t>Delegitimation und Silencing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de" sz="1400" dirty="0">
                <a:latin typeface="Roboto Slab"/>
                <a:ea typeface="Roboto Slab"/>
                <a:cs typeface="Roboto Slab"/>
                <a:sym typeface="Roboto Slab"/>
              </a:rPr>
              <a:t>Andeutungen/Dog </a:t>
            </a:r>
            <a:r>
              <a:rPr lang="de" sz="1400" dirty="0" smtClean="0">
                <a:latin typeface="Roboto Slab"/>
                <a:ea typeface="Roboto Slab"/>
                <a:cs typeface="Roboto Slab"/>
                <a:sym typeface="Roboto Slab"/>
              </a:rPr>
              <a:t>Whistling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de" sz="1400" dirty="0" smtClean="0">
                <a:latin typeface="Roboto Slab"/>
                <a:ea typeface="Roboto Slab"/>
                <a:cs typeface="Roboto Slab"/>
                <a:sym typeface="Roboto Slab"/>
              </a:rPr>
              <a:t>Selbstverharmlosung/Mimikry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de" sz="1400" dirty="0">
                <a:latin typeface="Roboto Slab"/>
                <a:ea typeface="Roboto Slab"/>
                <a:cs typeface="Roboto Slab"/>
                <a:sym typeface="Roboto Slab"/>
              </a:rPr>
              <a:t>Umdeuten/Kapern von Begriffen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Slab"/>
              <a:buChar char="●"/>
            </a:pPr>
            <a:r>
              <a:rPr lang="de" sz="1400" dirty="0">
                <a:latin typeface="Roboto Slab"/>
                <a:ea typeface="Roboto Slab"/>
                <a:cs typeface="Roboto Slab"/>
                <a:sym typeface="Roboto Slab"/>
              </a:rPr>
              <a:t>Opfer-Täter-Umkehr</a:t>
            </a:r>
            <a:endParaRPr sz="14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de" sz="14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   </a:t>
            </a:r>
            <a:r>
              <a:rPr lang="de" sz="16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Ziel: Diskursverschiebung &amp; Resonanzraumerweiterung</a:t>
            </a:r>
            <a:endParaRPr sz="16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41" name="Google Shape;541;p89"/>
          <p:cNvSpPr/>
          <p:nvPr/>
        </p:nvSpPr>
        <p:spPr>
          <a:xfrm>
            <a:off x="1277825" y="3437075"/>
            <a:ext cx="351900" cy="17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3399"/>
              </a:solidFill>
            </a:endParaRPr>
          </a:p>
        </p:txBody>
      </p:sp>
      <p:sp>
        <p:nvSpPr>
          <p:cNvPr id="542" name="Google Shape;542;p89"/>
          <p:cNvSpPr txBox="1"/>
          <p:nvPr/>
        </p:nvSpPr>
        <p:spPr>
          <a:xfrm>
            <a:off x="1062700" y="3956550"/>
            <a:ext cx="745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b="1" i="1">
                <a:latin typeface="Calibri"/>
                <a:ea typeface="Calibri"/>
                <a:cs typeface="Calibri"/>
                <a:sym typeface="Calibri"/>
              </a:rPr>
              <a:t>“Unsere Assimilation in die moderne Welt wird zu einer Infiltration.”</a:t>
            </a:r>
            <a:r>
              <a:rPr lang="de" sz="1500">
                <a:latin typeface="Calibri"/>
                <a:ea typeface="Calibri"/>
                <a:cs typeface="Calibri"/>
                <a:sym typeface="Calibri"/>
              </a:rPr>
              <a:t> (Sellner, 2017)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0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266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49" name="Google Shape;54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538" y="1159663"/>
            <a:ext cx="3571875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475" y="1221417"/>
            <a:ext cx="3014513" cy="288773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90"/>
          <p:cNvSpPr txBox="1"/>
          <p:nvPr/>
        </p:nvSpPr>
        <p:spPr>
          <a:xfrm>
            <a:off x="816881" y="4229419"/>
            <a:ext cx="186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 Screenshot Instragram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90"/>
          <p:cNvSpPr txBox="1"/>
          <p:nvPr/>
        </p:nvSpPr>
        <p:spPr>
          <a:xfrm>
            <a:off x="5029106" y="4109156"/>
            <a:ext cx="186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 Reddit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91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266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59" name="Google Shape;55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290" y="1303320"/>
            <a:ext cx="2035088" cy="260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67" y="1339884"/>
            <a:ext cx="4077900" cy="246373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91"/>
          <p:cNvSpPr txBox="1"/>
          <p:nvPr/>
        </p:nvSpPr>
        <p:spPr>
          <a:xfrm>
            <a:off x="816863" y="3689213"/>
            <a:ext cx="1864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 Screenshot TikTok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91"/>
          <p:cNvSpPr txBox="1"/>
          <p:nvPr/>
        </p:nvSpPr>
        <p:spPr>
          <a:xfrm>
            <a:off x="5740331" y="3870769"/>
            <a:ext cx="209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</a:t>
            </a:r>
            <a:r>
              <a:rPr lang="de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https://knowyourmeme.com/photos/369842-i-know-that-feel-bro</a:t>
            </a: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2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266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69" name="Google Shape;5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124" y="1402463"/>
            <a:ext cx="2888664" cy="16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361" y="1239450"/>
            <a:ext cx="1679400" cy="195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956" y="1048472"/>
            <a:ext cx="1749638" cy="23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92"/>
          <p:cNvSpPr txBox="1"/>
          <p:nvPr/>
        </p:nvSpPr>
        <p:spPr>
          <a:xfrm>
            <a:off x="5684081" y="3190350"/>
            <a:ext cx="170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</a:t>
            </a:r>
            <a:r>
              <a:rPr lang="de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https://knowyourmeme.com/memes/clown-pepe-honk-honk-clown-world</a:t>
            </a: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92"/>
          <p:cNvSpPr txBox="1"/>
          <p:nvPr/>
        </p:nvSpPr>
        <p:spPr>
          <a:xfrm>
            <a:off x="962888" y="3127313"/>
            <a:ext cx="186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Bildquellen:</a:t>
            </a:r>
            <a:r>
              <a:rPr lang="de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https://knowyourmeme.com/photos/977021-happy-merchant</a:t>
            </a: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92"/>
          <p:cNvSpPr txBox="1"/>
          <p:nvPr/>
        </p:nvSpPr>
        <p:spPr>
          <a:xfrm>
            <a:off x="2734763" y="3127313"/>
            <a:ext cx="2173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 u="sng">
                <a:solidFill>
                  <a:schemeClr val="hlink"/>
                </a:solidFill>
                <a:hlinkClick r:id="rId8"/>
              </a:rPr>
              <a:t>https://knowyourmeme.com/memes/happy-merchant</a:t>
            </a:r>
            <a:r>
              <a:rPr lang="de" sz="700"/>
              <a:t> 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3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2667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-6223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81" name="Google Shape;58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525" y="1678775"/>
            <a:ext cx="47434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7900" y="3052125"/>
            <a:ext cx="5753100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93"/>
          <p:cNvSpPr txBox="1"/>
          <p:nvPr/>
        </p:nvSpPr>
        <p:spPr>
          <a:xfrm>
            <a:off x="6469269" y="3709350"/>
            <a:ext cx="1864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Bildquellen: Screenshots Twitter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93"/>
          <p:cNvSpPr txBox="1"/>
          <p:nvPr/>
        </p:nvSpPr>
        <p:spPr>
          <a:xfrm>
            <a:off x="520444" y="4878000"/>
            <a:ext cx="7240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Weitere  Infos: </a:t>
            </a:r>
            <a:r>
              <a:rPr lang="de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https://www.belltower.news/hass-emojis-welche-emojis-sind-bei-nazis-rechtsradikalen-rassistinnen-beliebt-113061/</a:t>
            </a: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4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91" name="Google Shape;59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2" y="1250150"/>
            <a:ext cx="3882176" cy="21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3450" y="934001"/>
            <a:ext cx="2337550" cy="3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4"/>
          <p:cNvSpPr txBox="1"/>
          <p:nvPr/>
        </p:nvSpPr>
        <p:spPr>
          <a:xfrm>
            <a:off x="821156" y="4889475"/>
            <a:ext cx="5982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Weitere Infos: </a:t>
            </a:r>
            <a:r>
              <a:rPr lang="de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https://www.belltower.news/dehate-report-02-fashwave-rechtsextreme-online-aesthetik-was-ist-fashwave-117957/</a:t>
            </a: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94"/>
          <p:cNvSpPr txBox="1"/>
          <p:nvPr/>
        </p:nvSpPr>
        <p:spPr>
          <a:xfrm>
            <a:off x="755269" y="3394350"/>
            <a:ext cx="4152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Bildquelle: </a:t>
            </a:r>
            <a:r>
              <a:rPr lang="de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https://steamcommunity.com/sharedfiles/filedetails/?l=schinese&amp;id=1147016162</a:t>
            </a: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94"/>
          <p:cNvSpPr txBox="1"/>
          <p:nvPr/>
        </p:nvSpPr>
        <p:spPr>
          <a:xfrm>
            <a:off x="5615653" y="4358475"/>
            <a:ext cx="243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/>
              <a:t>Bildquelle:</a:t>
            </a:r>
            <a:r>
              <a:rPr lang="de" sz="700" u="sng">
                <a:solidFill>
                  <a:schemeClr val="hlink"/>
                </a:solidFill>
                <a:hlinkClick r:id="rId7"/>
              </a:rPr>
              <a:t>https://www.volksverpetzer.de/hintergrund/nazis-erkennen-rechte-accounts/attachment/fashwaveaestheticsfandom/</a:t>
            </a:r>
            <a:r>
              <a:rPr lang="de" sz="700"/>
              <a:t> 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351" y="1068537"/>
            <a:ext cx="2177400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95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-6223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 dirty="0" smtClean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03" name="Google Shape;603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4387" y="3055050"/>
            <a:ext cx="2775225" cy="16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925" y="1277151"/>
            <a:ext cx="2775225" cy="155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2995" y="2571750"/>
            <a:ext cx="2679004" cy="150625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5"/>
          <p:cNvSpPr txBox="1"/>
          <p:nvPr/>
        </p:nvSpPr>
        <p:spPr>
          <a:xfrm>
            <a:off x="3867150" y="1447800"/>
            <a:ext cx="2177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700">
                <a:latin typeface="Roboto Slab"/>
                <a:ea typeface="Roboto Slab"/>
                <a:cs typeface="Roboto Slab"/>
                <a:sym typeface="Roboto Slab"/>
              </a:rPr>
              <a:t>“Heimat Defender”</a:t>
            </a:r>
            <a:endParaRPr sz="17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07" name="Google Shape;607;p95"/>
          <p:cNvSpPr txBox="1"/>
          <p:nvPr/>
        </p:nvSpPr>
        <p:spPr>
          <a:xfrm>
            <a:off x="3118519" y="4672688"/>
            <a:ext cx="2075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latin typeface="Calibri"/>
                <a:ea typeface="Calibri"/>
                <a:cs typeface="Calibri"/>
                <a:sym typeface="Calibri"/>
              </a:rPr>
              <a:t>Bildquellen: Screenshots aus dem Spiel</a:t>
            </a: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800" y="2305625"/>
            <a:ext cx="3617049" cy="202825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96"/>
          <p:cNvSpPr txBox="1">
            <a:spLocks noGrp="1"/>
          </p:cNvSpPr>
          <p:nvPr>
            <p:ph type="ctrTitle"/>
          </p:nvPr>
        </p:nvSpPr>
        <p:spPr>
          <a:xfrm>
            <a:off x="819150" y="1127525"/>
            <a:ext cx="78201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15" name="Google Shape;615;p96"/>
          <p:cNvSpPr txBox="1">
            <a:spLocks noGrp="1"/>
          </p:cNvSpPr>
          <p:nvPr>
            <p:ph type="subTitle" idx="1"/>
          </p:nvPr>
        </p:nvSpPr>
        <p:spPr>
          <a:xfrm>
            <a:off x="2047875" y="3956200"/>
            <a:ext cx="4692900" cy="234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endParaRPr sz="14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4572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endParaRPr sz="4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16" name="Google Shape;61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151" y="1185650"/>
            <a:ext cx="4175950" cy="23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96"/>
          <p:cNvSpPr txBox="1"/>
          <p:nvPr/>
        </p:nvSpPr>
        <p:spPr>
          <a:xfrm>
            <a:off x="5124450" y="1419225"/>
            <a:ext cx="305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400">
                <a:latin typeface="Roboto Slab"/>
                <a:ea typeface="Roboto Slab"/>
                <a:cs typeface="Roboto Slab"/>
                <a:sym typeface="Roboto Slab"/>
              </a:rPr>
              <a:t>Der rechtsextreme Chartsstürmer und Kampfsportler “Chris Ares”</a:t>
            </a:r>
            <a:endParaRPr sz="14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18" name="Google Shape;618;p96"/>
          <p:cNvSpPr txBox="1"/>
          <p:nvPr/>
        </p:nvSpPr>
        <p:spPr>
          <a:xfrm>
            <a:off x="755475" y="3432300"/>
            <a:ext cx="2793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Bildquelle: Screenshot Youtube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6"/>
          <p:cNvSpPr txBox="1"/>
          <p:nvPr/>
        </p:nvSpPr>
        <p:spPr>
          <a:xfrm>
            <a:off x="4427344" y="4288725"/>
            <a:ext cx="3866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/>
              <a:t>Bildquelle:</a:t>
            </a:r>
            <a:r>
              <a:rPr lang="de" sz="700" u="sng">
                <a:solidFill>
                  <a:schemeClr val="hlink"/>
                </a:solidFill>
                <a:hlinkClick r:id="rId5"/>
              </a:rPr>
              <a:t>https://www.annewild.de/wahlparty-der-afd-04-09-2016-in-muenchen/</a:t>
            </a:r>
            <a:r>
              <a:rPr lang="de" sz="700"/>
              <a:t> 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710" y="2462562"/>
            <a:ext cx="2272490" cy="186188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97"/>
          <p:cNvSpPr txBox="1">
            <a:spLocks noGrp="1"/>
          </p:cNvSpPr>
          <p:nvPr>
            <p:ph type="ctrTitle"/>
          </p:nvPr>
        </p:nvSpPr>
        <p:spPr>
          <a:xfrm>
            <a:off x="1143000" y="11465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-6223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Beispiele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27" name="Google Shape;627;p97"/>
          <p:cNvSpPr txBox="1">
            <a:spLocks noGrp="1"/>
          </p:cNvSpPr>
          <p:nvPr>
            <p:ph type="subTitle" idx="1"/>
          </p:nvPr>
        </p:nvSpPr>
        <p:spPr>
          <a:xfrm>
            <a:off x="6566719" y="4324444"/>
            <a:ext cx="2119200" cy="234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rPr lang="de" sz="700">
                <a:latin typeface="Roboto Slab"/>
                <a:ea typeface="Roboto Slab"/>
                <a:cs typeface="Roboto Slab"/>
                <a:sym typeface="Roboto Slab"/>
              </a:rPr>
              <a:t>Bildquellen: Screenshots Instagram</a:t>
            </a:r>
            <a:endParaRPr sz="7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4572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endParaRPr sz="4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28" name="Google Shape;62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75" y="1146575"/>
            <a:ext cx="1704333" cy="31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5483" y="1003700"/>
            <a:ext cx="3551253" cy="21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0750" y="2462575"/>
            <a:ext cx="340995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0"/>
          <p:cNvPicPr preferRelativeResize="0"/>
          <p:nvPr/>
        </p:nvPicPr>
        <p:blipFill rotWithShape="1">
          <a:blip r:embed="rId3">
            <a:alphaModFix/>
          </a:blip>
          <a:srcRect l="4622" r="644"/>
          <a:stretch/>
        </p:blipFill>
        <p:spPr>
          <a:xfrm>
            <a:off x="263994" y="1038650"/>
            <a:ext cx="8446276" cy="335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0"/>
          <p:cNvSpPr/>
          <p:nvPr/>
        </p:nvSpPr>
        <p:spPr>
          <a:xfrm>
            <a:off x="7438256" y="896513"/>
            <a:ext cx="1178100" cy="34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80"/>
          <p:cNvSpPr txBox="1"/>
          <p:nvPr/>
        </p:nvSpPr>
        <p:spPr>
          <a:xfrm>
            <a:off x="170025" y="421950"/>
            <a:ext cx="84462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" sz="27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Kleine Timeline des rechten Kulturkampfes </a:t>
            </a:r>
            <a:endParaRPr sz="2700" b="1" dirty="0">
              <a:solidFill>
                <a:srgbClr val="E6007E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67" name="Google Shape;467;p80"/>
          <p:cNvSpPr txBox="1"/>
          <p:nvPr/>
        </p:nvSpPr>
        <p:spPr>
          <a:xfrm>
            <a:off x="749225" y="4281825"/>
            <a:ext cx="5978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68" name="Google Shape;468;p80"/>
          <p:cNvSpPr/>
          <p:nvPr/>
        </p:nvSpPr>
        <p:spPr>
          <a:xfrm>
            <a:off x="7771800" y="3518425"/>
            <a:ext cx="1178100" cy="76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latin typeface="Roboto"/>
                <a:ea typeface="Roboto"/>
                <a:cs typeface="Roboto"/>
                <a:sym typeface="Roboto"/>
              </a:rPr>
              <a:t>Ukraine-Krieg und Energiekrise als Radikalisierungs-</a:t>
            </a:r>
            <a:endParaRPr sz="9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latin typeface="Roboto"/>
                <a:ea typeface="Roboto"/>
                <a:cs typeface="Roboto"/>
                <a:sym typeface="Roboto"/>
              </a:rPr>
              <a:t>katalysator</a:t>
            </a:r>
            <a:endParaRPr sz="9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9" name="Google Shape;469;p80"/>
          <p:cNvSpPr txBox="1"/>
          <p:nvPr/>
        </p:nvSpPr>
        <p:spPr>
          <a:xfrm>
            <a:off x="1303975" y="4128225"/>
            <a:ext cx="482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200" b="1" dirty="0">
                <a:solidFill>
                  <a:srgbClr val="FF3399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Reichweite durch Reizthemen</a:t>
            </a:r>
            <a:endParaRPr sz="2200" b="1" dirty="0">
              <a:solidFill>
                <a:srgbClr val="FF3399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</p:txBody>
      </p:sp>
      <p:sp>
        <p:nvSpPr>
          <p:cNvPr id="470" name="Google Shape;470;p80"/>
          <p:cNvSpPr/>
          <p:nvPr/>
        </p:nvSpPr>
        <p:spPr>
          <a:xfrm>
            <a:off x="405176" y="4264427"/>
            <a:ext cx="898800" cy="25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8"/>
          <p:cNvSpPr txBox="1">
            <a:spLocks noGrp="1"/>
          </p:cNvSpPr>
          <p:nvPr>
            <p:ph type="ctrTitle"/>
          </p:nvPr>
        </p:nvSpPr>
        <p:spPr>
          <a:xfrm>
            <a:off x="1143000" y="137517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Anschlussfähigkeit (neu)rechter Ideologie durch…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37" name="Google Shape;637;p98"/>
          <p:cNvSpPr txBox="1">
            <a:spLocks noGrp="1"/>
          </p:cNvSpPr>
          <p:nvPr>
            <p:ph type="subTitle" idx="1"/>
          </p:nvPr>
        </p:nvSpPr>
        <p:spPr>
          <a:xfrm>
            <a:off x="2190750" y="4089550"/>
            <a:ext cx="4692900" cy="234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75"/>
              <a:buNone/>
            </a:pPr>
            <a:endParaRPr sz="1400">
              <a:latin typeface="Roboto Slab"/>
              <a:ea typeface="Roboto Slab"/>
              <a:cs typeface="Roboto Slab"/>
              <a:sym typeface="Roboto Slab"/>
            </a:endParaRPr>
          </a:p>
          <a:p>
            <a:pPr marL="457200" lvl="0" indent="45720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275"/>
              <a:buNone/>
            </a:pPr>
            <a:endParaRPr sz="4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638" name="Google Shape;63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21600"/>
            <a:ext cx="8839198" cy="8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413" y="2355207"/>
            <a:ext cx="7267575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98"/>
          <p:cNvSpPr/>
          <p:nvPr/>
        </p:nvSpPr>
        <p:spPr>
          <a:xfrm>
            <a:off x="1619875" y="4089550"/>
            <a:ext cx="728100" cy="234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3399"/>
              </a:solidFill>
            </a:endParaRPr>
          </a:p>
        </p:txBody>
      </p:sp>
      <p:sp>
        <p:nvSpPr>
          <p:cNvPr id="641" name="Google Shape;641;p98"/>
          <p:cNvSpPr txBox="1"/>
          <p:nvPr/>
        </p:nvSpPr>
        <p:spPr>
          <a:xfrm>
            <a:off x="2433688" y="3976150"/>
            <a:ext cx="543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8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Social Media als Radikalisierungsverstärker</a:t>
            </a:r>
            <a:endParaRPr sz="18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9"/>
          <p:cNvSpPr txBox="1">
            <a:spLocks noGrp="1"/>
          </p:cNvSpPr>
          <p:nvPr>
            <p:ph type="subTitle" idx="1"/>
          </p:nvPr>
        </p:nvSpPr>
        <p:spPr>
          <a:xfrm>
            <a:off x="887075" y="1213650"/>
            <a:ext cx="3117900" cy="222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30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Vom Hass im Netz zum Terror auf der Straße - und zurück ins Netz… </a:t>
            </a:r>
            <a:endParaRPr sz="30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47" name="Google Shape;647;p99"/>
          <p:cNvSpPr txBox="1"/>
          <p:nvPr/>
        </p:nvSpPr>
        <p:spPr>
          <a:xfrm>
            <a:off x="69175" y="4848675"/>
            <a:ext cx="844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https://www.amadeu-antonio-stiftung.de/wp-content/uploads/2021/02/Broschu%CC%88re-Rechtsterroristische-Online-Subkulturen_pdf.pdf</a:t>
            </a:r>
            <a:r>
              <a:rPr lang="de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32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1025" y="1342075"/>
            <a:ext cx="180975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99"/>
          <p:cNvSpPr txBox="1"/>
          <p:nvPr/>
        </p:nvSpPr>
        <p:spPr>
          <a:xfrm>
            <a:off x="6695200" y="3494850"/>
            <a:ext cx="20613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Der Attentäter von Christchurch als Meme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800">
                <a:latin typeface="Calibri"/>
                <a:ea typeface="Calibri"/>
                <a:cs typeface="Calibri"/>
                <a:sym typeface="Calibri"/>
              </a:rPr>
              <a:t>Quelle: Screenshot TikTok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5950" y="500662"/>
            <a:ext cx="1936650" cy="42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1"/>
          <p:cNvSpPr txBox="1"/>
          <p:nvPr/>
        </p:nvSpPr>
        <p:spPr>
          <a:xfrm>
            <a:off x="1522141" y="1355925"/>
            <a:ext cx="5138484" cy="274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de" sz="1700" b="1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Das Konzept GMF:</a:t>
            </a:r>
            <a:endParaRPr sz="1700" b="1" dirty="0">
              <a:solidFill>
                <a:schemeClr val="dk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dk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60350" algn="l" rtl="0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" sz="1500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betrachtet </a:t>
            </a:r>
            <a:r>
              <a:rPr lang="de" sz="1500" b="1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Individuen</a:t>
            </a:r>
            <a:r>
              <a:rPr lang="de" sz="1500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 </a:t>
            </a:r>
            <a:r>
              <a:rPr lang="de" sz="1500" b="1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als Teil sozialer Gruppen</a:t>
            </a:r>
            <a:endParaRPr sz="1500" dirty="0">
              <a:solidFill>
                <a:schemeClr val="dk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60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Slab"/>
              <a:buChar char="●"/>
            </a:pPr>
            <a:r>
              <a:rPr lang="de" sz="1500" b="1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Ideologie der Ungleichwertigkeit</a:t>
            </a:r>
            <a:endParaRPr sz="1500" b="1" dirty="0">
              <a:solidFill>
                <a:schemeClr val="dk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60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Slab"/>
              <a:buChar char="●"/>
            </a:pPr>
            <a:r>
              <a:rPr lang="de" sz="1500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tritt als </a:t>
            </a:r>
            <a:r>
              <a:rPr lang="de" sz="1500" b="1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Syndrom </a:t>
            </a:r>
            <a:r>
              <a:rPr lang="de" sz="1500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auf</a:t>
            </a:r>
            <a:endParaRPr sz="1500" dirty="0">
              <a:solidFill>
                <a:schemeClr val="dk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603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de" sz="1500" b="1" dirty="0">
                <a:solidFill>
                  <a:schemeClr val="dk1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kein Randphänomen</a:t>
            </a:r>
            <a:endParaRPr sz="1500" dirty="0">
              <a:solidFill>
                <a:schemeClr val="dk1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</p:txBody>
      </p:sp>
      <p:sp>
        <p:nvSpPr>
          <p:cNvPr id="477" name="Google Shape;477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de" sz="2700" b="1" dirty="0">
                <a:solidFill>
                  <a:srgbClr val="E6007E"/>
                </a:solidFill>
                <a:latin typeface="Roboto Slab"/>
                <a:ea typeface="Roboto Slab"/>
                <a:cs typeface="Roboto Slab"/>
                <a:sym typeface="Roboto Slab"/>
              </a:rPr>
              <a:t>Exkurs: Gruppenbezogene Menschenfeindlichkeit (GMF)</a:t>
            </a:r>
            <a:endParaRPr sz="3600" dirty="0"/>
          </a:p>
        </p:txBody>
      </p:sp>
      <p:pic>
        <p:nvPicPr>
          <p:cNvPr id="478" name="Google Shape;47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975" y="1472787"/>
            <a:ext cx="1518775" cy="219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81"/>
          <p:cNvSpPr txBox="1"/>
          <p:nvPr/>
        </p:nvSpPr>
        <p:spPr>
          <a:xfrm>
            <a:off x="6724450" y="3624600"/>
            <a:ext cx="16092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700">
                <a:solidFill>
                  <a:srgbClr val="7F7F7F"/>
                </a:solidFill>
              </a:rPr>
              <a:t>Bildquelle:</a:t>
            </a:r>
            <a:r>
              <a:rPr lang="de" sz="700" u="sng">
                <a:solidFill>
                  <a:schemeClr val="hlink"/>
                </a:solidFill>
                <a:hlinkClick r:id="rId4"/>
              </a:rPr>
              <a:t>https://www.fes.de/referat-demokratie-gesellschaft-und-innovation/gegen-rechtsextremismus/mitte-studie-2021</a:t>
            </a:r>
            <a:r>
              <a:rPr lang="de" sz="700">
                <a:solidFill>
                  <a:srgbClr val="7F7F7F"/>
                </a:solidFill>
              </a:rPr>
              <a:t> </a:t>
            </a:r>
            <a:endParaRPr sz="1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2"/>
          <p:cNvSpPr txBox="1">
            <a:spLocks noGrp="1"/>
          </p:cNvSpPr>
          <p:nvPr>
            <p:ph type="title"/>
          </p:nvPr>
        </p:nvSpPr>
        <p:spPr>
          <a:xfrm>
            <a:off x="427650" y="234350"/>
            <a:ext cx="82887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None/>
            </a:pPr>
            <a:r>
              <a:rPr lang="de" sz="2700" b="1" dirty="0">
                <a:solidFill>
                  <a:srgbClr val="E6007E"/>
                </a:solidFill>
                <a:latin typeface="Roboto Slab"/>
                <a:ea typeface="Roboto Slab"/>
                <a:cs typeface="Roboto Slab"/>
                <a:sym typeface="Roboto Slab"/>
              </a:rPr>
              <a:t>Das GMF—Syndrom</a:t>
            </a:r>
            <a:endParaRPr sz="2700" dirty="0"/>
          </a:p>
        </p:txBody>
      </p:sp>
      <p:sp>
        <p:nvSpPr>
          <p:cNvPr id="486" name="Google Shape;486;p82"/>
          <p:cNvSpPr txBox="1">
            <a:spLocks noGrp="1"/>
          </p:cNvSpPr>
          <p:nvPr>
            <p:ph type="body" idx="1"/>
          </p:nvPr>
        </p:nvSpPr>
        <p:spPr>
          <a:xfrm>
            <a:off x="3125700" y="4473101"/>
            <a:ext cx="28023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de" sz="1100"/>
              <a:t>Eigene Darstellung nach Zick/Küpper, 2021</a:t>
            </a:r>
            <a:endParaRPr sz="1100"/>
          </a:p>
        </p:txBody>
      </p:sp>
      <p:pic>
        <p:nvPicPr>
          <p:cNvPr id="487" name="Google Shape;487;p82"/>
          <p:cNvPicPr preferRelativeResize="0"/>
          <p:nvPr/>
        </p:nvPicPr>
        <p:blipFill rotWithShape="1">
          <a:blip r:embed="rId3">
            <a:alphaModFix/>
          </a:blip>
          <a:srcRect t="738" b="748"/>
          <a:stretch/>
        </p:blipFill>
        <p:spPr>
          <a:xfrm>
            <a:off x="2246709" y="1036959"/>
            <a:ext cx="4650580" cy="3436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83"/>
          <p:cNvSpPr txBox="1">
            <a:spLocks noGrp="1"/>
          </p:cNvSpPr>
          <p:nvPr>
            <p:ph type="ctrTitle"/>
          </p:nvPr>
        </p:nvSpPr>
        <p:spPr>
          <a:xfrm>
            <a:off x="959007" y="403860"/>
            <a:ext cx="6858000" cy="832955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Die ,Neue Rechte’ oder:</a:t>
            </a:r>
            <a:endParaRPr sz="27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5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alter Wein in neuen </a:t>
            </a:r>
            <a:r>
              <a:rPr lang="de" sz="2500" b="1" dirty="0" smtClean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Schläuchen</a:t>
            </a:r>
            <a:endParaRPr sz="25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494" name="Google Shape;494;p83"/>
          <p:cNvSpPr txBox="1">
            <a:spLocks noGrp="1"/>
          </p:cNvSpPr>
          <p:nvPr>
            <p:ph type="subTitle" idx="1"/>
          </p:nvPr>
        </p:nvSpPr>
        <p:spPr>
          <a:xfrm>
            <a:off x="959007" y="1373918"/>
            <a:ext cx="7720990" cy="280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Modernisierung durch Neuausrichtung nach 1945:</a:t>
            </a:r>
            <a:endParaRPr sz="46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8194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„Konservative Revolution” statt Nationalsozialismus</a:t>
            </a:r>
            <a:endParaRPr sz="46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819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„Ethnopluralismus” statt klassischer Rassismus</a:t>
            </a:r>
            <a:endParaRPr sz="46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42900" lvl="0" indent="-2819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de" sz="4600" b="1" dirty="0">
                <a:solidFill>
                  <a:srgbClr val="FF3399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„Metapolitik“</a:t>
            </a: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 statt Parteipolitik und Straßenterror</a:t>
            </a:r>
            <a:endParaRPr sz="46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   Gründung von Thinktanks, Verlagen, Medien etc. </a:t>
            </a:r>
            <a:b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</a:b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   zur Beeinflussung und Verschiebung von </a:t>
            </a:r>
            <a:r>
              <a:rPr lang="de" sz="4600" dirty="0" smtClean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Diskursen</a:t>
            </a:r>
          </a:p>
          <a:p>
            <a:pPr marL="6858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46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360000" lvl="0" indent="-297815" algn="l" rtl="0">
              <a:spcBef>
                <a:spcPts val="800"/>
              </a:spcBef>
              <a:spcAft>
                <a:spcPts val="0"/>
              </a:spcAft>
              <a:buSzPct val="100000"/>
              <a:buFont typeface="Roboto Slab"/>
              <a:buChar char="●"/>
            </a:pPr>
            <a:r>
              <a:rPr lang="de" sz="46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Langzeitziel:</a:t>
            </a:r>
            <a:r>
              <a:rPr lang="de" sz="4600" b="1" dirty="0">
                <a:solidFill>
                  <a:srgbClr val="FF3399"/>
                </a:solidFill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 „Kulturrevolution von rechts“</a:t>
            </a:r>
            <a:r>
              <a:rPr lang="de" sz="4600" b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 </a:t>
            </a:r>
            <a:endParaRPr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95" name="Google Shape;495;p83"/>
          <p:cNvSpPr/>
          <p:nvPr/>
        </p:nvSpPr>
        <p:spPr>
          <a:xfrm>
            <a:off x="1441455" y="2809555"/>
            <a:ext cx="351900" cy="170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4"/>
          <p:cNvSpPr txBox="1">
            <a:spLocks noGrp="1"/>
          </p:cNvSpPr>
          <p:nvPr>
            <p:ph type="ctrTitle"/>
          </p:nvPr>
        </p:nvSpPr>
        <p:spPr>
          <a:xfrm>
            <a:off x="1142988" y="579120"/>
            <a:ext cx="6858000" cy="528155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 dirty="0" smtClean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Metapolitik</a:t>
            </a:r>
            <a:endParaRPr sz="27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02" name="Google Shape;502;p84"/>
          <p:cNvSpPr txBox="1">
            <a:spLocks noGrp="1"/>
          </p:cNvSpPr>
          <p:nvPr>
            <p:ph type="subTitle" idx="1"/>
          </p:nvPr>
        </p:nvSpPr>
        <p:spPr>
          <a:xfrm>
            <a:off x="1142988" y="1373968"/>
            <a:ext cx="6858000" cy="280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2000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„Uns geht es um geistigen Einfluss, nicht die Lufthoheit über Stammtischen, sondern über Hörsälen und Seminarräumen interessiert uns, es geht um </a:t>
            </a:r>
            <a:r>
              <a:rPr lang="de" sz="2000" b="1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Einfluss auf die Köpfe</a:t>
            </a:r>
            <a:r>
              <a:rPr lang="de" sz="2000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, und wenn die Köpfe auf den Schultern von Macht- und Mandatsträgern sitzen, umso besser.“ </a:t>
            </a:r>
            <a:endParaRPr sz="2000" i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22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(K.-H. Weißmann)</a:t>
            </a:r>
            <a:endParaRPr sz="29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5"/>
          <p:cNvSpPr txBox="1">
            <a:spLocks noGrp="1"/>
          </p:cNvSpPr>
          <p:nvPr>
            <p:ph type="ctrTitle"/>
          </p:nvPr>
        </p:nvSpPr>
        <p:spPr>
          <a:xfrm>
            <a:off x="1143000" y="582695"/>
            <a:ext cx="6858000" cy="5322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de" sz="2700" b="1" dirty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Rechte </a:t>
            </a:r>
            <a:r>
              <a:rPr lang="de" sz="2700" b="1" dirty="0" smtClean="0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Kulturrevolution</a:t>
            </a:r>
            <a:endParaRPr sz="2700" b="1" dirty="0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09" name="Google Shape;509;p85"/>
          <p:cNvSpPr txBox="1">
            <a:spLocks noGrp="1"/>
          </p:cNvSpPr>
          <p:nvPr>
            <p:ph type="subTitle" idx="1"/>
          </p:nvPr>
        </p:nvSpPr>
        <p:spPr>
          <a:xfrm>
            <a:off x="1143000" y="1373975"/>
            <a:ext cx="6858000" cy="2804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1700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„Unser Ziel ist nicht die Beteiligung am Diskurs, sondern sein Ende als Konsensform, nicht ein Mitreden, sondern eine andere Sprache, nicht der Stehplatz im Salon, sondern die Beendigung der Party.“</a:t>
            </a:r>
            <a:endParaRPr sz="2800" i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17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(G. Kubitschek, 2006)</a:t>
            </a:r>
            <a:endParaRPr sz="17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endParaRPr sz="17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0" lvl="0" indent="0" algn="just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1700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“Das Ziel ist die Eroberung der Machtmittel der kulturellen Hegemonie, welche die herrschenden Ideen und Begriffe erzeugen, also der Massenmedien, der Kunst, der Kultur und des öffentlichen Lebens.“</a:t>
            </a:r>
            <a:endParaRPr sz="1700" i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de" sz="1700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(M. Sellner, 2019)</a:t>
            </a:r>
            <a:endParaRPr sz="17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6"/>
          <p:cNvSpPr txBox="1">
            <a:spLocks noGrp="1"/>
          </p:cNvSpPr>
          <p:nvPr>
            <p:ph type="ctrTitle"/>
          </p:nvPr>
        </p:nvSpPr>
        <p:spPr>
          <a:xfrm>
            <a:off x="1143000" y="512511"/>
            <a:ext cx="6858000" cy="498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70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Das Mosaik der ,Neuen Rechten’</a:t>
            </a:r>
            <a:endParaRPr sz="270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16" name="Google Shape;51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700" y="1122553"/>
            <a:ext cx="6300788" cy="3278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7"/>
          <p:cNvSpPr txBox="1">
            <a:spLocks noGrp="1"/>
          </p:cNvSpPr>
          <p:nvPr>
            <p:ph type="ctrTitle"/>
          </p:nvPr>
        </p:nvSpPr>
        <p:spPr>
          <a:xfrm>
            <a:off x="490025" y="400675"/>
            <a:ext cx="8261700" cy="5094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730" b="1">
                <a:solidFill>
                  <a:srgbClr val="FF3399"/>
                </a:solidFill>
                <a:latin typeface="Roboto Slab"/>
                <a:ea typeface="Roboto Slab"/>
                <a:cs typeface="Roboto Slab"/>
                <a:sym typeface="Roboto Slab"/>
              </a:rPr>
              <a:t>Social Media als metapolitische Werkzeuge (1)</a:t>
            </a:r>
            <a:endParaRPr sz="2730" b="1">
              <a:solidFill>
                <a:srgbClr val="FF339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23" name="Google Shape;523;p87"/>
          <p:cNvSpPr txBox="1"/>
          <p:nvPr/>
        </p:nvSpPr>
        <p:spPr>
          <a:xfrm>
            <a:off x="612550" y="1185875"/>
            <a:ext cx="51207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„Folge/Like die Accounts (bzw. infiltriere Foren) von allen Parteien [...], bekannten Feministinnen, Regierungslakaien wie Till Schweiger oder Böhmermann und sämtlicher Propaganda- Regierungspresse [...]. Und selbstverständlich den Zensur-Schreibtischtätern Correctiv und Amadeu- Antonio-Stiftung. Und sobald Du siehst, dass Sie wieder ihre Lügen und ihr Gift in die Welt verspritzen, </a:t>
            </a:r>
            <a:r>
              <a:rPr lang="de" sz="1600" b="1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sag ihnen die Meinung, verwickel sie in Diskussionen, markiere ihre Lügen als #fakenews und trolle den Fick aus ihnen heraus.</a:t>
            </a:r>
            <a:r>
              <a:rPr lang="de" sz="1600" i="1" dirty="0">
                <a:latin typeface="Roboto Slab"/>
                <a:ea typeface="Noto Sans" panose="020B0502040504020204" pitchFamily="34"/>
                <a:cs typeface="Noto Sans" panose="020B0502040504020204" pitchFamily="34"/>
                <a:sym typeface="Roboto Slab"/>
              </a:rPr>
              <a:t>“</a:t>
            </a:r>
            <a:endParaRPr sz="1600" i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  <a:sym typeface="Roboto Slab"/>
            </a:endParaRPr>
          </a:p>
        </p:txBody>
      </p:sp>
      <p:pic>
        <p:nvPicPr>
          <p:cNvPr id="524" name="Google Shape;52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888" y="1536661"/>
            <a:ext cx="2850356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87"/>
          <p:cNvSpPr txBox="1"/>
          <p:nvPr/>
        </p:nvSpPr>
        <p:spPr>
          <a:xfrm>
            <a:off x="6070150" y="3195650"/>
            <a:ext cx="2753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900" u="sng">
                <a:solidFill>
                  <a:schemeClr val="hlink"/>
                </a:solidFill>
                <a:hlinkClick r:id="rId4"/>
              </a:rPr>
              <a:t>https://www.hogesatzbau.de/wp-content/uploads/2018/01/HANDBUCH-F%C3%9CR-MEDIENGUERILLAS.pdf</a:t>
            </a:r>
            <a:r>
              <a:rPr lang="de" sz="900"/>
              <a:t> </a:t>
            </a:r>
            <a:endParaRPr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5EEE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5EEE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5EEE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5EEE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5EEEE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Bildschirmpräsentation (16:9)</PresentationFormat>
  <Paragraphs>111</Paragraphs>
  <Slides>21</Slides>
  <Notes>21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21</vt:i4>
      </vt:variant>
    </vt:vector>
  </HeadingPairs>
  <TitlesOfParts>
    <vt:vector size="34" baseType="lpstr">
      <vt:lpstr>Arial</vt:lpstr>
      <vt:lpstr>Calibri</vt:lpstr>
      <vt:lpstr>Roboto Slab</vt:lpstr>
      <vt:lpstr>Verdana</vt:lpstr>
      <vt:lpstr>Noto Sans</vt:lpstr>
      <vt:lpstr>Roboto</vt:lpstr>
      <vt:lpstr>Simple Light</vt:lpstr>
      <vt:lpstr>Office</vt:lpstr>
      <vt:lpstr>Office</vt:lpstr>
      <vt:lpstr>Office</vt:lpstr>
      <vt:lpstr>Office</vt:lpstr>
      <vt:lpstr>Office</vt:lpstr>
      <vt:lpstr>Office</vt:lpstr>
      <vt:lpstr>Die Social-Media-Strategien  der ,Neuen Rechten’ </vt:lpstr>
      <vt:lpstr>PowerPoint-Präsentation</vt:lpstr>
      <vt:lpstr>Exkurs: Gruppenbezogene Menschenfeindlichkeit (GMF)</vt:lpstr>
      <vt:lpstr>Das GMF—Syndrom</vt:lpstr>
      <vt:lpstr>Die ,Neue Rechte’ oder: alter Wein in neuen Schläuchen</vt:lpstr>
      <vt:lpstr>Metapolitik</vt:lpstr>
      <vt:lpstr>Rechte Kulturrevolution</vt:lpstr>
      <vt:lpstr>Das Mosaik der ,Neuen Rechten’</vt:lpstr>
      <vt:lpstr>Social Media als metapolitische Werkzeuge (1)</vt:lpstr>
      <vt:lpstr>Social Media als metapolitische Werkzeuge (2)</vt:lpstr>
      <vt:lpstr>Strategien und stilistische Mittel   </vt:lpstr>
      <vt:lpstr>Beispiele  </vt:lpstr>
      <vt:lpstr>Beispiele  </vt:lpstr>
      <vt:lpstr>Beispiele  </vt:lpstr>
      <vt:lpstr>Beispiele  </vt:lpstr>
      <vt:lpstr>Beispiele  </vt:lpstr>
      <vt:lpstr>Beispiele  </vt:lpstr>
      <vt:lpstr>Beispiele  </vt:lpstr>
      <vt:lpstr>Beispiele  </vt:lpstr>
      <vt:lpstr>Anschlussfähigkeit (neu)rechter Ideologie durch… 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Social-Media-Strategie  der ,Neuen Rechten’</dc:title>
  <dc:creator>Cheyenne Schellein (AAS)</dc:creator>
  <cp:lastModifiedBy>Cheyenne Schellein (AAS)</cp:lastModifiedBy>
  <cp:revision>9</cp:revision>
  <dcterms:modified xsi:type="dcterms:W3CDTF">2023-10-10T11:55:49Z</dcterms:modified>
</cp:coreProperties>
</file>