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00" r:id="rId2"/>
    <p:sldId id="340" r:id="rId3"/>
    <p:sldId id="376" r:id="rId4"/>
    <p:sldId id="281" r:id="rId5"/>
    <p:sldId id="345" r:id="rId6"/>
    <p:sldId id="347" r:id="rId7"/>
    <p:sldId id="362" r:id="rId8"/>
    <p:sldId id="355"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48" r:id="rId23"/>
    <p:sldId id="390" r:id="rId24"/>
    <p:sldId id="391" r:id="rId25"/>
    <p:sldId id="261" r:id="rId26"/>
    <p:sldId id="392" r:id="rId27"/>
    <p:sldId id="393" r:id="rId28"/>
    <p:sldId id="317" r:id="rId29"/>
    <p:sldId id="339" r:id="rId30"/>
    <p:sldId id="394" r:id="rId31"/>
    <p:sldId id="367" r:id="rId32"/>
    <p:sldId id="366" r:id="rId33"/>
    <p:sldId id="316" r:id="rId34"/>
    <p:sldId id="298" r:id="rId35"/>
    <p:sldId id="395" r:id="rId36"/>
    <p:sldId id="343" r:id="rId37"/>
    <p:sldId id="344" r:id="rId38"/>
    <p:sldId id="397" r:id="rId39"/>
    <p:sldId id="369" r:id="rId40"/>
    <p:sldId id="304" r:id="rId41"/>
    <p:sldId id="322" r:id="rId42"/>
    <p:sldId id="315" r:id="rId43"/>
    <p:sldId id="299" r:id="rId44"/>
    <p:sldId id="302" r:id="rId45"/>
    <p:sldId id="341" r:id="rId46"/>
    <p:sldId id="399" r:id="rId47"/>
    <p:sldId id="365"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368" r:id="rId64"/>
    <p:sldId id="415" r:id="rId65"/>
    <p:sldId id="416" r:id="rId66"/>
    <p:sldId id="306" r:id="rId67"/>
    <p:sldId id="371" r:id="rId68"/>
    <p:sldId id="372" r:id="rId69"/>
    <p:sldId id="373" r:id="rId70"/>
    <p:sldId id="374" r:id="rId7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Dombrowski" initials="PD" lastIdx="1" clrIdx="0">
    <p:extLst>
      <p:ext uri="{19B8F6BF-5375-455C-9EA6-DF929625EA0E}">
        <p15:presenceInfo xmlns:p15="http://schemas.microsoft.com/office/powerpoint/2012/main" userId="S-1-5-21-4043211607-381137871-242130520-3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27D"/>
    <a:srgbClr val="F8AE37"/>
    <a:srgbClr val="F8B033"/>
    <a:srgbClr val="009EE3"/>
    <a:srgbClr val="F7B235"/>
    <a:srgbClr val="E4007A"/>
    <a:srgbClr val="E5007D"/>
    <a:srgbClr val="E6007E"/>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78723" autoAdjust="0"/>
  </p:normalViewPr>
  <p:slideViewPr>
    <p:cSldViewPr snapToGrid="0">
      <p:cViewPr varScale="1">
        <p:scale>
          <a:sx n="53" d="100"/>
          <a:sy n="53" d="100"/>
        </p:scale>
        <p:origin x="126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5FD18-E5A1-43CA-BD8A-196CF19BEA54}" type="datetimeFigureOut">
              <a:rPr lang="de-DE" smtClean="0"/>
              <a:t>29.08.2023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E1C65-7655-4AB1-BA50-5EF9F6FB885D}" type="slidenum">
              <a:rPr lang="de-DE" smtClean="0"/>
              <a:t>‹Nr.›</a:t>
            </a:fld>
            <a:endParaRPr lang="de-DE"/>
          </a:p>
        </p:txBody>
      </p:sp>
    </p:spTree>
    <p:extLst>
      <p:ext uri="{BB962C8B-B14F-4D97-AF65-F5344CB8AC3E}">
        <p14:creationId xmlns:p14="http://schemas.microsoft.com/office/powerpoint/2010/main" val="282643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r.de/nachrichten/netzwelt/wie-wir-bei-br24-mit-hasskommentaren-umgehen,Thu0JtN"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br.de/nachrichten/netzwelt/wie-wir-bei-br24-mit-hasskommentaren-umgehen,Thu0JtN"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r.de/nachrichten/netzwelt/wie-wir-bei-br24-mit-hasskommentaren-umgehen,Thu0JtN"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r.de/nachrichten/netzwelt/wie-wir-bei-br24-mit-hasskommentaren-umgehen,Thu0JtN"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Startfolie (Optional)</a:t>
            </a:r>
            <a:r>
              <a:rPr lang="de-DE" baseline="0" dirty="0" smtClean="0"/>
              <a:t>: </a:t>
            </a:r>
          </a:p>
          <a:p>
            <a:endParaRPr lang="de-DE" baseline="0" dirty="0" smtClean="0"/>
          </a:p>
          <a:p>
            <a:r>
              <a:rPr lang="de-DE" baseline="0" dirty="0" smtClean="0"/>
              <a:t>Vorschlag für die Moderration: Wir wollen uns jetzt verschiedene Beispiele von </a:t>
            </a:r>
            <a:r>
              <a:rPr lang="de-DE" baseline="0" dirty="0" err="1" smtClean="0"/>
              <a:t>Hate</a:t>
            </a:r>
            <a:r>
              <a:rPr lang="de-DE" baseline="0" dirty="0" smtClean="0"/>
              <a:t> Speech anschauen. </a:t>
            </a:r>
          </a:p>
          <a:p>
            <a:r>
              <a:rPr lang="de-DE" dirty="0" smtClean="0">
                <a:latin typeface="Roboto Slab" pitchFamily="2" charset="0"/>
                <a:ea typeface="Roboto Slab" pitchFamily="2" charset="0"/>
                <a:cs typeface="Roboto" panose="02000000000000000000" pitchFamily="2" charset="0"/>
              </a:rPr>
              <a:t>Das</a:t>
            </a:r>
            <a:r>
              <a:rPr lang="de-DE" baseline="0" dirty="0" smtClean="0">
                <a:latin typeface="Roboto Slab" pitchFamily="2" charset="0"/>
                <a:ea typeface="Roboto Slab" pitchFamily="2" charset="0"/>
                <a:cs typeface="Roboto" panose="02000000000000000000" pitchFamily="2" charset="0"/>
              </a:rPr>
              <a:t> ist eine Übung</a:t>
            </a:r>
            <a:r>
              <a:rPr lang="de-DE" dirty="0" smtClean="0">
                <a:latin typeface="Roboto Slab" pitchFamily="2" charset="0"/>
                <a:ea typeface="Roboto Slab" pitchFamily="2" charset="0"/>
                <a:cs typeface="Roboto" panose="02000000000000000000" pitchFamily="2" charset="0"/>
              </a:rPr>
              <a:t> bei der es nicht darum geht zu gewinnen, sondern eine gute Entscheidung zu treffen. Wir zeigen Dir gleich einige Hasskommentare und Du entscheidest, wie Du darauf reagieren würdest. </a:t>
            </a:r>
          </a:p>
          <a:p>
            <a:endParaRPr lang="de-DE" sz="1400" b="1" dirty="0" smtClean="0">
              <a:latin typeface="Roboto Slab" pitchFamily="2" charset="0"/>
              <a:ea typeface="Roboto Slab" pitchFamily="2" charset="0"/>
              <a:cs typeface="Roboto" panose="02000000000000000000" pitchFamily="2" charset="0"/>
            </a:endParaRPr>
          </a:p>
          <a:p>
            <a:pPr>
              <a:lnSpc>
                <a:spcPct val="150000"/>
              </a:lnSpc>
            </a:pPr>
            <a:r>
              <a:rPr lang="de-DE" sz="1600" dirty="0" smtClean="0">
                <a:solidFill>
                  <a:srgbClr val="E6007E"/>
                </a:solidFill>
                <a:latin typeface="Roboto Slab" pitchFamily="2" charset="0"/>
                <a:ea typeface="Roboto Slab" pitchFamily="2" charset="0"/>
                <a:cs typeface="Roboto" panose="02000000000000000000" pitchFamily="2" charset="0"/>
              </a:rPr>
              <a:t>Optional hier schon</a:t>
            </a:r>
            <a:r>
              <a:rPr lang="de-DE" sz="1600" baseline="0" dirty="0" smtClean="0">
                <a:solidFill>
                  <a:srgbClr val="E6007E"/>
                </a:solidFill>
                <a:latin typeface="Roboto Slab" pitchFamily="2" charset="0"/>
                <a:ea typeface="Roboto Slab" pitchFamily="2" charset="0"/>
                <a:cs typeface="Roboto" panose="02000000000000000000" pitchFamily="2" charset="0"/>
              </a:rPr>
              <a:t> der Hinweis (in jeden Fall direkt vor den Kommentaren): </a:t>
            </a:r>
            <a:r>
              <a:rPr lang="de-DE" sz="1600" b="1" dirty="0" smtClean="0">
                <a:solidFill>
                  <a:srgbClr val="E6007E"/>
                </a:solidFill>
                <a:latin typeface="Roboto Slab" pitchFamily="2" charset="0"/>
                <a:ea typeface="Roboto Slab" pitchFamily="2" charset="0"/>
                <a:cs typeface="Roboto" panose="02000000000000000000" pitchFamily="2" charset="0"/>
              </a:rPr>
              <a:t>Content Note!</a:t>
            </a:r>
          </a:p>
          <a:p>
            <a:r>
              <a:rPr lang="de-DE" dirty="0" smtClean="0">
                <a:latin typeface="Roboto Slab" pitchFamily="2" charset="0"/>
                <a:ea typeface="Roboto Slab" pitchFamily="2" charset="0"/>
                <a:cs typeface="Roboto" panose="02000000000000000000" pitchFamily="2" charset="0"/>
              </a:rPr>
              <a:t>Wenn Du Dich mit den Hassnachrichten unwohl fühlst, dann teile es uns mit.</a:t>
            </a:r>
          </a:p>
          <a:p>
            <a:endParaRPr lang="de-DE" b="1" dirty="0"/>
          </a:p>
        </p:txBody>
      </p:sp>
      <p:sp>
        <p:nvSpPr>
          <p:cNvPr id="4" name="Foliennummernplatzhalter 3"/>
          <p:cNvSpPr>
            <a:spLocks noGrp="1"/>
          </p:cNvSpPr>
          <p:nvPr>
            <p:ph type="sldNum" sz="quarter" idx="10"/>
          </p:nvPr>
        </p:nvSpPr>
        <p:spPr/>
        <p:txBody>
          <a:bodyPr/>
          <a:lstStyle/>
          <a:p>
            <a:fld id="{F17E1C65-7655-4AB1-BA50-5EF9F6FB885D}" type="slidenum">
              <a:rPr lang="de-DE" smtClean="0"/>
              <a:t>1</a:t>
            </a:fld>
            <a:endParaRPr lang="de-DE"/>
          </a:p>
        </p:txBody>
      </p:sp>
    </p:spTree>
    <p:extLst>
      <p:ext uri="{BB962C8B-B14F-4D97-AF65-F5344CB8AC3E}">
        <p14:creationId xmlns:p14="http://schemas.microsoft.com/office/powerpoint/2010/main" val="256736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19</a:t>
            </a:fld>
            <a:endParaRPr lang="de-DE"/>
          </a:p>
        </p:txBody>
      </p:sp>
    </p:spTree>
    <p:extLst>
      <p:ext uri="{BB962C8B-B14F-4D97-AF65-F5344CB8AC3E}">
        <p14:creationId xmlns:p14="http://schemas.microsoft.com/office/powerpoint/2010/main" val="366533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22</a:t>
            </a:fld>
            <a:endParaRPr lang="de-DE"/>
          </a:p>
        </p:txBody>
      </p:sp>
    </p:spTree>
    <p:extLst>
      <p:ext uri="{BB962C8B-B14F-4D97-AF65-F5344CB8AC3E}">
        <p14:creationId xmlns:p14="http://schemas.microsoft.com/office/powerpoint/2010/main" val="1368991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latin typeface="Roboto" panose="02000000000000000000" pitchFamily="2" charset="0"/>
                <a:ea typeface="Roboto" panose="02000000000000000000" pitchFamily="2" charset="0"/>
                <a:cs typeface="Roboto" panose="02000000000000000000" pitchFamily="2" charset="0"/>
              </a:rPr>
              <a:t>„Für die Plattformbetreiber gilt in Deutschland das Netzwerkdurchsetzungsgesetz (</a:t>
            </a:r>
            <a:r>
              <a:rPr lang="de-DE" i="1" dirty="0" err="1" smtClean="0">
                <a:latin typeface="Roboto" panose="02000000000000000000" pitchFamily="2" charset="0"/>
                <a:ea typeface="Roboto" panose="02000000000000000000" pitchFamily="2" charset="0"/>
                <a:cs typeface="Roboto" panose="02000000000000000000" pitchFamily="2" charset="0"/>
              </a:rPr>
              <a:t>NetzDG</a:t>
            </a:r>
            <a:r>
              <a:rPr lang="de-DE" i="1" dirty="0" smtClean="0">
                <a:latin typeface="Roboto" panose="02000000000000000000" pitchFamily="2" charset="0"/>
                <a:ea typeface="Roboto" panose="02000000000000000000" pitchFamily="2" charset="0"/>
                <a:cs typeface="Roboto" panose="02000000000000000000" pitchFamily="2" charset="0"/>
              </a:rPr>
              <a:t>). Bei vielen Plattformen hast Du die Möglichkeit den Beitrag im Sinne des </a:t>
            </a:r>
            <a:r>
              <a:rPr lang="de-DE" i="1" dirty="0" err="1" smtClean="0">
                <a:latin typeface="Roboto" panose="02000000000000000000" pitchFamily="2" charset="0"/>
                <a:ea typeface="Roboto" panose="02000000000000000000" pitchFamily="2" charset="0"/>
                <a:cs typeface="Roboto" panose="02000000000000000000" pitchFamily="2" charset="0"/>
              </a:rPr>
              <a:t>NetzDGs</a:t>
            </a:r>
            <a:r>
              <a:rPr lang="de-DE" i="1" dirty="0" smtClean="0">
                <a:latin typeface="Roboto" panose="02000000000000000000" pitchFamily="2" charset="0"/>
                <a:ea typeface="Roboto" panose="02000000000000000000" pitchFamily="2" charset="0"/>
                <a:cs typeface="Roboto" panose="02000000000000000000" pitchFamily="2" charset="0"/>
              </a:rPr>
              <a:t> zu melden. So sieht das dann beispielsweise aus: </a:t>
            </a:r>
          </a:p>
          <a:p>
            <a:r>
              <a:rPr lang="de-DE" i="1" dirty="0" smtClean="0">
                <a:latin typeface="Roboto" panose="02000000000000000000" pitchFamily="2" charset="0"/>
                <a:ea typeface="Roboto" panose="02000000000000000000" pitchFamily="2" charset="0"/>
                <a:cs typeface="Roboto" panose="02000000000000000000" pitchFamily="2" charset="0"/>
              </a:rPr>
              <a:t>So wird Deine Beschwerde aufgenommen, in die jährlichen Transparenzberichte, die die Plattformen veröffentlichen müssen. Das erhöht den politischen Druck und sorgt für eine größere Sichtbarkeit des Problems. </a:t>
            </a:r>
          </a:p>
          <a:p>
            <a:r>
              <a:rPr lang="de-DE" i="1" dirty="0" smtClean="0">
                <a:latin typeface="Roboto" panose="02000000000000000000" pitchFamily="2" charset="0"/>
                <a:ea typeface="Roboto" panose="02000000000000000000" pitchFamily="2" charset="0"/>
                <a:cs typeface="Roboto" panose="02000000000000000000" pitchFamily="2" charset="0"/>
              </a:rPr>
              <a:t>Übrigens: Strafbare Inhalte müssen innerhalb von 24 Stunden nach Eingang der Beschwerde gelöscht werden.“</a:t>
            </a:r>
          </a:p>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28</a:t>
            </a:fld>
            <a:endParaRPr lang="de-DE"/>
          </a:p>
        </p:txBody>
      </p:sp>
    </p:spTree>
    <p:extLst>
      <p:ext uri="{BB962C8B-B14F-4D97-AF65-F5344CB8AC3E}">
        <p14:creationId xmlns:p14="http://schemas.microsoft.com/office/powerpoint/2010/main" val="134346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29</a:t>
            </a:fld>
            <a:endParaRPr lang="de-DE"/>
          </a:p>
        </p:txBody>
      </p:sp>
    </p:spTree>
    <p:extLst>
      <p:ext uri="{BB962C8B-B14F-4D97-AF65-F5344CB8AC3E}">
        <p14:creationId xmlns:p14="http://schemas.microsoft.com/office/powerpoint/2010/main" val="127430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30</a:t>
            </a:fld>
            <a:endParaRPr lang="de-DE"/>
          </a:p>
        </p:txBody>
      </p:sp>
    </p:spTree>
    <p:extLst>
      <p:ext uri="{BB962C8B-B14F-4D97-AF65-F5344CB8AC3E}">
        <p14:creationId xmlns:p14="http://schemas.microsoft.com/office/powerpoint/2010/main" val="279699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tx1"/>
                </a:solidFill>
                <a:latin typeface="Roboto" panose="02000000000000000000" pitchFamily="2" charset="0"/>
                <a:ea typeface="Roboto" panose="02000000000000000000" pitchFamily="2" charset="0"/>
                <a:cs typeface="Roboto" panose="02000000000000000000" pitchFamily="2" charset="0"/>
              </a:rPr>
              <a:t>Nein, dass Internet ist kein </a:t>
            </a:r>
            <a:r>
              <a:rPr lang="de-DE" sz="1200" b="1" dirty="0" smtClean="0">
                <a:solidFill>
                  <a:schemeClr val="tx1"/>
                </a:solidFill>
                <a:latin typeface="Roboto" panose="02000000000000000000" pitchFamily="2" charset="0"/>
                <a:ea typeface="Roboto" panose="02000000000000000000" pitchFamily="2" charset="0"/>
                <a:cs typeface="Roboto" panose="02000000000000000000" pitchFamily="2" charset="0"/>
              </a:rPr>
              <a:t>rechtsfreier </a:t>
            </a:r>
            <a:r>
              <a:rPr lang="de-DE" sz="1200" b="1" dirty="0" smtClean="0">
                <a:solidFill>
                  <a:schemeClr val="tx1"/>
                </a:solidFill>
                <a:latin typeface="Roboto" panose="02000000000000000000" pitchFamily="2" charset="0"/>
                <a:ea typeface="Roboto" panose="02000000000000000000" pitchFamily="2" charset="0"/>
                <a:cs typeface="Roboto" panose="02000000000000000000" pitchFamily="2" charset="0"/>
              </a:rPr>
              <a:t>Raum.</a:t>
            </a:r>
          </a:p>
          <a:p>
            <a:endParaRPr lang="de-DE" dirty="0" smtClean="0"/>
          </a:p>
          <a:p>
            <a:endParaRPr lang="de-DE" dirty="0" smtClean="0"/>
          </a:p>
          <a:p>
            <a:r>
              <a:rPr lang="de-DE" sz="1200" b="0" i="0" kern="1200" dirty="0" smtClean="0">
                <a:solidFill>
                  <a:schemeClr val="tx1"/>
                </a:solidFill>
                <a:effectLst/>
                <a:latin typeface="+mn-lt"/>
                <a:ea typeface="+mn-ea"/>
                <a:cs typeface="+mn-cs"/>
              </a:rPr>
              <a:t>"Nachstellung ist seit der Reform des Paragraphen nämlich kein Antragsdelikt mehr (das nur verfolgt wird, wenn das Opfer Strafantrag stellt), sondern ein </a:t>
            </a:r>
            <a:r>
              <a:rPr lang="de-DE" sz="1200" b="1" i="0" kern="1200" dirty="0" smtClean="0">
                <a:solidFill>
                  <a:schemeClr val="tx1"/>
                </a:solidFill>
                <a:effectLst/>
                <a:latin typeface="+mn-lt"/>
                <a:ea typeface="+mn-ea"/>
                <a:cs typeface="+mn-cs"/>
              </a:rPr>
              <a:t>Offizialdelikt.</a:t>
            </a:r>
            <a:r>
              <a:rPr lang="de-DE" sz="1200" b="0" i="0" kern="1200" dirty="0" smtClean="0">
                <a:solidFill>
                  <a:schemeClr val="tx1"/>
                </a:solidFill>
                <a:effectLst/>
                <a:latin typeface="+mn-lt"/>
                <a:ea typeface="+mn-ea"/>
                <a:cs typeface="+mn-cs"/>
              </a:rPr>
              <a:t> Ein solches wird, da ein öffentliches Interesse an der Aufklärung besteht, automatisch vom Amts wegen verfolgt, sobald die Behörden auf irgendeinem Wege davon Kenntnis erhalten.</a:t>
            </a:r>
            <a:r>
              <a:rPr lang="de-DE" dirty="0" smtClean="0"/>
              <a:t/>
            </a:r>
            <a:br>
              <a:rPr lang="de-DE" dirty="0" smtClean="0"/>
            </a:br>
            <a:r>
              <a:rPr lang="de-DE" sz="1200" b="0" i="0" kern="1200" dirty="0" smtClean="0">
                <a:solidFill>
                  <a:schemeClr val="tx1"/>
                </a:solidFill>
                <a:effectLst/>
                <a:latin typeface="+mn-lt"/>
                <a:ea typeface="+mn-ea"/>
                <a:cs typeface="+mn-cs"/>
              </a:rPr>
              <a:t>Es kann also bereits ein Ermittlungsverfahren wegen Nachstellung gegen den Täter angestrengt werden, bevor das Opfer selbst sich dazu entschließt, rechtliche Schritte </a:t>
            </a:r>
            <a:r>
              <a:rPr lang="de-DE" sz="1200" b="0" i="0" kern="1200" dirty="0" smtClean="0">
                <a:solidFill>
                  <a:schemeClr val="tx1"/>
                </a:solidFill>
                <a:effectLst/>
                <a:latin typeface="+mn-lt"/>
                <a:ea typeface="+mn-ea"/>
                <a:cs typeface="+mn-cs"/>
              </a:rPr>
              <a:t>einzuleiten“.</a:t>
            </a:r>
            <a:endParaRPr lang="de-DE" sz="1200" b="0" i="0" kern="1200" dirty="0" smtClean="0">
              <a:solidFill>
                <a:schemeClr val="tx1"/>
              </a:solidFill>
              <a:effectLst/>
              <a:latin typeface="+mn-lt"/>
              <a:ea typeface="+mn-ea"/>
              <a:cs typeface="+mn-cs"/>
            </a:endParaRP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Hintergrund:</a:t>
            </a:r>
            <a:r>
              <a:rPr lang="de-DE" sz="1200" b="0" i="0" kern="1200" baseline="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Oft finden Nachstellungen in privaten Nachrichten oder in Chats statt, deswegen ist es von "außen" selten feststellbar. Online lasse sich das wiederum mitunter gut belegen, daher wohl die Novellierung.</a:t>
            </a: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31</a:t>
            </a:fld>
            <a:endParaRPr lang="de-DE"/>
          </a:p>
        </p:txBody>
      </p:sp>
    </p:spTree>
    <p:extLst>
      <p:ext uri="{BB962C8B-B14F-4D97-AF65-F5344CB8AC3E}">
        <p14:creationId xmlns:p14="http://schemas.microsoft.com/office/powerpoint/2010/main" val="36705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a:t>
            </a:r>
            <a:r>
              <a:rPr lang="de-DE" baseline="0" dirty="0" smtClean="0"/>
              <a:t> kann aus der Gruppe auf mangelnde Strafverfolgung und auf die Sendung von Jan Böhmermann „404 Polizei not </a:t>
            </a:r>
            <a:r>
              <a:rPr lang="de-DE" baseline="0" dirty="0" err="1" smtClean="0"/>
              <a:t>found</a:t>
            </a:r>
            <a:r>
              <a:rPr lang="de-DE" baseline="0" dirty="0" smtClean="0"/>
              <a:t>“ hingewiesen werden. Auch ist nicht für alle eine Anzeige bei der Polizei eine Option. Daher </a:t>
            </a:r>
            <a:r>
              <a:rPr lang="de-DE" baseline="0" dirty="0" smtClean="0"/>
              <a:t>solltest du </a:t>
            </a:r>
            <a:r>
              <a:rPr lang="de-DE" baseline="0" dirty="0" smtClean="0"/>
              <a:t>unbedingt auf die genannten Meldestellen verweisen, bei denen man auch anonym Hasskommentare anzeigen kann. </a:t>
            </a: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32</a:t>
            </a:fld>
            <a:endParaRPr lang="de-DE"/>
          </a:p>
        </p:txBody>
      </p:sp>
    </p:spTree>
    <p:extLst>
      <p:ext uri="{BB962C8B-B14F-4D97-AF65-F5344CB8AC3E}">
        <p14:creationId xmlns:p14="http://schemas.microsoft.com/office/powerpoint/2010/main" val="17418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Achtung,</a:t>
            </a:r>
            <a:r>
              <a:rPr lang="de-DE" baseline="0" dirty="0" smtClean="0"/>
              <a:t> auch diese Kommentare sind heftig! Hier braucht es weiterhin sensible Moderration. </a:t>
            </a:r>
            <a:r>
              <a:rPr lang="de-DE" b="1" baseline="0" dirty="0" smtClean="0"/>
              <a:t>ACHTUNG</a:t>
            </a:r>
            <a:r>
              <a:rPr lang="de-DE" baseline="0" dirty="0" smtClean="0"/>
              <a:t>: Da für die Einschätzung von verurteilt/ wurde nicht verurteilt der Wortlaut notwendig ist, enthalten diese Kommentare sehr explizite gewaltvolle Sprache. </a:t>
            </a: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34</a:t>
            </a:fld>
            <a:endParaRPr lang="de-DE"/>
          </a:p>
        </p:txBody>
      </p:sp>
    </p:spTree>
    <p:extLst>
      <p:ext uri="{BB962C8B-B14F-4D97-AF65-F5344CB8AC3E}">
        <p14:creationId xmlns:p14="http://schemas.microsoft.com/office/powerpoint/2010/main" val="353593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40</a:t>
            </a:fld>
            <a:endParaRPr lang="de-DE"/>
          </a:p>
        </p:txBody>
      </p:sp>
    </p:spTree>
    <p:extLst>
      <p:ext uri="{BB962C8B-B14F-4D97-AF65-F5344CB8AC3E}">
        <p14:creationId xmlns:p14="http://schemas.microsoft.com/office/powerpoint/2010/main" val="421054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Clr>
                <a:srgbClr val="000000"/>
              </a:buClr>
              <a:buSzPts val="2200"/>
              <a:buFont typeface="Arial" panose="020B0604020202020204" pitchFamily="34" charset="0"/>
              <a:buChar char="•"/>
            </a:pPr>
            <a:r>
              <a:rPr lang="de-DE" sz="1200" dirty="0" smtClean="0">
                <a:solidFill>
                  <a:schemeClr val="dk1"/>
                </a:solidFill>
                <a:latin typeface="Roboto Slab" pitchFamily="2" charset="0"/>
                <a:ea typeface="Roboto Slab" pitchFamily="2" charset="0"/>
                <a:cs typeface="Calibri"/>
                <a:sym typeface="Calibri"/>
              </a:rPr>
              <a:t>Wie du siehst, wird nicht jeder Hasskommentar im deutschen Rechtssystem bestraft. Das heißt aber nicht, dass die Hassbotschaften deshalb weniger verletzend für Betroffene sind. </a:t>
            </a:r>
            <a:endParaRPr lang="de-DE" sz="1200" dirty="0" smtClean="0">
              <a:solidFill>
                <a:srgbClr val="000000"/>
              </a:solidFill>
              <a:latin typeface="Roboto Slab" pitchFamily="2" charset="0"/>
              <a:ea typeface="Roboto Slab" pitchFamily="2" charset="0"/>
              <a:cs typeface="Arial"/>
              <a:sym typeface="Arial"/>
            </a:endParaRPr>
          </a:p>
          <a:p>
            <a:pPr lvl="0">
              <a:buClr>
                <a:srgbClr val="000000"/>
              </a:buClr>
              <a:buSzPts val="2200"/>
            </a:pPr>
            <a:endParaRPr lang="de-DE" sz="1200" dirty="0" smtClean="0">
              <a:solidFill>
                <a:schemeClr val="dk1"/>
              </a:solidFill>
              <a:latin typeface="Roboto Slab" pitchFamily="2" charset="0"/>
              <a:ea typeface="Roboto Slab" pitchFamily="2" charset="0"/>
              <a:cs typeface="Calibri"/>
              <a:sym typeface="Calibri"/>
            </a:endParaRPr>
          </a:p>
          <a:p>
            <a:pPr marL="342900" lvl="0" indent="-342900">
              <a:buClr>
                <a:srgbClr val="000000"/>
              </a:buClr>
              <a:buSzPts val="2200"/>
              <a:buFont typeface="Arial" panose="020B0604020202020204" pitchFamily="34" charset="0"/>
              <a:buChar char="•"/>
            </a:pPr>
            <a:r>
              <a:rPr lang="de-DE" sz="1200" dirty="0" smtClean="0">
                <a:solidFill>
                  <a:schemeClr val="dk1"/>
                </a:solidFill>
                <a:latin typeface="Roboto Slab" pitchFamily="2" charset="0"/>
                <a:ea typeface="Roboto Slab" pitchFamily="2" charset="0"/>
                <a:cs typeface="Calibri"/>
                <a:sym typeface="Calibri"/>
              </a:rPr>
              <a:t>Wir unterscheiden</a:t>
            </a:r>
            <a:r>
              <a:rPr lang="de-DE" sz="1200" baseline="0" dirty="0" smtClean="0">
                <a:solidFill>
                  <a:schemeClr val="dk1"/>
                </a:solidFill>
                <a:latin typeface="Roboto Slab" pitchFamily="2" charset="0"/>
                <a:ea typeface="Roboto Slab" pitchFamily="2" charset="0"/>
                <a:cs typeface="Calibri"/>
                <a:sym typeface="Calibri"/>
              </a:rPr>
              <a:t> diesbezüglich</a:t>
            </a:r>
            <a:r>
              <a:rPr lang="de-DE" sz="1200" dirty="0" smtClean="0">
                <a:solidFill>
                  <a:schemeClr val="dk1"/>
                </a:solidFill>
                <a:latin typeface="Roboto Slab" pitchFamily="2" charset="0"/>
                <a:ea typeface="Roboto Slab" pitchFamily="2" charset="0"/>
                <a:cs typeface="Calibri"/>
                <a:sym typeface="Calibri"/>
              </a:rPr>
              <a:t> zwischen </a:t>
            </a:r>
            <a:r>
              <a:rPr lang="de-DE" sz="1200" dirty="0" err="1" smtClean="0">
                <a:solidFill>
                  <a:schemeClr val="dk1"/>
                </a:solidFill>
                <a:latin typeface="Roboto Slab" pitchFamily="2" charset="0"/>
                <a:ea typeface="Roboto Slab" pitchFamily="2" charset="0"/>
                <a:cs typeface="Calibri"/>
                <a:sym typeface="Calibri"/>
              </a:rPr>
              <a:t>Hassrede</a:t>
            </a:r>
            <a:r>
              <a:rPr lang="de-DE" sz="1200" dirty="0" smtClean="0">
                <a:solidFill>
                  <a:schemeClr val="dk1"/>
                </a:solidFill>
                <a:latin typeface="Roboto Slab" pitchFamily="2" charset="0"/>
                <a:ea typeface="Roboto Slab" pitchFamily="2" charset="0"/>
                <a:cs typeface="Calibri"/>
                <a:sym typeface="Calibri"/>
              </a:rPr>
              <a:t> und </a:t>
            </a:r>
            <a:r>
              <a:rPr lang="de-DE" sz="1200" b="1" dirty="0" err="1" smtClean="0">
                <a:solidFill>
                  <a:schemeClr val="dk1"/>
                </a:solidFill>
                <a:latin typeface="Roboto Slab" pitchFamily="2" charset="0"/>
                <a:ea typeface="Roboto Slab" pitchFamily="2" charset="0"/>
                <a:cs typeface="Calibri"/>
                <a:sym typeface="Calibri"/>
              </a:rPr>
              <a:t>Dangerous</a:t>
            </a:r>
            <a:r>
              <a:rPr lang="de-DE" sz="1200" b="1" dirty="0" smtClean="0">
                <a:solidFill>
                  <a:schemeClr val="dk1"/>
                </a:solidFill>
                <a:latin typeface="Roboto Slab" pitchFamily="2" charset="0"/>
                <a:ea typeface="Roboto Slab" pitchFamily="2" charset="0"/>
                <a:cs typeface="Calibri"/>
                <a:sym typeface="Calibri"/>
              </a:rPr>
              <a:t> Rede</a:t>
            </a:r>
            <a:r>
              <a:rPr lang="de-DE" sz="1200" dirty="0" smtClean="0">
                <a:solidFill>
                  <a:schemeClr val="dk1"/>
                </a:solidFill>
                <a:latin typeface="Roboto Slab" pitchFamily="2" charset="0"/>
                <a:ea typeface="Roboto Slab" pitchFamily="2" charset="0"/>
                <a:cs typeface="Calibri"/>
                <a:sym typeface="Calibri"/>
              </a:rPr>
              <a:t>. </a:t>
            </a:r>
            <a:r>
              <a:rPr lang="de-DE" sz="1200" dirty="0" err="1" smtClean="0">
                <a:solidFill>
                  <a:schemeClr val="dk1"/>
                </a:solidFill>
                <a:latin typeface="Roboto Slab" pitchFamily="2" charset="0"/>
                <a:ea typeface="Roboto Slab" pitchFamily="2" charset="0"/>
                <a:cs typeface="Calibri"/>
                <a:sym typeface="Calibri"/>
              </a:rPr>
              <a:t>Dangerous</a:t>
            </a:r>
            <a:r>
              <a:rPr lang="de-DE" sz="1200" baseline="0" dirty="0" smtClean="0">
                <a:solidFill>
                  <a:schemeClr val="dk1"/>
                </a:solidFill>
                <a:latin typeface="Roboto Slab" pitchFamily="2" charset="0"/>
                <a:ea typeface="Roboto Slab" pitchFamily="2" charset="0"/>
                <a:cs typeface="Calibri"/>
                <a:sym typeface="Calibri"/>
              </a:rPr>
              <a:t> Speech </a:t>
            </a:r>
            <a:r>
              <a:rPr lang="de-DE" sz="1200" baseline="0" dirty="0" smtClean="0">
                <a:solidFill>
                  <a:schemeClr val="dk1"/>
                </a:solidFill>
                <a:latin typeface="Roboto Slab" pitchFamily="2" charset="0"/>
                <a:ea typeface="Roboto Slab" pitchFamily="2" charset="0"/>
                <a:cs typeface="Calibri"/>
                <a:sym typeface="Calibri"/>
              </a:rPr>
              <a:t>ist </a:t>
            </a:r>
            <a:r>
              <a:rPr lang="de-DE" sz="1200" baseline="0" dirty="0" smtClean="0">
                <a:solidFill>
                  <a:schemeClr val="dk1"/>
                </a:solidFill>
                <a:latin typeface="Roboto Slab" pitchFamily="2" charset="0"/>
                <a:ea typeface="Roboto Slab" pitchFamily="2" charset="0"/>
                <a:cs typeface="Calibri"/>
                <a:sym typeface="Calibri"/>
              </a:rPr>
              <a:t>wie eine Vorstufe die Diskurse negativ beeinflusst und den Weg für </a:t>
            </a:r>
            <a:r>
              <a:rPr lang="de-DE" sz="1200" baseline="0" dirty="0" err="1" smtClean="0">
                <a:solidFill>
                  <a:schemeClr val="dk1"/>
                </a:solidFill>
                <a:latin typeface="Roboto Slab" pitchFamily="2" charset="0"/>
                <a:ea typeface="Roboto Slab" pitchFamily="2" charset="0"/>
                <a:cs typeface="Calibri"/>
                <a:sym typeface="Calibri"/>
              </a:rPr>
              <a:t>Hate</a:t>
            </a:r>
            <a:r>
              <a:rPr lang="de-DE" sz="1200" baseline="0" dirty="0" smtClean="0">
                <a:solidFill>
                  <a:schemeClr val="dk1"/>
                </a:solidFill>
                <a:latin typeface="Roboto Slab" pitchFamily="2" charset="0"/>
                <a:ea typeface="Roboto Slab" pitchFamily="2" charset="0"/>
                <a:cs typeface="Calibri"/>
                <a:sym typeface="Calibri"/>
              </a:rPr>
              <a:t> Speech ebnet.</a:t>
            </a:r>
            <a:r>
              <a:rPr lang="de-DE" sz="1200" dirty="0" smtClean="0">
                <a:solidFill>
                  <a:schemeClr val="dk1"/>
                </a:solidFill>
                <a:latin typeface="Roboto Slab" pitchFamily="2" charset="0"/>
                <a:ea typeface="Roboto Slab" pitchFamily="2" charset="0"/>
                <a:cs typeface="Calibri"/>
                <a:sym typeface="Calibri"/>
              </a:rPr>
              <a:t> Im Gegensatz zu </a:t>
            </a:r>
            <a:r>
              <a:rPr lang="de-DE" sz="1200" dirty="0" err="1" smtClean="0">
                <a:solidFill>
                  <a:schemeClr val="dk1"/>
                </a:solidFill>
                <a:latin typeface="Roboto Slab" pitchFamily="2" charset="0"/>
                <a:ea typeface="Roboto Slab" pitchFamily="2" charset="0"/>
                <a:cs typeface="Calibri"/>
                <a:sym typeface="Calibri"/>
              </a:rPr>
              <a:t>Hate</a:t>
            </a:r>
            <a:r>
              <a:rPr lang="de-DE" sz="1200" dirty="0" smtClean="0">
                <a:solidFill>
                  <a:schemeClr val="dk1"/>
                </a:solidFill>
                <a:latin typeface="Roboto Slab" pitchFamily="2" charset="0"/>
                <a:ea typeface="Roboto Slab" pitchFamily="2" charset="0"/>
                <a:cs typeface="Calibri"/>
                <a:sym typeface="Calibri"/>
              </a:rPr>
              <a:t> Speech, ist das</a:t>
            </a:r>
            <a:r>
              <a:rPr lang="de-DE" sz="1200" baseline="0" dirty="0" smtClean="0">
                <a:solidFill>
                  <a:schemeClr val="dk1"/>
                </a:solidFill>
                <a:latin typeface="Roboto Slab" pitchFamily="2" charset="0"/>
                <a:ea typeface="Roboto Slab" pitchFamily="2" charset="0"/>
                <a:cs typeface="Calibri"/>
                <a:sym typeface="Calibri"/>
              </a:rPr>
              <a:t> </a:t>
            </a:r>
            <a:r>
              <a:rPr lang="de-DE" sz="1200" dirty="0" smtClean="0">
                <a:solidFill>
                  <a:schemeClr val="dk1"/>
                </a:solidFill>
                <a:latin typeface="Roboto Slab" pitchFamily="2" charset="0"/>
                <a:ea typeface="Roboto Slab" pitchFamily="2" charset="0"/>
                <a:cs typeface="Calibri"/>
                <a:sym typeface="Calibri"/>
              </a:rPr>
              <a:t>nicht unmittelbar beleidigend oder beinhaltet eine klare Hassbotschaft. Sie soll aber die Kommunikation für </a:t>
            </a:r>
            <a:r>
              <a:rPr lang="de-DE" sz="1200" dirty="0" err="1" smtClean="0">
                <a:solidFill>
                  <a:schemeClr val="dk1"/>
                </a:solidFill>
                <a:latin typeface="Roboto Slab" pitchFamily="2" charset="0"/>
                <a:ea typeface="Roboto Slab" pitchFamily="2" charset="0"/>
                <a:cs typeface="Calibri"/>
                <a:sym typeface="Calibri"/>
              </a:rPr>
              <a:t>Hassrede</a:t>
            </a:r>
            <a:r>
              <a:rPr lang="de-DE" sz="1200" dirty="0" smtClean="0">
                <a:solidFill>
                  <a:schemeClr val="dk1"/>
                </a:solidFill>
                <a:latin typeface="Roboto Slab" pitchFamily="2" charset="0"/>
                <a:ea typeface="Roboto Slab" pitchFamily="2" charset="0"/>
                <a:cs typeface="Calibri"/>
                <a:sym typeface="Calibri"/>
              </a:rPr>
              <a:t> öffnen. Auch Kommentare, die versuchen andere Personen bloßzustellen, unter Druck zu setzen oder Macht demonstrieren sollen, sind giftig für ein Gespräch. </a:t>
            </a:r>
          </a:p>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42</a:t>
            </a:fld>
            <a:endParaRPr lang="de-DE"/>
          </a:p>
        </p:txBody>
      </p:sp>
    </p:spTree>
    <p:extLst>
      <p:ext uri="{BB962C8B-B14F-4D97-AF65-F5344CB8AC3E}">
        <p14:creationId xmlns:p14="http://schemas.microsoft.com/office/powerpoint/2010/main" val="342386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Du begrüßt die </a:t>
            </a:r>
            <a:r>
              <a:rPr lang="de-DE" dirty="0" smtClean="0"/>
              <a:t>Teilnehmenden </a:t>
            </a:r>
            <a:r>
              <a:rPr lang="de-DE" dirty="0" smtClean="0"/>
              <a:t>und machst deutlich, dass es eine (gemeinsame) Definition von </a:t>
            </a:r>
            <a:r>
              <a:rPr lang="de-DE" dirty="0" err="1" smtClean="0"/>
              <a:t>Hassrede</a:t>
            </a:r>
            <a:r>
              <a:rPr lang="de-DE" dirty="0" smtClean="0"/>
              <a:t> braucht, wenn man dazu arbeiten möchte. Im Idealfall hast </a:t>
            </a:r>
            <a:r>
              <a:rPr lang="de-DE" dirty="0" smtClean="0"/>
              <a:t>du</a:t>
            </a:r>
            <a:r>
              <a:rPr lang="de-DE" baseline="0" dirty="0" smtClean="0"/>
              <a:t> </a:t>
            </a:r>
            <a:r>
              <a:rPr lang="de-DE" baseline="0" dirty="0" smtClean="0"/>
              <a:t>mit den Teilnehmenden vorher die Wall </a:t>
            </a:r>
            <a:r>
              <a:rPr lang="de-DE" baseline="0" dirty="0" err="1" smtClean="0"/>
              <a:t>of</a:t>
            </a:r>
            <a:r>
              <a:rPr lang="de-DE" baseline="0" dirty="0" smtClean="0"/>
              <a:t> Information gemacht und kannst noch einmal die Definition von </a:t>
            </a:r>
            <a:r>
              <a:rPr lang="de-DE" baseline="0" dirty="0" err="1" smtClean="0"/>
              <a:t>Hate</a:t>
            </a:r>
            <a:r>
              <a:rPr lang="de-DE" baseline="0" dirty="0" smtClean="0"/>
              <a:t> Speech gemeinsam mit den </a:t>
            </a:r>
            <a:r>
              <a:rPr lang="de-DE" baseline="0" dirty="0" smtClean="0"/>
              <a:t>Teilnehmenden </a:t>
            </a:r>
            <a:r>
              <a:rPr lang="de-DE" baseline="0" dirty="0" smtClean="0"/>
              <a:t>wiederholen. Dafür kannst </a:t>
            </a:r>
            <a:r>
              <a:rPr lang="de-DE" baseline="0" dirty="0" smtClean="0"/>
              <a:t>du </a:t>
            </a:r>
            <a:r>
              <a:rPr lang="de-DE" baseline="0" dirty="0" smtClean="0"/>
              <a:t>sie entweder in Kleingruppen schicken oder gemeinsam im Plenum sammeln.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smtClean="0">
              <a:latin typeface="Roboto Slab" pitchFamily="2" charset="0"/>
              <a:ea typeface="Roboto Slab"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Wichtig: Die </a:t>
            </a:r>
            <a:r>
              <a:rPr lang="de-DE" b="1" dirty="0" smtClean="0"/>
              <a:t>Teilnehmenden </a:t>
            </a:r>
            <a:r>
              <a:rPr lang="de-DE" b="1" dirty="0" smtClean="0"/>
              <a:t>sollen verstehen, dass unsere </a:t>
            </a:r>
            <a:r>
              <a:rPr lang="de-DE" b="1" dirty="0" err="1" smtClean="0"/>
              <a:t>Arbeitsdefinintion</a:t>
            </a:r>
            <a:r>
              <a:rPr lang="de-DE" b="1" dirty="0" smtClean="0"/>
              <a:t> </a:t>
            </a:r>
            <a:r>
              <a:rPr lang="de-DE" b="1" dirty="0" err="1" smtClean="0"/>
              <a:t>Hassrede</a:t>
            </a:r>
            <a:r>
              <a:rPr lang="de-DE" b="1" dirty="0" smtClean="0"/>
              <a:t> als ein Phänomen begreift, welches eng mit dem Diskriminierungsbegriff verknüpft ist und entsprechend nicht innerhalb der Grenzen der Meinungsfreiheit zu verorten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smtClean="0">
              <a:latin typeface="Roboto Slab" pitchFamily="2" charset="0"/>
              <a:ea typeface="Roboto Slab"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u="sng" dirty="0" smtClean="0">
                <a:latin typeface="Roboto Slab" pitchFamily="2" charset="0"/>
                <a:ea typeface="Roboto Slab" pitchFamily="2" charset="0"/>
              </a:rPr>
              <a:t>Hinweis: Wenn</a:t>
            </a:r>
            <a:r>
              <a:rPr lang="de-DE" b="0" u="sng" baseline="0" dirty="0" smtClean="0">
                <a:latin typeface="Roboto Slab" pitchFamily="2" charset="0"/>
                <a:ea typeface="Roboto Slab" pitchFamily="2" charset="0"/>
              </a:rPr>
              <a:t> </a:t>
            </a:r>
            <a:r>
              <a:rPr lang="de-DE" b="0" u="sng" baseline="0" dirty="0" smtClean="0">
                <a:latin typeface="Roboto Slab" pitchFamily="2" charset="0"/>
                <a:ea typeface="Roboto Slab" pitchFamily="2" charset="0"/>
              </a:rPr>
              <a:t>du </a:t>
            </a:r>
            <a:r>
              <a:rPr lang="de-DE" b="0" u="sng" baseline="0" dirty="0" smtClean="0">
                <a:latin typeface="Roboto Slab" pitchFamily="2" charset="0"/>
                <a:ea typeface="Roboto Slab" pitchFamily="2" charset="0"/>
              </a:rPr>
              <a:t>aus Zeitgründen die Wall </a:t>
            </a:r>
            <a:r>
              <a:rPr lang="de-DE" b="0" u="sng" baseline="0" dirty="0" err="1" smtClean="0">
                <a:latin typeface="Roboto Slab" pitchFamily="2" charset="0"/>
                <a:ea typeface="Roboto Slab" pitchFamily="2" charset="0"/>
              </a:rPr>
              <a:t>of</a:t>
            </a:r>
            <a:r>
              <a:rPr lang="de-DE" b="0" u="sng" baseline="0" dirty="0" smtClean="0">
                <a:latin typeface="Roboto Slab" pitchFamily="2" charset="0"/>
                <a:ea typeface="Roboto Slab" pitchFamily="2" charset="0"/>
              </a:rPr>
              <a:t> Information nicht schaffst, kannst </a:t>
            </a:r>
            <a:r>
              <a:rPr lang="de-DE" b="0" u="sng" baseline="0" dirty="0" smtClean="0">
                <a:latin typeface="Roboto Slab" pitchFamily="2" charset="0"/>
                <a:ea typeface="Roboto Slab" pitchFamily="2" charset="0"/>
              </a:rPr>
              <a:t>du </a:t>
            </a:r>
            <a:r>
              <a:rPr lang="de-DE" b="0" u="sng" baseline="0" dirty="0" smtClean="0">
                <a:latin typeface="Roboto Slab" pitchFamily="2" charset="0"/>
                <a:ea typeface="Roboto Slab" pitchFamily="2" charset="0"/>
              </a:rPr>
              <a:t>die </a:t>
            </a:r>
            <a:r>
              <a:rPr lang="de-DE" b="0" u="sng" baseline="0" dirty="0" smtClean="0">
                <a:latin typeface="Roboto Slab" pitchFamily="2" charset="0"/>
                <a:ea typeface="Roboto Slab" pitchFamily="2" charset="0"/>
              </a:rPr>
              <a:t>Teilnehmenden </a:t>
            </a:r>
            <a:r>
              <a:rPr lang="de-DE" b="0" u="sng" baseline="0" dirty="0" smtClean="0">
                <a:latin typeface="Roboto Slab" pitchFamily="2" charset="0"/>
                <a:ea typeface="Roboto Slab" pitchFamily="2" charset="0"/>
              </a:rPr>
              <a:t>z.B. in Kleingruppen bitten, gemeinsam zu brainstormen und zu versuchen, sich dem Begriff </a:t>
            </a:r>
            <a:r>
              <a:rPr lang="de-DE" b="0" u="sng" baseline="0" dirty="0" err="1" smtClean="0">
                <a:latin typeface="Roboto Slab" pitchFamily="2" charset="0"/>
                <a:ea typeface="Roboto Slab" pitchFamily="2" charset="0"/>
              </a:rPr>
              <a:t>Hate</a:t>
            </a:r>
            <a:r>
              <a:rPr lang="de-DE" b="0" u="sng" baseline="0" dirty="0" smtClean="0">
                <a:latin typeface="Roboto Slab" pitchFamily="2" charset="0"/>
                <a:ea typeface="Roboto Slab" pitchFamily="2" charset="0"/>
              </a:rPr>
              <a:t> Speech nähern, und im Anschluss mit Folie 1- 2 das Ganze abrunden. Darauf aufbauend führst Du dann das </a:t>
            </a:r>
            <a:r>
              <a:rPr lang="de-DE" b="0" u="sng" baseline="0" dirty="0" err="1" smtClean="0">
                <a:latin typeface="Roboto Slab" pitchFamily="2" charset="0"/>
                <a:ea typeface="Roboto Slab" pitchFamily="2" charset="0"/>
              </a:rPr>
              <a:t>Standogram</a:t>
            </a:r>
            <a:r>
              <a:rPr lang="de-DE" b="0" u="sng" baseline="0" dirty="0" smtClean="0">
                <a:latin typeface="Roboto Slab" pitchFamily="2" charset="0"/>
                <a:ea typeface="Roboto Slab" pitchFamily="2" charset="0"/>
              </a:rPr>
              <a:t> durch, um durch eine Diskussion die Reflexionsebene der </a:t>
            </a:r>
            <a:r>
              <a:rPr lang="de-DE" b="0" u="sng" baseline="0" dirty="0" smtClean="0">
                <a:latin typeface="Roboto Slab" pitchFamily="2" charset="0"/>
                <a:ea typeface="Roboto Slab" pitchFamily="2" charset="0"/>
              </a:rPr>
              <a:t>Teilnehmenden </a:t>
            </a:r>
            <a:r>
              <a:rPr lang="de-DE" b="0" u="sng" baseline="0" dirty="0" smtClean="0">
                <a:latin typeface="Roboto Slab" pitchFamily="2" charset="0"/>
                <a:ea typeface="Roboto Slab" pitchFamily="2" charset="0"/>
              </a:rPr>
              <a:t>anzuregen.</a:t>
            </a:r>
            <a:endParaRPr lang="de-DE" b="0" u="sng" dirty="0" smtClean="0">
              <a:latin typeface="Roboto Slab" pitchFamily="2" charset="0"/>
              <a:ea typeface="Roboto Slab" pitchFamily="2" charset="0"/>
            </a:endParaRPr>
          </a:p>
        </p:txBody>
      </p:sp>
      <p:sp>
        <p:nvSpPr>
          <p:cNvPr id="4" name="Foliennummernplatzhalter 3"/>
          <p:cNvSpPr>
            <a:spLocks noGrp="1"/>
          </p:cNvSpPr>
          <p:nvPr>
            <p:ph type="sldNum" sz="quarter" idx="10"/>
          </p:nvPr>
        </p:nvSpPr>
        <p:spPr/>
        <p:txBody>
          <a:bodyPr/>
          <a:lstStyle/>
          <a:p>
            <a:fld id="{F17E1C65-7655-4AB1-BA50-5EF9F6FB885D}" type="slidenum">
              <a:rPr lang="de-DE" smtClean="0"/>
              <a:t>2</a:t>
            </a:fld>
            <a:endParaRPr lang="de-DE"/>
          </a:p>
        </p:txBody>
      </p:sp>
    </p:spTree>
    <p:extLst>
      <p:ext uri="{BB962C8B-B14F-4D97-AF65-F5344CB8AC3E}">
        <p14:creationId xmlns:p14="http://schemas.microsoft.com/office/powerpoint/2010/main" val="369000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43</a:t>
            </a:fld>
            <a:endParaRPr lang="de-DE"/>
          </a:p>
        </p:txBody>
      </p:sp>
    </p:spTree>
    <p:extLst>
      <p:ext uri="{BB962C8B-B14F-4D97-AF65-F5344CB8AC3E}">
        <p14:creationId xmlns:p14="http://schemas.microsoft.com/office/powerpoint/2010/main" val="150922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34fd97b030_1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134fd97b030_1_5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55" name="Google Shape;655;g134fd97b030_1_5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de-DE"/>
              <a:t>45</a:t>
            </a:fld>
            <a:endParaRPr/>
          </a:p>
        </p:txBody>
      </p:sp>
    </p:spTree>
    <p:extLst>
      <p:ext uri="{BB962C8B-B14F-4D97-AF65-F5344CB8AC3E}">
        <p14:creationId xmlns:p14="http://schemas.microsoft.com/office/powerpoint/2010/main" val="205712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34fd97b030_1_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134fd97b030_1_5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55" name="Google Shape;655;g134fd97b030_1_5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de-DE"/>
              <a:t>46</a:t>
            </a:fld>
            <a:endParaRPr/>
          </a:p>
        </p:txBody>
      </p:sp>
    </p:spTree>
    <p:extLst>
      <p:ext uri="{BB962C8B-B14F-4D97-AF65-F5344CB8AC3E}">
        <p14:creationId xmlns:p14="http://schemas.microsoft.com/office/powerpoint/2010/main" val="133329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51</a:t>
            </a:fld>
            <a:endParaRPr lang="de-DE"/>
          </a:p>
        </p:txBody>
      </p:sp>
    </p:spTree>
    <p:extLst>
      <p:ext uri="{BB962C8B-B14F-4D97-AF65-F5344CB8AC3E}">
        <p14:creationId xmlns:p14="http://schemas.microsoft.com/office/powerpoint/2010/main" val="4048294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57</a:t>
            </a:fld>
            <a:endParaRPr lang="de-DE"/>
          </a:p>
        </p:txBody>
      </p:sp>
    </p:spTree>
    <p:extLst>
      <p:ext uri="{BB962C8B-B14F-4D97-AF65-F5344CB8AC3E}">
        <p14:creationId xmlns:p14="http://schemas.microsoft.com/office/powerpoint/2010/main" val="637610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60</a:t>
            </a:fld>
            <a:endParaRPr lang="de-DE"/>
          </a:p>
        </p:txBody>
      </p:sp>
    </p:spTree>
    <p:extLst>
      <p:ext uri="{BB962C8B-B14F-4D97-AF65-F5344CB8AC3E}">
        <p14:creationId xmlns:p14="http://schemas.microsoft.com/office/powerpoint/2010/main" val="200270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63</a:t>
            </a:fld>
            <a:endParaRPr lang="de-DE"/>
          </a:p>
        </p:txBody>
      </p:sp>
    </p:spTree>
    <p:extLst>
      <p:ext uri="{BB962C8B-B14F-4D97-AF65-F5344CB8AC3E}">
        <p14:creationId xmlns:p14="http://schemas.microsoft.com/office/powerpoint/2010/main" val="1325669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Strafe: 120 Tagessätze </a:t>
            </a:r>
          </a:p>
          <a:p>
            <a:pPr marL="171450" indent="-171450">
              <a:buFontTx/>
              <a:buChar char="-"/>
            </a:pPr>
            <a:r>
              <a:rPr lang="de-DE" dirty="0" smtClean="0"/>
              <a:t>Begründung des Gerichts: Volksverhetzung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Quelle:</a:t>
            </a:r>
            <a:r>
              <a:rPr lang="de-DE" baseline="0" dirty="0" smtClean="0">
                <a:hlinkClick r:id="rId3"/>
              </a:rPr>
              <a:t> </a:t>
            </a:r>
            <a:r>
              <a:rPr lang="de-DE" dirty="0" smtClean="0">
                <a:hlinkClick r:id="rId3"/>
              </a:rPr>
              <a:t>Wie wir bei BR24 mit Hasskommentaren umgehen | BR24</a:t>
            </a:r>
            <a:endParaRPr lang="de-DE" dirty="0" smtClean="0"/>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67</a:t>
            </a:fld>
            <a:endParaRPr lang="de-DE"/>
          </a:p>
        </p:txBody>
      </p:sp>
    </p:spTree>
    <p:extLst>
      <p:ext uri="{BB962C8B-B14F-4D97-AF65-F5344CB8AC3E}">
        <p14:creationId xmlns:p14="http://schemas.microsoft.com/office/powerpoint/2010/main" val="2111341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Strafe: 50 Tagessätze </a:t>
            </a:r>
          </a:p>
          <a:p>
            <a:pPr marL="171450" indent="-171450">
              <a:buFontTx/>
              <a:buChar char="-"/>
            </a:pPr>
            <a:r>
              <a:rPr lang="de-DE" dirty="0" smtClean="0"/>
              <a:t>Begründung des Gerichts: Belohnung/Billigung von Straftaten</a:t>
            </a:r>
          </a:p>
          <a:p>
            <a:pPr marL="0" indent="0">
              <a:buFontTx/>
              <a:buNone/>
            </a:pPr>
            <a:endParaRPr lang="de-DE" dirty="0" smtClean="0">
              <a:hlinkClick r:id="rId3"/>
            </a:endParaRPr>
          </a:p>
          <a:p>
            <a:pPr marL="0" indent="0">
              <a:buFontTx/>
              <a:buNone/>
            </a:pPr>
            <a:r>
              <a:rPr lang="de-DE" dirty="0" smtClean="0">
                <a:hlinkClick r:id="rId3"/>
              </a:rPr>
              <a:t>Quelle:</a:t>
            </a:r>
            <a:r>
              <a:rPr lang="de-DE" baseline="0" dirty="0" smtClean="0">
                <a:hlinkClick r:id="rId3"/>
              </a:rPr>
              <a:t> </a:t>
            </a:r>
            <a:r>
              <a:rPr lang="de-DE" dirty="0" smtClean="0">
                <a:hlinkClick r:id="rId3"/>
              </a:rPr>
              <a:t>Wie wir bei BR24 mit Hasskommentaren umgehen | BR24</a:t>
            </a: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68</a:t>
            </a:fld>
            <a:endParaRPr lang="de-DE"/>
          </a:p>
        </p:txBody>
      </p:sp>
    </p:spTree>
    <p:extLst>
      <p:ext uri="{BB962C8B-B14F-4D97-AF65-F5344CB8AC3E}">
        <p14:creationId xmlns:p14="http://schemas.microsoft.com/office/powerpoint/2010/main" val="2351277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Strafe: 90 Tagessätze </a:t>
            </a:r>
          </a:p>
          <a:p>
            <a:pPr marL="171450" indent="-171450">
              <a:buFontTx/>
              <a:buChar char="-"/>
            </a:pPr>
            <a:r>
              <a:rPr lang="de-DE" dirty="0" smtClean="0"/>
              <a:t>Begründung des Gerichts: Volksverhetzung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Quelle:</a:t>
            </a:r>
            <a:r>
              <a:rPr lang="de-DE" baseline="0" dirty="0" smtClean="0">
                <a:hlinkClick r:id="rId3"/>
              </a:rPr>
              <a:t> </a:t>
            </a:r>
            <a:r>
              <a:rPr lang="de-DE" dirty="0" smtClean="0">
                <a:hlinkClick r:id="rId3"/>
              </a:rPr>
              <a:t>Wie wir bei BR24 mit Hasskommentaren umgehen | BR24</a:t>
            </a:r>
            <a:endParaRPr lang="de-DE" dirty="0" smtClean="0"/>
          </a:p>
          <a:p>
            <a:pPr marL="0" indent="0">
              <a:buFontTx/>
              <a:buNone/>
            </a:pPr>
            <a:endParaRPr lang="de-DE" dirty="0" smtClean="0"/>
          </a:p>
        </p:txBody>
      </p:sp>
      <p:sp>
        <p:nvSpPr>
          <p:cNvPr id="4" name="Foliennummernplatzhalter 3"/>
          <p:cNvSpPr>
            <a:spLocks noGrp="1"/>
          </p:cNvSpPr>
          <p:nvPr>
            <p:ph type="sldNum" sz="quarter" idx="10"/>
          </p:nvPr>
        </p:nvSpPr>
        <p:spPr/>
        <p:txBody>
          <a:bodyPr/>
          <a:lstStyle/>
          <a:p>
            <a:fld id="{F17E1C65-7655-4AB1-BA50-5EF9F6FB885D}" type="slidenum">
              <a:rPr lang="de-DE" smtClean="0"/>
              <a:t>69</a:t>
            </a:fld>
            <a:endParaRPr lang="de-DE"/>
          </a:p>
        </p:txBody>
      </p:sp>
    </p:spTree>
    <p:extLst>
      <p:ext uri="{BB962C8B-B14F-4D97-AF65-F5344CB8AC3E}">
        <p14:creationId xmlns:p14="http://schemas.microsoft.com/office/powerpoint/2010/main" val="155563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Du begrüßt die </a:t>
            </a:r>
            <a:r>
              <a:rPr lang="de-DE" dirty="0" smtClean="0"/>
              <a:t>Teilnehmenden </a:t>
            </a:r>
            <a:r>
              <a:rPr lang="de-DE" dirty="0" smtClean="0"/>
              <a:t>und machst deutlich, dass es eine (gemeinsame) Definition von </a:t>
            </a:r>
            <a:r>
              <a:rPr lang="de-DE" dirty="0" err="1" smtClean="0"/>
              <a:t>Hassrede</a:t>
            </a:r>
            <a:r>
              <a:rPr lang="de-DE" dirty="0" smtClean="0"/>
              <a:t> braucht, wenn man dazu arbeiten möchte. Im Idealfall hast </a:t>
            </a:r>
            <a:r>
              <a:rPr lang="de-DE" dirty="0" smtClean="0"/>
              <a:t>du</a:t>
            </a:r>
            <a:r>
              <a:rPr lang="de-DE" baseline="0" dirty="0" smtClean="0"/>
              <a:t> </a:t>
            </a:r>
            <a:r>
              <a:rPr lang="de-DE" baseline="0" dirty="0" smtClean="0"/>
              <a:t>mit den Teilnehmenden vorher die Wall </a:t>
            </a:r>
            <a:r>
              <a:rPr lang="de-DE" baseline="0" dirty="0" err="1" smtClean="0"/>
              <a:t>of</a:t>
            </a:r>
            <a:r>
              <a:rPr lang="de-DE" baseline="0" dirty="0" smtClean="0"/>
              <a:t> Information gemacht und kannst noch einmal die Definition von </a:t>
            </a:r>
            <a:r>
              <a:rPr lang="de-DE" baseline="0" dirty="0" err="1" smtClean="0"/>
              <a:t>Hate</a:t>
            </a:r>
            <a:r>
              <a:rPr lang="de-DE" baseline="0" dirty="0" smtClean="0"/>
              <a:t> Speech gemeinsam mit den </a:t>
            </a:r>
            <a:r>
              <a:rPr lang="de-DE" baseline="0" dirty="0" smtClean="0"/>
              <a:t>Teilnehmenden </a:t>
            </a:r>
            <a:r>
              <a:rPr lang="de-DE" baseline="0" dirty="0" smtClean="0"/>
              <a:t>wiederholen. Dafür kannst </a:t>
            </a:r>
            <a:r>
              <a:rPr lang="de-DE" baseline="0" dirty="0" smtClean="0"/>
              <a:t>du </a:t>
            </a:r>
            <a:r>
              <a:rPr lang="de-DE" baseline="0" dirty="0" smtClean="0"/>
              <a:t>sie entweder in Kleingruppen schicken oder gemeinsam im Plenum sammeln.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smtClean="0">
              <a:latin typeface="Roboto Slab" pitchFamily="2" charset="0"/>
              <a:ea typeface="Roboto Slab"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Wichtig: Die </a:t>
            </a:r>
            <a:r>
              <a:rPr lang="de-DE" b="1" dirty="0" smtClean="0"/>
              <a:t>Teilnehmenden </a:t>
            </a:r>
            <a:r>
              <a:rPr lang="de-DE" b="1" dirty="0" smtClean="0"/>
              <a:t>sollen verstehen, dass unsere </a:t>
            </a:r>
            <a:r>
              <a:rPr lang="de-DE" b="1" dirty="0" err="1" smtClean="0"/>
              <a:t>Arbeitsdefinintion</a:t>
            </a:r>
            <a:r>
              <a:rPr lang="de-DE" b="1" dirty="0" smtClean="0"/>
              <a:t> </a:t>
            </a:r>
            <a:r>
              <a:rPr lang="de-DE" b="1" dirty="0" err="1" smtClean="0"/>
              <a:t>Hassrede</a:t>
            </a:r>
            <a:r>
              <a:rPr lang="de-DE" b="1" dirty="0" smtClean="0"/>
              <a:t> als ein Phänomen begreift, welches eng mit dem Diskriminierungsbegriff verknüpft ist und entsprechend nicht innerhalb der Grenzen der Meinungsfreiheit zu verorten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smtClean="0">
              <a:latin typeface="Roboto Slab" pitchFamily="2" charset="0"/>
              <a:ea typeface="Roboto Slab"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u="sng" dirty="0" smtClean="0">
                <a:latin typeface="Roboto Slab" pitchFamily="2" charset="0"/>
                <a:ea typeface="Roboto Slab" pitchFamily="2" charset="0"/>
              </a:rPr>
              <a:t>Hinweis: Wenn</a:t>
            </a:r>
            <a:r>
              <a:rPr lang="de-DE" b="0" u="sng" baseline="0" dirty="0" smtClean="0">
                <a:latin typeface="Roboto Slab" pitchFamily="2" charset="0"/>
                <a:ea typeface="Roboto Slab" pitchFamily="2" charset="0"/>
              </a:rPr>
              <a:t> </a:t>
            </a:r>
            <a:r>
              <a:rPr lang="de-DE" b="0" u="sng" baseline="0" dirty="0" smtClean="0">
                <a:latin typeface="Roboto Slab" pitchFamily="2" charset="0"/>
                <a:ea typeface="Roboto Slab" pitchFamily="2" charset="0"/>
              </a:rPr>
              <a:t>du </a:t>
            </a:r>
            <a:r>
              <a:rPr lang="de-DE" b="0" u="sng" baseline="0" dirty="0" smtClean="0">
                <a:latin typeface="Roboto Slab" pitchFamily="2" charset="0"/>
                <a:ea typeface="Roboto Slab" pitchFamily="2" charset="0"/>
              </a:rPr>
              <a:t>aus Zeitgründen die Wall </a:t>
            </a:r>
            <a:r>
              <a:rPr lang="de-DE" b="0" u="sng" baseline="0" dirty="0" err="1" smtClean="0">
                <a:latin typeface="Roboto Slab" pitchFamily="2" charset="0"/>
                <a:ea typeface="Roboto Slab" pitchFamily="2" charset="0"/>
              </a:rPr>
              <a:t>of</a:t>
            </a:r>
            <a:r>
              <a:rPr lang="de-DE" b="0" u="sng" baseline="0" dirty="0" smtClean="0">
                <a:latin typeface="Roboto Slab" pitchFamily="2" charset="0"/>
                <a:ea typeface="Roboto Slab" pitchFamily="2" charset="0"/>
              </a:rPr>
              <a:t> Information nicht schaffst, kannst </a:t>
            </a:r>
            <a:r>
              <a:rPr lang="de-DE" b="0" u="sng" baseline="0" dirty="0" smtClean="0">
                <a:latin typeface="Roboto Slab" pitchFamily="2" charset="0"/>
                <a:ea typeface="Roboto Slab" pitchFamily="2" charset="0"/>
              </a:rPr>
              <a:t>du </a:t>
            </a:r>
            <a:r>
              <a:rPr lang="de-DE" b="0" u="sng" baseline="0" dirty="0" smtClean="0">
                <a:latin typeface="Roboto Slab" pitchFamily="2" charset="0"/>
                <a:ea typeface="Roboto Slab" pitchFamily="2" charset="0"/>
              </a:rPr>
              <a:t>die </a:t>
            </a:r>
            <a:r>
              <a:rPr lang="de-DE" b="0" u="sng" baseline="0" dirty="0" smtClean="0">
                <a:latin typeface="Roboto Slab" pitchFamily="2" charset="0"/>
                <a:ea typeface="Roboto Slab" pitchFamily="2" charset="0"/>
              </a:rPr>
              <a:t>Teilnehmenden </a:t>
            </a:r>
            <a:r>
              <a:rPr lang="de-DE" b="0" u="sng" baseline="0" dirty="0" smtClean="0">
                <a:latin typeface="Roboto Slab" pitchFamily="2" charset="0"/>
                <a:ea typeface="Roboto Slab" pitchFamily="2" charset="0"/>
              </a:rPr>
              <a:t>z.B. in Kleingruppen bitten, gemeinsam zu brainstormen und zu versuchen, sich dem Begriff </a:t>
            </a:r>
            <a:r>
              <a:rPr lang="de-DE" b="0" u="sng" baseline="0" dirty="0" err="1" smtClean="0">
                <a:latin typeface="Roboto Slab" pitchFamily="2" charset="0"/>
                <a:ea typeface="Roboto Slab" pitchFamily="2" charset="0"/>
              </a:rPr>
              <a:t>Hate</a:t>
            </a:r>
            <a:r>
              <a:rPr lang="de-DE" b="0" u="sng" baseline="0" dirty="0" smtClean="0">
                <a:latin typeface="Roboto Slab" pitchFamily="2" charset="0"/>
                <a:ea typeface="Roboto Slab" pitchFamily="2" charset="0"/>
              </a:rPr>
              <a:t> Speech nähern, und im Anschluss mit Folie 1- 2 das Ganze abrunden. Darauf aufbauend führst Du dann das </a:t>
            </a:r>
            <a:r>
              <a:rPr lang="de-DE" b="0" u="sng" baseline="0" dirty="0" err="1" smtClean="0">
                <a:latin typeface="Roboto Slab" pitchFamily="2" charset="0"/>
                <a:ea typeface="Roboto Slab" pitchFamily="2" charset="0"/>
              </a:rPr>
              <a:t>Standogram</a:t>
            </a:r>
            <a:r>
              <a:rPr lang="de-DE" b="0" u="sng" baseline="0" dirty="0" smtClean="0">
                <a:latin typeface="Roboto Slab" pitchFamily="2" charset="0"/>
                <a:ea typeface="Roboto Slab" pitchFamily="2" charset="0"/>
              </a:rPr>
              <a:t> durch, um durch eine Diskussion die Reflexionsebene der Teilnehmer*innen anzuregen.</a:t>
            </a:r>
            <a:endParaRPr lang="de-DE" b="0" u="sng" dirty="0" smtClean="0">
              <a:latin typeface="Roboto Slab" pitchFamily="2" charset="0"/>
              <a:ea typeface="Roboto Slab" pitchFamily="2" charset="0"/>
            </a:endParaRPr>
          </a:p>
        </p:txBody>
      </p:sp>
      <p:sp>
        <p:nvSpPr>
          <p:cNvPr id="4" name="Foliennummernplatzhalter 3"/>
          <p:cNvSpPr>
            <a:spLocks noGrp="1"/>
          </p:cNvSpPr>
          <p:nvPr>
            <p:ph type="sldNum" sz="quarter" idx="10"/>
          </p:nvPr>
        </p:nvSpPr>
        <p:spPr/>
        <p:txBody>
          <a:bodyPr/>
          <a:lstStyle/>
          <a:p>
            <a:fld id="{F17E1C65-7655-4AB1-BA50-5EF9F6FB885D}" type="slidenum">
              <a:rPr lang="de-DE" smtClean="0"/>
              <a:t>3</a:t>
            </a:fld>
            <a:endParaRPr lang="de-DE"/>
          </a:p>
        </p:txBody>
      </p:sp>
    </p:spTree>
    <p:extLst>
      <p:ext uri="{BB962C8B-B14F-4D97-AF65-F5344CB8AC3E}">
        <p14:creationId xmlns:p14="http://schemas.microsoft.com/office/powerpoint/2010/main" val="1522716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Strafe: 80 Tagessätze </a:t>
            </a:r>
          </a:p>
          <a:p>
            <a:pPr marL="171450" indent="-171450">
              <a:buFontTx/>
              <a:buChar char="-"/>
            </a:pPr>
            <a:r>
              <a:rPr lang="de-DE" dirty="0" smtClean="0"/>
              <a:t>Begründung des Gerichts: Öffentliche Aufforderung zu Straftaten</a:t>
            </a:r>
          </a:p>
          <a:p>
            <a:pPr marL="171450" indent="-171450">
              <a:buFontTx/>
              <a:buChar cha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hlinkClick r:id="rId3"/>
              </a:rPr>
              <a:t>Quelle:</a:t>
            </a:r>
            <a:r>
              <a:rPr lang="de-DE" baseline="0" dirty="0" smtClean="0">
                <a:hlinkClick r:id="rId3"/>
              </a:rPr>
              <a:t> </a:t>
            </a:r>
            <a:r>
              <a:rPr lang="de-DE" dirty="0" smtClean="0">
                <a:hlinkClick r:id="rId3"/>
              </a:rPr>
              <a:t>Wie wir bei BR24 mit Hasskommentaren umgehen | BR24</a:t>
            </a:r>
            <a:endParaRPr lang="de-DE" dirty="0" smtClean="0"/>
          </a:p>
          <a:p>
            <a:pPr marL="0" indent="0">
              <a:buFontTx/>
              <a:buNone/>
            </a:pP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70</a:t>
            </a:fld>
            <a:endParaRPr lang="de-DE"/>
          </a:p>
        </p:txBody>
      </p:sp>
    </p:spTree>
    <p:extLst>
      <p:ext uri="{BB962C8B-B14F-4D97-AF65-F5344CB8AC3E}">
        <p14:creationId xmlns:p14="http://schemas.microsoft.com/office/powerpoint/2010/main" val="404657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latin typeface="Roboto Slab" pitchFamily="2" charset="0"/>
                <a:ea typeface="Roboto Slab" pitchFamily="2" charset="0"/>
              </a:rPr>
              <a:t>Fallen</a:t>
            </a:r>
            <a:r>
              <a:rPr lang="de-DE" baseline="0" dirty="0" smtClean="0">
                <a:latin typeface="Roboto Slab" pitchFamily="2" charset="0"/>
                <a:ea typeface="Roboto Slab" pitchFamily="2" charset="0"/>
              </a:rPr>
              <a:t> Euch konkrete </a:t>
            </a:r>
            <a:r>
              <a:rPr lang="de-DE" dirty="0" smtClean="0">
                <a:latin typeface="Roboto Slab" pitchFamily="2" charset="0"/>
                <a:ea typeface="Roboto Slab" pitchFamily="2" charset="0"/>
              </a:rPr>
              <a:t>Handlungsoptionen gegen </a:t>
            </a:r>
            <a:r>
              <a:rPr lang="de-DE" dirty="0" err="1" smtClean="0">
                <a:latin typeface="Roboto Slab" pitchFamily="2" charset="0"/>
                <a:ea typeface="Roboto Slab" pitchFamily="2" charset="0"/>
              </a:rPr>
              <a:t>Hate</a:t>
            </a:r>
            <a:r>
              <a:rPr lang="de-DE" dirty="0" smtClean="0">
                <a:latin typeface="Roboto Slab" pitchFamily="2" charset="0"/>
                <a:ea typeface="Roboto Slab" pitchFamily="2" charset="0"/>
              </a:rPr>
              <a:t> Speech</a:t>
            </a:r>
            <a:r>
              <a:rPr lang="de-DE" baseline="0" dirty="0" smtClean="0">
                <a:latin typeface="Roboto Slab" pitchFamily="2" charset="0"/>
                <a:ea typeface="Roboto Slab" pitchFamily="2" charset="0"/>
              </a:rPr>
              <a:t> ein</a:t>
            </a:r>
            <a:r>
              <a:rPr lang="de-DE" dirty="0" smtClean="0">
                <a:latin typeface="Roboto Slab" pitchFamily="2" charset="0"/>
                <a:ea typeface="Roboto Slab" pitchFamily="2" charset="0"/>
              </a:rPr>
              <a:t>? Dafür könnt ihr je nach Gruppe</a:t>
            </a:r>
            <a:r>
              <a:rPr lang="de-DE" baseline="0" dirty="0" smtClean="0">
                <a:latin typeface="Roboto Slab" pitchFamily="2" charset="0"/>
                <a:ea typeface="Roboto Slab" pitchFamily="2" charset="0"/>
              </a:rPr>
              <a:t> die Frage ins Plenum werfen, die </a:t>
            </a:r>
            <a:r>
              <a:rPr lang="de-DE" baseline="0" dirty="0" smtClean="0">
                <a:latin typeface="Roboto Slab" pitchFamily="2" charset="0"/>
                <a:ea typeface="Roboto Slab" pitchFamily="2" charset="0"/>
              </a:rPr>
              <a:t>Teilnehmenden </a:t>
            </a:r>
            <a:r>
              <a:rPr lang="de-DE" baseline="0" dirty="0" smtClean="0">
                <a:latin typeface="Roboto Slab" pitchFamily="2" charset="0"/>
                <a:ea typeface="Roboto Slab" pitchFamily="2" charset="0"/>
              </a:rPr>
              <a:t>in Kleingruppen diskutieren lassen oder Bilder für die einzelnen Handlungsoptionen zeigen. Sammelt sie gemeinsam. </a:t>
            </a:r>
            <a:br>
              <a:rPr lang="de-DE" baseline="0" dirty="0" smtClean="0">
                <a:latin typeface="Roboto Slab" pitchFamily="2" charset="0"/>
                <a:ea typeface="Roboto Slab" pitchFamily="2" charset="0"/>
              </a:rPr>
            </a:br>
            <a:r>
              <a:rPr lang="de-DE" b="0" baseline="0" dirty="0" smtClean="0">
                <a:latin typeface="Roboto Slab" pitchFamily="2" charset="0"/>
                <a:ea typeface="Roboto Slab" pitchFamily="2" charset="0"/>
              </a:rPr>
              <a:t>Eine weitere Idee ist die Abfrage über ein digitales Abstimmungstool, wie z.B. </a:t>
            </a:r>
            <a:r>
              <a:rPr lang="de-DE" b="0" baseline="0" dirty="0" err="1" smtClean="0">
                <a:latin typeface="Roboto Slab" pitchFamily="2" charset="0"/>
                <a:ea typeface="Roboto Slab" pitchFamily="2" charset="0"/>
              </a:rPr>
              <a:t>Mentimeter</a:t>
            </a:r>
            <a:r>
              <a:rPr lang="de-DE" b="0" baseline="0" dirty="0" smtClean="0">
                <a:latin typeface="Roboto Slab" pitchFamily="2" charset="0"/>
                <a:ea typeface="Roboto Slab" pitchFamily="2" charset="0"/>
              </a:rPr>
              <a:t>.</a:t>
            </a:r>
            <a:endParaRPr lang="de-DE" b="0" dirty="0" smtClean="0">
              <a:latin typeface="Roboto Slab" pitchFamily="2" charset="0"/>
              <a:ea typeface="Roboto Slab" pitchFamily="2"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4</a:t>
            </a:fld>
            <a:endParaRPr lang="de-DE"/>
          </a:p>
        </p:txBody>
      </p:sp>
    </p:spTree>
    <p:extLst>
      <p:ext uri="{BB962C8B-B14F-4D97-AF65-F5344CB8AC3E}">
        <p14:creationId xmlns:p14="http://schemas.microsoft.com/office/powerpoint/2010/main" val="300326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baseline="0" dirty="0" smtClean="0"/>
              <a:t>Diese 4 Handlungsoptionen sind erst mal Ausgangspunkt. Du als </a:t>
            </a:r>
            <a:r>
              <a:rPr lang="de-DE" baseline="0" dirty="0" err="1" smtClean="0"/>
              <a:t>Trainer:in</a:t>
            </a:r>
            <a:r>
              <a:rPr lang="de-DE" baseline="0" dirty="0" smtClean="0"/>
              <a:t> </a:t>
            </a:r>
            <a:r>
              <a:rPr lang="de-DE" baseline="0" dirty="0" smtClean="0"/>
              <a:t>kannst diese anpassen und immer auf der </a:t>
            </a:r>
            <a:r>
              <a:rPr lang="de-DE" baseline="0" dirty="0" err="1" smtClean="0"/>
              <a:t>Präsi</a:t>
            </a:r>
            <a:r>
              <a:rPr lang="de-DE" baseline="0" dirty="0" smtClean="0"/>
              <a:t> verändern. Druckvorlagen sind vorhanden. </a:t>
            </a:r>
          </a:p>
          <a:p>
            <a:pPr marL="228600" indent="-228600">
              <a:buAutoNum type="arabicPeriod"/>
            </a:pPr>
            <a:r>
              <a:rPr lang="de-DE" baseline="0" dirty="0" smtClean="0"/>
              <a:t>Erkläre der Gruppe, dass wir gleich eine Positionierungsübung machen und was das ist. (</a:t>
            </a:r>
            <a:r>
              <a:rPr lang="de-DE" baseline="0" dirty="0" err="1" smtClean="0"/>
              <a:t>Standogram</a:t>
            </a:r>
            <a:r>
              <a:rPr lang="de-DE" baseline="0" dirty="0" smtClean="0"/>
              <a:t>)</a:t>
            </a:r>
          </a:p>
          <a:p>
            <a:pPr marL="228600" indent="-228600">
              <a:buAutoNum type="arabicPeriod"/>
            </a:pPr>
            <a:r>
              <a:rPr lang="de-DE" baseline="0" dirty="0" smtClean="0"/>
              <a:t>Mach deutlich, dass es keine richtige und falsche Antwort gibt, sondern wir erst mal </a:t>
            </a:r>
            <a:r>
              <a:rPr lang="de-DE" baseline="0" dirty="0" smtClean="0"/>
              <a:t>sehen </a:t>
            </a:r>
            <a:r>
              <a:rPr lang="de-DE" baseline="0" dirty="0" smtClean="0"/>
              <a:t>wollen, wie die </a:t>
            </a:r>
            <a:r>
              <a:rPr lang="de-DE" baseline="0" dirty="0" smtClean="0"/>
              <a:t>Teilnehmenden </a:t>
            </a:r>
            <a:r>
              <a:rPr lang="de-DE" baseline="0" dirty="0" smtClean="0"/>
              <a:t>auf einzelne Hassrede-Beispiele reagieren würden. Hier kannst </a:t>
            </a:r>
            <a:r>
              <a:rPr lang="de-DE" baseline="0" dirty="0" smtClean="0"/>
              <a:t>du </a:t>
            </a:r>
            <a:r>
              <a:rPr lang="de-DE" baseline="0" dirty="0" smtClean="0"/>
              <a:t>aber noch hinzufügen: Es geht erst mal darum aufzuzeigen, dass es verschiedene Möglichkeiten gibt und das </a:t>
            </a:r>
            <a:r>
              <a:rPr lang="de-DE" baseline="0" dirty="0" smtClean="0"/>
              <a:t>wir gegen </a:t>
            </a:r>
            <a:r>
              <a:rPr lang="de-DE" baseline="0" dirty="0" smtClean="0"/>
              <a:t>Ende noch mal darüber sprechen werden, welche Wirkung einzelne Handlungsmöglichkeiten haben, aber dass sie erst mal auf ihr Bauchgefühl hören sollen. </a:t>
            </a:r>
          </a:p>
          <a:p>
            <a:pPr marL="228600" indent="-228600">
              <a:buAutoNum type="arabicPeriod"/>
            </a:pPr>
            <a:r>
              <a:rPr lang="de-DE" dirty="0" smtClean="0"/>
              <a:t>Im Anschluss wirst </a:t>
            </a:r>
            <a:r>
              <a:rPr lang="de-DE" dirty="0" smtClean="0"/>
              <a:t>du </a:t>
            </a:r>
            <a:r>
              <a:rPr lang="de-DE" dirty="0" smtClean="0"/>
              <a:t>gemeinsam</a:t>
            </a:r>
            <a:r>
              <a:rPr lang="de-DE" baseline="0" dirty="0" smtClean="0"/>
              <a:t> mit den</a:t>
            </a:r>
            <a:r>
              <a:rPr lang="de-DE" dirty="0" smtClean="0"/>
              <a:t> Teilnehmenden überlegen, um welche</a:t>
            </a:r>
            <a:r>
              <a:rPr lang="de-DE" baseline="0" dirty="0" smtClean="0"/>
              <a:t> GMF-Kategorie(n) es im jeweiligen Hasskommentar geht. Hier kannst </a:t>
            </a:r>
            <a:r>
              <a:rPr lang="de-DE" baseline="0" dirty="0" smtClean="0"/>
              <a:t>du </a:t>
            </a:r>
            <a:r>
              <a:rPr lang="de-DE" baseline="0" dirty="0" smtClean="0"/>
              <a:t>noch mal auf den Punkt von Folie 1 eingehen: </a:t>
            </a:r>
            <a:r>
              <a:rPr lang="de-DE" b="1" baseline="0" dirty="0" smtClean="0"/>
              <a:t>„</a:t>
            </a:r>
            <a:r>
              <a:rPr lang="de-DE" b="1" baseline="0" dirty="0" err="1" smtClean="0"/>
              <a:t>Hate</a:t>
            </a:r>
            <a:r>
              <a:rPr lang="de-DE" b="1" baseline="0" dirty="0" smtClean="0"/>
              <a:t> Speech </a:t>
            </a:r>
            <a:r>
              <a:rPr lang="de-DE" sz="1200" b="1" u="sng" dirty="0" smtClean="0">
                <a:latin typeface="Roboto Slab" pitchFamily="2" charset="0"/>
                <a:ea typeface="Roboto Slab" pitchFamily="2" charset="0"/>
              </a:rPr>
              <a:t>ist nicht beliebig, sondern folgt einer menschenfeindlichen und diskriminierenden Agenda“.</a:t>
            </a:r>
            <a:endParaRPr lang="de-DE" b="1" baseline="0" dirty="0" smtClean="0"/>
          </a:p>
          <a:p>
            <a:pPr marL="228600" indent="-228600">
              <a:buAutoNum type="arabicPeriod"/>
            </a:pPr>
            <a:r>
              <a:rPr lang="de-DE" dirty="0" smtClean="0"/>
              <a:t>Die</a:t>
            </a:r>
            <a:r>
              <a:rPr lang="de-DE" baseline="0" dirty="0" smtClean="0"/>
              <a:t> Plattformen, die wir beispielhaft aufführen, sind austauschbar: </a:t>
            </a:r>
            <a:r>
              <a:rPr lang="de-DE" baseline="0" dirty="0" smtClean="0"/>
              <a:t>Du kannst die </a:t>
            </a:r>
            <a:r>
              <a:rPr lang="de-DE" baseline="0" dirty="0" smtClean="0"/>
              <a:t>Plattformen je nach Zielgruppe variieren.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Nicht für alle ist eine Anzeige bei der Polizei eine Option. Daher kannst </a:t>
            </a:r>
            <a:r>
              <a:rPr lang="de-DE" baseline="0" dirty="0" smtClean="0"/>
              <a:t>du </a:t>
            </a:r>
            <a:r>
              <a:rPr lang="de-DE" baseline="0" dirty="0" smtClean="0"/>
              <a:t>unbedingt auf die genannten Meldestellen verweisen, bei denen man auch anonym Hasskommentare anzeigen kann. </a:t>
            </a:r>
            <a:endParaRPr lang="de-DE" dirty="0" smtClean="0"/>
          </a:p>
          <a:p>
            <a:pPr marL="0" indent="0">
              <a:buNone/>
            </a:pPr>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5</a:t>
            </a:fld>
            <a:endParaRPr lang="de-DE"/>
          </a:p>
        </p:txBody>
      </p:sp>
    </p:spTree>
    <p:extLst>
      <p:ext uri="{BB962C8B-B14F-4D97-AF65-F5344CB8AC3E}">
        <p14:creationId xmlns:p14="http://schemas.microsoft.com/office/powerpoint/2010/main" val="256306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latin typeface="Roboto Slab" pitchFamily="2" charset="0"/>
                <a:ea typeface="Roboto Slab" pitchFamily="2" charset="0"/>
              </a:rPr>
              <a:t>Hier musst</a:t>
            </a:r>
            <a:r>
              <a:rPr lang="de-DE" baseline="0" dirty="0" smtClean="0">
                <a:latin typeface="Roboto Slab" pitchFamily="2" charset="0"/>
                <a:ea typeface="Roboto Slab" pitchFamily="2" charset="0"/>
              </a:rPr>
              <a:t> </a:t>
            </a:r>
            <a:r>
              <a:rPr lang="de-DE" baseline="0" dirty="0" smtClean="0">
                <a:latin typeface="Roboto Slab" pitchFamily="2" charset="0"/>
                <a:ea typeface="Roboto Slab" pitchFamily="2" charset="0"/>
              </a:rPr>
              <a:t>du </a:t>
            </a:r>
            <a:r>
              <a:rPr lang="de-DE" baseline="0" dirty="0" smtClean="0">
                <a:latin typeface="Roboto Slab" pitchFamily="2" charset="0"/>
                <a:ea typeface="Roboto Slab" pitchFamily="2" charset="0"/>
              </a:rPr>
              <a:t>eine Content Note aussprechen und betonen, dass es auch völlig in Ordnung ist, wenn sich Personen damit nicht befassen wollen. Sage deutlich, dass </a:t>
            </a:r>
            <a:r>
              <a:rPr lang="de-DE" baseline="0" dirty="0" smtClean="0">
                <a:latin typeface="Roboto Slab" pitchFamily="2" charset="0"/>
                <a:ea typeface="Roboto Slab" pitchFamily="2" charset="0"/>
              </a:rPr>
              <a:t>du ansprechbar bist, </a:t>
            </a:r>
            <a:r>
              <a:rPr lang="de-DE" baseline="0" dirty="0" smtClean="0">
                <a:latin typeface="Roboto Slab" pitchFamily="2" charset="0"/>
                <a:ea typeface="Roboto Slab" pitchFamily="2" charset="0"/>
              </a:rPr>
              <a:t>wenn sich eine Person nicht wohlfühlt. </a:t>
            </a:r>
            <a:endParaRPr lang="de-DE" b="1" dirty="0" smtClean="0">
              <a:latin typeface="Roboto Slab" pitchFamily="2" charset="0"/>
              <a:ea typeface="Roboto Slab" pitchFamily="2" charset="0"/>
            </a:endParaRP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Insgesamt </a:t>
            </a:r>
            <a:r>
              <a:rPr lang="de-DE" sz="1200" kern="1200" dirty="0" smtClean="0">
                <a:solidFill>
                  <a:schemeClr val="tx1"/>
                </a:solidFill>
                <a:effectLst/>
                <a:latin typeface="+mn-lt"/>
                <a:ea typeface="+mn-ea"/>
                <a:cs typeface="+mn-cs"/>
              </a:rPr>
              <a:t>findest</a:t>
            </a:r>
            <a:r>
              <a:rPr lang="de-DE" sz="1200" kern="1200" baseline="0" dirty="0" smtClean="0">
                <a:solidFill>
                  <a:schemeClr val="tx1"/>
                </a:solidFill>
                <a:effectLst/>
                <a:latin typeface="+mn-lt"/>
                <a:ea typeface="+mn-ea"/>
                <a:cs typeface="+mn-cs"/>
              </a:rPr>
              <a:t> du</a:t>
            </a:r>
            <a:r>
              <a:rPr lang="de-DE"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9 Hasskommentare. Bitte </a:t>
            </a:r>
            <a:r>
              <a:rPr lang="de-DE" sz="1200" kern="1200" dirty="0" smtClean="0">
                <a:solidFill>
                  <a:schemeClr val="tx1"/>
                </a:solidFill>
                <a:effectLst/>
                <a:latin typeface="+mn-lt"/>
                <a:ea typeface="+mn-ea"/>
                <a:cs typeface="+mn-cs"/>
              </a:rPr>
              <a:t>such dir </a:t>
            </a:r>
            <a:r>
              <a:rPr lang="de-DE" sz="1200" kern="1200" dirty="0" smtClean="0">
                <a:solidFill>
                  <a:schemeClr val="tx1"/>
                </a:solidFill>
                <a:effectLst/>
                <a:latin typeface="+mn-lt"/>
                <a:ea typeface="+mn-ea"/>
                <a:cs typeface="+mn-cs"/>
              </a:rPr>
              <a:t>aber </a:t>
            </a:r>
            <a:r>
              <a:rPr lang="de-DE" sz="1200" b="1" kern="1200" dirty="0" smtClean="0">
                <a:solidFill>
                  <a:schemeClr val="tx1"/>
                </a:solidFill>
                <a:effectLst/>
                <a:latin typeface="+mn-lt"/>
                <a:ea typeface="+mn-ea"/>
                <a:cs typeface="+mn-cs"/>
              </a:rPr>
              <a:t>maximal</a:t>
            </a:r>
            <a:r>
              <a:rPr lang="de-DE" sz="1200" kern="1200" dirty="0" smtClean="0">
                <a:solidFill>
                  <a:schemeClr val="tx1"/>
                </a:solidFill>
                <a:effectLst/>
                <a:latin typeface="+mn-lt"/>
                <a:ea typeface="+mn-ea"/>
                <a:cs typeface="+mn-cs"/>
              </a:rPr>
              <a:t> 5 aus, die </a:t>
            </a:r>
            <a:r>
              <a:rPr lang="de-DE" sz="1200" kern="1200" dirty="0" smtClean="0">
                <a:solidFill>
                  <a:schemeClr val="tx1"/>
                </a:solidFill>
                <a:effectLst/>
                <a:latin typeface="+mn-lt"/>
                <a:ea typeface="+mn-ea"/>
                <a:cs typeface="+mn-cs"/>
              </a:rPr>
              <a:t>du</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später </a:t>
            </a:r>
            <a:r>
              <a:rPr lang="de-DE" sz="1200" kern="1200" dirty="0" smtClean="0">
                <a:solidFill>
                  <a:schemeClr val="tx1"/>
                </a:solidFill>
                <a:effectLst/>
                <a:latin typeface="+mn-lt"/>
                <a:ea typeface="+mn-ea"/>
                <a:cs typeface="+mn-cs"/>
              </a:rPr>
              <a:t>im Schreibgespräch </a:t>
            </a:r>
            <a:r>
              <a:rPr lang="de-DE" sz="1200" b="1" kern="1200" dirty="0" smtClean="0">
                <a:solidFill>
                  <a:schemeClr val="tx1"/>
                </a:solidFill>
                <a:effectLst/>
                <a:latin typeface="+mn-lt"/>
                <a:ea typeface="+mn-ea"/>
                <a:cs typeface="+mn-cs"/>
              </a:rPr>
              <a:t>idealerweise</a:t>
            </a:r>
            <a:r>
              <a:rPr lang="de-DE" sz="1200" kern="1200" dirty="0" smtClean="0">
                <a:solidFill>
                  <a:schemeClr val="tx1"/>
                </a:solidFill>
                <a:effectLst/>
                <a:latin typeface="+mn-lt"/>
                <a:ea typeface="+mn-ea"/>
                <a:cs typeface="+mn-cs"/>
              </a:rPr>
              <a:t> auch verwenden </a:t>
            </a:r>
            <a:r>
              <a:rPr lang="de-DE" sz="1200" kern="1200" dirty="0" smtClean="0">
                <a:solidFill>
                  <a:schemeClr val="tx1"/>
                </a:solidFill>
                <a:effectLst/>
                <a:latin typeface="+mn-lt"/>
                <a:ea typeface="+mn-ea"/>
                <a:cs typeface="+mn-cs"/>
              </a:rPr>
              <a:t>möchtest</a:t>
            </a:r>
            <a:r>
              <a:rPr lang="de-DE"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Nimm dir im Vorhinein</a:t>
            </a:r>
            <a:r>
              <a:rPr lang="de-DE" sz="1200" kern="1200" baseline="0" dirty="0" smtClean="0">
                <a:solidFill>
                  <a:schemeClr val="tx1"/>
                </a:solidFill>
                <a:effectLst/>
                <a:latin typeface="+mn-lt"/>
                <a:ea typeface="+mn-ea"/>
                <a:cs typeface="+mn-cs"/>
              </a:rPr>
              <a:t> genug Zeit und recherchiere den Hintergrund zu den Beispielen, für die du dich entscheidest. </a:t>
            </a:r>
            <a:r>
              <a:rPr lang="de-DE" sz="1200" kern="1200" dirty="0" smtClean="0">
                <a:solidFill>
                  <a:schemeClr val="tx1"/>
                </a:solidFill>
                <a:effectLst/>
                <a:latin typeface="+mn-lt"/>
                <a:ea typeface="+mn-ea"/>
                <a:cs typeface="+mn-cs"/>
              </a:rPr>
              <a:t>Dann kannst</a:t>
            </a:r>
            <a:r>
              <a:rPr lang="de-DE" sz="1200" kern="1200" baseline="0" dirty="0" smtClean="0">
                <a:solidFill>
                  <a:schemeClr val="tx1"/>
                </a:solidFill>
                <a:effectLst/>
                <a:latin typeface="+mn-lt"/>
                <a:ea typeface="+mn-ea"/>
                <a:cs typeface="+mn-cs"/>
              </a:rPr>
              <a:t> du später im Workshop besser auf aufkommende Fragen reagieren und eingehen. Du kannst dir a</a:t>
            </a:r>
            <a:r>
              <a:rPr lang="de-DE" sz="1200" kern="1200" dirty="0" smtClean="0">
                <a:solidFill>
                  <a:schemeClr val="tx1"/>
                </a:solidFill>
                <a:effectLst/>
                <a:latin typeface="+mn-lt"/>
                <a:ea typeface="+mn-ea"/>
                <a:cs typeface="+mn-cs"/>
              </a:rPr>
              <a:t>uch </a:t>
            </a:r>
            <a:r>
              <a:rPr lang="de-DE" sz="1200" kern="1200" dirty="0" smtClean="0">
                <a:solidFill>
                  <a:schemeClr val="tx1"/>
                </a:solidFill>
                <a:effectLst/>
                <a:latin typeface="+mn-lt"/>
                <a:ea typeface="+mn-ea"/>
                <a:cs typeface="+mn-cs"/>
              </a:rPr>
              <a:t>selbst Beispiele und Themenfelder aussuchen und diese in die Präsentation einbauen.</a:t>
            </a:r>
          </a:p>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6</a:t>
            </a:fld>
            <a:endParaRPr lang="de-DE"/>
          </a:p>
        </p:txBody>
      </p:sp>
    </p:spTree>
    <p:extLst>
      <p:ext uri="{BB962C8B-B14F-4D97-AF65-F5344CB8AC3E}">
        <p14:creationId xmlns:p14="http://schemas.microsoft.com/office/powerpoint/2010/main" val="392290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7</a:t>
            </a:fld>
            <a:endParaRPr lang="de-DE"/>
          </a:p>
        </p:txBody>
      </p:sp>
    </p:spTree>
    <p:extLst>
      <p:ext uri="{BB962C8B-B14F-4D97-AF65-F5344CB8AC3E}">
        <p14:creationId xmlns:p14="http://schemas.microsoft.com/office/powerpoint/2010/main" val="78795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10</a:t>
            </a:fld>
            <a:endParaRPr lang="de-DE"/>
          </a:p>
        </p:txBody>
      </p:sp>
    </p:spTree>
    <p:extLst>
      <p:ext uri="{BB962C8B-B14F-4D97-AF65-F5344CB8AC3E}">
        <p14:creationId xmlns:p14="http://schemas.microsoft.com/office/powerpoint/2010/main" val="21313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7E1C65-7655-4AB1-BA50-5EF9F6FB885D}" type="slidenum">
              <a:rPr lang="de-DE" smtClean="0"/>
              <a:t>16</a:t>
            </a:fld>
            <a:endParaRPr lang="de-DE"/>
          </a:p>
        </p:txBody>
      </p:sp>
    </p:spTree>
    <p:extLst>
      <p:ext uri="{BB962C8B-B14F-4D97-AF65-F5344CB8AC3E}">
        <p14:creationId xmlns:p14="http://schemas.microsoft.com/office/powerpoint/2010/main" val="37774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17964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53692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1764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33464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9CE00EB3-BCEA-487E-A8AF-DDCB168A0373}" type="datetimeFigureOut">
              <a:rPr lang="de-DE" smtClean="0"/>
              <a:t>29.08.2023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0755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62270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CE00EB3-BCEA-487E-A8AF-DDCB168A0373}" type="datetimeFigureOut">
              <a:rPr lang="de-DE" smtClean="0"/>
              <a:t>29.08.2023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00352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CE00EB3-BCEA-487E-A8AF-DDCB168A0373}" type="datetimeFigureOut">
              <a:rPr lang="de-DE" smtClean="0"/>
              <a:t>29.08.2023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02643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E00EB3-BCEA-487E-A8AF-DDCB168A0373}" type="datetimeFigureOut">
              <a:rPr lang="de-DE" smtClean="0"/>
              <a:t>29.08.2023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36730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11038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29.08.2023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4688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00EB3-BCEA-487E-A8AF-DDCB168A0373}" type="datetimeFigureOut">
              <a:rPr lang="de-DE" smtClean="0"/>
              <a:t>29.08.2023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6A0B2-3663-4B66-BD47-30427389454D}" type="slidenum">
              <a:rPr lang="de-DE" smtClean="0"/>
              <a:t>‹Nr.›</a:t>
            </a:fld>
            <a:endParaRPr lang="de-DE"/>
          </a:p>
        </p:txBody>
      </p:sp>
    </p:spTree>
    <p:extLst>
      <p:ext uri="{BB962C8B-B14F-4D97-AF65-F5344CB8AC3E}">
        <p14:creationId xmlns:p14="http://schemas.microsoft.com/office/powerpoint/2010/main" val="167940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emokratiezentrum-bw.de/meldestelle-respec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hateaid.org/meldehelden-app/" TargetMode="External"/><Relationship Id="rId4" Type="http://schemas.openxmlformats.org/officeDocument/2006/relationships/hyperlink" Target="https://hessengegenhetze.de/hate-speech-meld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hyperlink" Target="https://staerker-als-gewalt.de/handeln/betroffene/digitale-gewalt" TargetMode="External"/><Relationship Id="rId3" Type="http://schemas.openxmlformats.org/officeDocument/2006/relationships/image" Target="../media/image3.png"/><Relationship Id="rId7" Type="http://schemas.openxmlformats.org/officeDocument/2006/relationships/hyperlink" Target="https://www.bundesverband-mobile-beratung.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eisser-ring.de/" TargetMode="External"/><Relationship Id="rId5" Type="http://schemas.openxmlformats.org/officeDocument/2006/relationships/hyperlink" Target="https://verband-brg.de/" TargetMode="External"/><Relationship Id="rId10" Type="http://schemas.openxmlformats.org/officeDocument/2006/relationships/image" Target="../media/image16.png"/><Relationship Id="rId4" Type="http://schemas.openxmlformats.org/officeDocument/2006/relationships/hyperlink" Target="https://hateaid.org/" TargetMode="External"/><Relationship Id="rId9" Type="http://schemas.openxmlformats.org/officeDocument/2006/relationships/hyperlink" Target="https://www.amadeu-antonio-stiftung.de/projekte/opferfonds-cura/"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demokratiezentrum-bw.de/demokratiezentrum/vorfall-melden/" TargetMode="External"/><Relationship Id="rId5" Type="http://schemas.openxmlformats.org/officeDocument/2006/relationships/hyperlink" Target="http://www.internetbeschwerdestelle.de/" TargetMode="External"/><Relationship Id="rId4" Type="http://schemas.openxmlformats.org/officeDocument/2006/relationships/hyperlink" Target="http://www.jugendschutz.ne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ige Legende 12"/>
          <p:cNvSpPr/>
          <p:nvPr/>
        </p:nvSpPr>
        <p:spPr>
          <a:xfrm rot="10800000">
            <a:off x="8369593" y="3851292"/>
            <a:ext cx="1919917" cy="1442326"/>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Herz 8"/>
          <p:cNvSpPr/>
          <p:nvPr/>
        </p:nvSpPr>
        <p:spPr>
          <a:xfrm>
            <a:off x="8159306" y="1728829"/>
            <a:ext cx="1171236" cy="1102806"/>
          </a:xfrm>
          <a:prstGeom prst="heart">
            <a:avLst/>
          </a:prstGeom>
          <a:noFill/>
          <a:ln w="158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ige Legende 9"/>
          <p:cNvSpPr/>
          <p:nvPr/>
        </p:nvSpPr>
        <p:spPr>
          <a:xfrm>
            <a:off x="7762114" y="1393281"/>
            <a:ext cx="1919917" cy="1831349"/>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ige Legende 11"/>
          <p:cNvSpPr/>
          <p:nvPr/>
        </p:nvSpPr>
        <p:spPr>
          <a:xfrm>
            <a:off x="9930956" y="2543141"/>
            <a:ext cx="1596702" cy="1070275"/>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10446337" y="2681659"/>
            <a:ext cx="803524" cy="523220"/>
          </a:xfrm>
          <a:prstGeom prst="rect">
            <a:avLst/>
          </a:prstGeom>
          <a:noFill/>
        </p:spPr>
        <p:txBody>
          <a:bodyPr wrap="square" rtlCol="0">
            <a:spAutoFit/>
          </a:bodyPr>
          <a:lstStyle/>
          <a:p>
            <a:r>
              <a:rPr lang="de-DE" sz="2800" dirty="0" smtClean="0">
                <a:solidFill>
                  <a:srgbClr val="E6007E"/>
                </a:solidFill>
                <a:latin typeface="Noto Serif" panose="02020502060505020204" pitchFamily="18"/>
                <a:ea typeface="Noto Serif" panose="02020502060505020204" pitchFamily="18"/>
                <a:cs typeface="Noto Serif" panose="02020502060505020204" pitchFamily="18"/>
              </a:rPr>
              <a:t>... </a:t>
            </a:r>
            <a:endParaRPr lang="de-DE" sz="2800" dirty="0">
              <a:solidFill>
                <a:srgbClr val="E6007E"/>
              </a:solidFill>
              <a:latin typeface="Noto Serif" panose="02020502060505020204" pitchFamily="18"/>
              <a:ea typeface="Noto Serif" panose="02020502060505020204" pitchFamily="18"/>
              <a:cs typeface="Noto Serif" panose="02020502060505020204" pitchFamily="18"/>
            </a:endParaRPr>
          </a:p>
        </p:txBody>
      </p:sp>
      <p:sp>
        <p:nvSpPr>
          <p:cNvPr id="16" name="Textfeld 15"/>
          <p:cNvSpPr txBox="1"/>
          <p:nvPr/>
        </p:nvSpPr>
        <p:spPr>
          <a:xfrm>
            <a:off x="8369594" y="2087524"/>
            <a:ext cx="776087" cy="400110"/>
          </a:xfrm>
          <a:prstGeom prst="rect">
            <a:avLst/>
          </a:prstGeom>
          <a:noFill/>
        </p:spPr>
        <p:txBody>
          <a:bodyPr wrap="square" rtlCol="0">
            <a:spAutoFit/>
          </a:bodyPr>
          <a:lstStyle/>
          <a:p>
            <a:r>
              <a:rPr lang="de-DE" sz="1000" i="1" dirty="0" smtClean="0">
                <a:solidFill>
                  <a:srgbClr val="E6007E"/>
                </a:solidFill>
                <a:latin typeface="Noto Serif" panose="02020502060505020204" pitchFamily="18"/>
                <a:ea typeface="Noto Serif" panose="02020502060505020204" pitchFamily="18"/>
                <a:cs typeface="Noto Serif" panose="02020502060505020204" pitchFamily="18"/>
              </a:rPr>
              <a:t>Ok ,cool</a:t>
            </a:r>
            <a:endParaRPr lang="de-DE" sz="1000" i="1" dirty="0">
              <a:solidFill>
                <a:srgbClr val="E6007E"/>
              </a:solidFill>
              <a:latin typeface="Noto Serif" panose="02020502060505020204" pitchFamily="18"/>
              <a:ea typeface="Noto Serif" panose="02020502060505020204" pitchFamily="18"/>
              <a:cs typeface="Noto Serif" panose="02020502060505020204" pitchFamily="18"/>
            </a:endParaRPr>
          </a:p>
        </p:txBody>
      </p:sp>
      <p:sp>
        <p:nvSpPr>
          <p:cNvPr id="17" name="Verbotsymbol 16"/>
          <p:cNvSpPr/>
          <p:nvPr/>
        </p:nvSpPr>
        <p:spPr>
          <a:xfrm>
            <a:off x="8922268" y="4187972"/>
            <a:ext cx="722064" cy="746337"/>
          </a:xfrm>
          <a:prstGeom prst="noSmoking">
            <a:avLst/>
          </a:prstGeom>
          <a:noFill/>
          <a:ln w="158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Textfeld 17"/>
          <p:cNvSpPr txBox="1"/>
          <p:nvPr/>
        </p:nvSpPr>
        <p:spPr>
          <a:xfrm>
            <a:off x="588007" y="2843975"/>
            <a:ext cx="6896310" cy="769441"/>
          </a:xfrm>
          <a:prstGeom prst="rect">
            <a:avLst/>
          </a:prstGeom>
          <a:noFill/>
        </p:spPr>
        <p:txBody>
          <a:bodyPr wrap="square" rtlCol="0">
            <a:spAutoFit/>
          </a:bodyPr>
          <a:lstStyle/>
          <a:p>
            <a:r>
              <a:rPr lang="de-DE" sz="4400" dirty="0" smtClean="0">
                <a:solidFill>
                  <a:srgbClr val="009EE3"/>
                </a:solidFill>
                <a:latin typeface="Roboto Slab" pitchFamily="2" charset="0"/>
                <a:ea typeface="Roboto Slab" pitchFamily="2" charset="0"/>
                <a:cs typeface="Roboto" panose="02000000000000000000" pitchFamily="2" charset="0"/>
              </a:rPr>
              <a:t>WIE ENTSCHEIDEST DU</a:t>
            </a:r>
            <a:r>
              <a:rPr lang="de-DE" sz="4400" dirty="0" smtClean="0">
                <a:solidFill>
                  <a:srgbClr val="009EE3"/>
                </a:solidFill>
                <a:latin typeface="Roboto Slab" pitchFamily="2" charset="0"/>
                <a:ea typeface="Roboto Slab" pitchFamily="2" charset="0"/>
                <a:cs typeface="Roboto" panose="02000000000000000000" pitchFamily="2" charset="0"/>
              </a:rPr>
              <a:t>?</a:t>
            </a:r>
            <a:endParaRPr lang="de-DE" sz="4400" dirty="0" smtClean="0">
              <a:solidFill>
                <a:srgbClr val="009EE3"/>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4086445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41666" y="2317593"/>
            <a:ext cx="10923671" cy="2554545"/>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bekannte Zeitung veröffentlicht auf Instagram </a:t>
            </a:r>
            <a:r>
              <a:rPr lang="de-DE" sz="2000" dirty="0" smtClean="0">
                <a:latin typeface="Noto Sans" panose="020B0502040504020204" pitchFamily="34"/>
                <a:ea typeface="Noto Sans" panose="020B0502040504020204" pitchFamily="34"/>
                <a:cs typeface="Noto Sans" panose="020B0502040504020204" pitchFamily="34"/>
              </a:rPr>
              <a:t>ein </a:t>
            </a:r>
            <a:r>
              <a:rPr lang="de-DE" sz="2000" dirty="0" err="1" smtClean="0">
                <a:latin typeface="Noto Sans" panose="020B0502040504020204" pitchFamily="34"/>
                <a:ea typeface="Noto Sans" panose="020B0502040504020204" pitchFamily="34"/>
                <a:cs typeface="Noto Sans" panose="020B0502040504020204" pitchFamily="34"/>
              </a:rPr>
              <a:t>Reel</a:t>
            </a:r>
            <a:r>
              <a:rPr lang="de-DE" sz="2000" dirty="0" smtClean="0">
                <a:latin typeface="Noto Sans" panose="020B0502040504020204" pitchFamily="34"/>
                <a:ea typeface="Noto Sans" panose="020B0502040504020204" pitchFamily="34"/>
                <a:cs typeface="Noto Sans" panose="020B0502040504020204" pitchFamily="34"/>
              </a:rPr>
              <a:t> über </a:t>
            </a:r>
            <a:r>
              <a:rPr lang="de-DE" sz="2000" b="1" dirty="0" err="1" smtClean="0">
                <a:latin typeface="Noto Sans" panose="020B0502040504020204" pitchFamily="34"/>
                <a:ea typeface="Noto Sans" panose="020B0502040504020204" pitchFamily="34"/>
                <a:cs typeface="Noto Sans" panose="020B0502040504020204" pitchFamily="34"/>
              </a:rPr>
              <a:t>Klima-Aktivist:innen</a:t>
            </a:r>
            <a:r>
              <a:rPr lang="de-DE" sz="2000" dirty="0">
                <a:latin typeface="Noto Sans" panose="020B0502040504020204" pitchFamily="34"/>
                <a:ea typeface="Noto Sans" panose="020B0502040504020204" pitchFamily="34"/>
                <a:cs typeface="Noto Sans" panose="020B0502040504020204" pitchFamily="34"/>
              </a:rPr>
              <a:t>, die eine </a:t>
            </a:r>
            <a:r>
              <a:rPr lang="de-DE" sz="2000" b="1" dirty="0">
                <a:latin typeface="Noto Sans" panose="020B0502040504020204" pitchFamily="34"/>
                <a:ea typeface="Noto Sans" panose="020B0502040504020204" pitchFamily="34"/>
                <a:cs typeface="Noto Sans" panose="020B0502040504020204" pitchFamily="34"/>
              </a:rPr>
              <a:t>Hauptstraße blockieren</a:t>
            </a:r>
            <a:r>
              <a:rPr lang="de-DE" sz="2000" dirty="0">
                <a:latin typeface="Noto Sans" panose="020B0502040504020204" pitchFamily="34"/>
                <a:ea typeface="Noto Sans" panose="020B0502040504020204" pitchFamily="34"/>
                <a:cs typeface="Noto Sans" panose="020B0502040504020204" pitchFamily="34"/>
              </a:rPr>
              <a:t>, </a:t>
            </a:r>
            <a:r>
              <a:rPr lang="de-DE" sz="2000" dirty="0" smtClean="0">
                <a:latin typeface="Noto Sans" panose="020B0502040504020204" pitchFamily="34"/>
                <a:ea typeface="Noto Sans" panose="020B0502040504020204" pitchFamily="34"/>
                <a:cs typeface="Noto Sans" panose="020B0502040504020204" pitchFamily="34"/>
              </a:rPr>
              <a:t>indem </a:t>
            </a:r>
            <a:r>
              <a:rPr lang="de-DE" sz="2000" dirty="0">
                <a:latin typeface="Noto Sans" panose="020B0502040504020204" pitchFamily="34"/>
                <a:ea typeface="Noto Sans" panose="020B0502040504020204" pitchFamily="34"/>
                <a:cs typeface="Noto Sans" panose="020B0502040504020204" pitchFamily="34"/>
              </a:rPr>
              <a:t>sie ihre Hände auf die Straße kleben. Unter dem Artikel kommentieren einige Menschen, sie </a:t>
            </a:r>
            <a:r>
              <a:rPr lang="de-DE" sz="2000" dirty="0" smtClean="0">
                <a:latin typeface="Noto Sans" panose="020B0502040504020204" pitchFamily="34"/>
                <a:ea typeface="Noto Sans" panose="020B0502040504020204" pitchFamily="34"/>
                <a:cs typeface="Noto Sans" panose="020B0502040504020204" pitchFamily="34"/>
              </a:rPr>
              <a:t>wären mit </a:t>
            </a:r>
            <a:r>
              <a:rPr lang="de-DE" sz="2000" dirty="0">
                <a:latin typeface="Noto Sans" panose="020B0502040504020204" pitchFamily="34"/>
                <a:ea typeface="Noto Sans" panose="020B0502040504020204" pitchFamily="34"/>
                <a:cs typeface="Noto Sans" panose="020B0502040504020204" pitchFamily="34"/>
              </a:rPr>
              <a:t>ihrem </a:t>
            </a:r>
            <a:r>
              <a:rPr lang="de-DE" sz="2000" b="1" dirty="0" smtClean="0">
                <a:latin typeface="Noto Sans" panose="020B0502040504020204" pitchFamily="34"/>
                <a:ea typeface="Noto Sans" panose="020B0502040504020204" pitchFamily="34"/>
                <a:cs typeface="Noto Sans" panose="020B0502040504020204" pitchFamily="34"/>
              </a:rPr>
              <a:t>Auto „drübergefahren“</a:t>
            </a:r>
            <a:r>
              <a:rPr lang="de-DE" sz="2000" dirty="0" smtClean="0">
                <a:latin typeface="Noto Sans" panose="020B0502040504020204" pitchFamily="34"/>
                <a:ea typeface="Noto Sans" panose="020B0502040504020204" pitchFamily="34"/>
                <a:cs typeface="Noto Sans" panose="020B0502040504020204" pitchFamily="34"/>
              </a:rPr>
              <a:t>, </a:t>
            </a:r>
            <a:r>
              <a:rPr lang="de-DE" sz="2000" dirty="0">
                <a:latin typeface="Noto Sans" panose="020B0502040504020204" pitchFamily="34"/>
                <a:ea typeface="Noto Sans" panose="020B0502040504020204" pitchFamily="34"/>
                <a:cs typeface="Noto Sans" panose="020B0502040504020204" pitchFamily="34"/>
              </a:rPr>
              <a:t>die „Klimakleber“ hätten es nicht anders verdient.</a:t>
            </a:r>
          </a:p>
        </p:txBody>
      </p:sp>
      <p:pic>
        <p:nvPicPr>
          <p:cNvPr id="6"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grpSp>
        <p:nvGrpSpPr>
          <p:cNvPr id="7" name="Gruppieren 6"/>
          <p:cNvGrpSpPr/>
          <p:nvPr/>
        </p:nvGrpSpPr>
        <p:grpSpPr>
          <a:xfrm>
            <a:off x="741666" y="773690"/>
            <a:ext cx="2171355" cy="736305"/>
            <a:chOff x="741666" y="773690"/>
            <a:chExt cx="2171355" cy="736305"/>
          </a:xfrm>
        </p:grpSpPr>
        <p:sp>
          <p:nvSpPr>
            <p:cNvPr id="8" name="Rechteck 7"/>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spTree>
    <p:extLst>
      <p:ext uri="{BB962C8B-B14F-4D97-AF65-F5344CB8AC3E}">
        <p14:creationId xmlns:p14="http://schemas.microsoft.com/office/powerpoint/2010/main" val="95888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Tree>
    <p:extLst>
      <p:ext uri="{BB962C8B-B14F-4D97-AF65-F5344CB8AC3E}">
        <p14:creationId xmlns:p14="http://schemas.microsoft.com/office/powerpoint/2010/main" val="124843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1" y="-187692"/>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4" name="Rechteck 23"/>
          <p:cNvSpPr/>
          <p:nvPr/>
        </p:nvSpPr>
        <p:spPr>
          <a:xfrm rot="21160971">
            <a:off x="112905" y="3054748"/>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AUFRUF ZUR GEWALT</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33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81;g134fd97b030_1_389"/>
          <p:cNvPicPr preferRelativeResize="0"/>
          <p:nvPr/>
        </p:nvPicPr>
        <p:blipFill rotWithShape="1">
          <a:blip r:embed="rId2">
            <a:alphaModFix amt="8000"/>
          </a:blip>
          <a:srcRect/>
          <a:stretch/>
        </p:blipFill>
        <p:spPr>
          <a:xfrm>
            <a:off x="3417324" y="1135037"/>
            <a:ext cx="5431225" cy="4786175"/>
          </a:xfrm>
          <a:prstGeom prst="rect">
            <a:avLst/>
          </a:prstGeom>
          <a:noFill/>
          <a:ln>
            <a:noFill/>
          </a:ln>
        </p:spPr>
      </p:pic>
      <p:grpSp>
        <p:nvGrpSpPr>
          <p:cNvPr id="2" name="Gruppieren 1"/>
          <p:cNvGrpSpPr/>
          <p:nvPr/>
        </p:nvGrpSpPr>
        <p:grpSpPr>
          <a:xfrm>
            <a:off x="487079" y="780473"/>
            <a:ext cx="2400702" cy="697585"/>
            <a:chOff x="92255" y="534872"/>
            <a:chExt cx="2400702" cy="697585"/>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9" name="Rechteck 18"/>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
        <p:nvSpPr>
          <p:cNvPr id="8" name="Rechteck 7"/>
          <p:cNvSpPr/>
          <p:nvPr/>
        </p:nvSpPr>
        <p:spPr>
          <a:xfrm>
            <a:off x="741666" y="2317593"/>
            <a:ext cx="10923671" cy="2554545"/>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Lokalzeitung berichtet darüber, dass ein </a:t>
            </a:r>
            <a:r>
              <a:rPr lang="de-DE" sz="2000" b="1" dirty="0">
                <a:latin typeface="Noto Sans" panose="020B0502040504020204" pitchFamily="34"/>
                <a:ea typeface="Noto Sans" panose="020B0502040504020204" pitchFamily="34"/>
                <a:cs typeface="Noto Sans" panose="020B0502040504020204" pitchFamily="34"/>
              </a:rPr>
              <a:t>Altersheim</a:t>
            </a:r>
            <a:r>
              <a:rPr lang="de-DE" sz="2000" dirty="0">
                <a:latin typeface="Noto Sans" panose="020B0502040504020204" pitchFamily="34"/>
                <a:ea typeface="Noto Sans" panose="020B0502040504020204" pitchFamily="34"/>
                <a:cs typeface="Noto Sans" panose="020B0502040504020204" pitchFamily="34"/>
              </a:rPr>
              <a:t> aus finanziellen Gründen schließen muss. Darunter der Kommentar: „Wir wissen, doch, wofür das Gebäude jetzt genutzt wird – </a:t>
            </a:r>
            <a:r>
              <a:rPr lang="de-DE" sz="2000" b="1" dirty="0">
                <a:latin typeface="Noto Sans" panose="020B0502040504020204" pitchFamily="34"/>
                <a:ea typeface="Noto Sans" panose="020B0502040504020204" pitchFamily="34"/>
                <a:cs typeface="Noto Sans" panose="020B0502040504020204" pitchFamily="34"/>
              </a:rPr>
              <a:t>Flüchtlinge rein</a:t>
            </a:r>
            <a:r>
              <a:rPr lang="de-DE" sz="2000" dirty="0">
                <a:latin typeface="Noto Sans" panose="020B0502040504020204" pitchFamily="34"/>
                <a:ea typeface="Noto Sans" panose="020B0502040504020204" pitchFamily="34"/>
                <a:cs typeface="Noto Sans" panose="020B0502040504020204" pitchFamily="34"/>
              </a:rPr>
              <a:t>, und unsere </a:t>
            </a:r>
            <a:r>
              <a:rPr lang="de-DE" sz="2000" b="1" dirty="0">
                <a:latin typeface="Noto Sans" panose="020B0502040504020204" pitchFamily="34"/>
                <a:ea typeface="Noto Sans" panose="020B0502040504020204" pitchFamily="34"/>
                <a:cs typeface="Noto Sans" panose="020B0502040504020204" pitchFamily="34"/>
              </a:rPr>
              <a:t>alten Menschen müssen auf der Straße</a:t>
            </a:r>
            <a:r>
              <a:rPr lang="de-DE" sz="2000" dirty="0">
                <a:latin typeface="Noto Sans" panose="020B0502040504020204" pitchFamily="34"/>
                <a:ea typeface="Noto Sans" panose="020B0502040504020204" pitchFamily="34"/>
                <a:cs typeface="Noto Sans" panose="020B0502040504020204" pitchFamily="34"/>
              </a:rPr>
              <a:t> leben.“</a:t>
            </a:r>
            <a:endParaRPr lang="de-DE" sz="20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120233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18" name="Gruppieren 17"/>
          <p:cNvGrpSpPr/>
          <p:nvPr/>
        </p:nvGrpSpPr>
        <p:grpSpPr>
          <a:xfrm>
            <a:off x="487079" y="780473"/>
            <a:ext cx="2400702" cy="697585"/>
            <a:chOff x="92255" y="534872"/>
            <a:chExt cx="2400702" cy="697585"/>
          </a:xfrm>
        </p:grpSpPr>
        <p:pic>
          <p:nvPicPr>
            <p:cNvPr id="23" name="Grafi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24" name="Rechteck 23"/>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3468592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p:cNvGrpSpPr/>
          <p:nvPr/>
        </p:nvGrpSpPr>
        <p:grpSpPr>
          <a:xfrm>
            <a:off x="487079" y="780473"/>
            <a:ext cx="2400702" cy="697585"/>
            <a:chOff x="92255" y="534872"/>
            <a:chExt cx="2400702" cy="697585"/>
          </a:xfrm>
        </p:grpSpPr>
        <p:pic>
          <p:nvPicPr>
            <p:cNvPr id="26" name="Grafik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28" name="Rechteck 27"/>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1" y="-187692"/>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18" name="Rechteck 17"/>
          <p:cNvSpPr/>
          <p:nvPr/>
        </p:nvSpPr>
        <p:spPr>
          <a:xfrm rot="21159542">
            <a:off x="122430" y="2861531"/>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4000" b="1" dirty="0" smtClean="0">
              <a:solidFill>
                <a:srgbClr val="3F3F3F"/>
              </a:solidFill>
              <a:latin typeface="Roboto Slab" pitchFamily="2" charset="0"/>
              <a:ea typeface="Roboto Slab" pitchFamily="2" charset="0"/>
              <a:cs typeface="Roboto Slab"/>
              <a:sym typeface="Roboto Slab"/>
            </a:endParaRPr>
          </a:p>
          <a:p>
            <a:pPr algn="ctr"/>
            <a:r>
              <a:rPr lang="de-DE" sz="4000" b="1" dirty="0" smtClean="0">
                <a:solidFill>
                  <a:srgbClr val="3F3F3F"/>
                </a:solidFill>
                <a:latin typeface="Roboto Slab" pitchFamily="2" charset="0"/>
                <a:ea typeface="Roboto Slab" pitchFamily="2" charset="0"/>
                <a:cs typeface="Roboto Slab"/>
                <a:sym typeface="Roboto Slab"/>
              </a:rPr>
              <a:t>RASSISMUS &amp; </a:t>
            </a:r>
            <a:r>
              <a:rPr lang="de-DE" sz="3800" b="1" dirty="0" smtClean="0">
                <a:solidFill>
                  <a:srgbClr val="3F3F3F"/>
                </a:solidFill>
                <a:latin typeface="Roboto Slab"/>
                <a:ea typeface="Roboto Slab"/>
                <a:cs typeface="Roboto Slab"/>
                <a:sym typeface="Roboto Slab"/>
              </a:rPr>
              <a:t>DESINFORMATION</a:t>
            </a:r>
            <a:endParaRPr lang="de-DE" sz="3800" b="1" dirty="0">
              <a:solidFill>
                <a:srgbClr val="3F3F3F"/>
              </a:solidFill>
              <a:latin typeface="Roboto Slab"/>
              <a:ea typeface="Roboto Slab"/>
              <a:cs typeface="Roboto Slab"/>
              <a:sym typeface="Roboto Slab"/>
            </a:endParaRPr>
          </a:p>
          <a:p>
            <a:pPr algn="ctr"/>
            <a:endParaRPr lang="de-DE" sz="48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8425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53216" y="591284"/>
            <a:ext cx="2580864" cy="1133338"/>
            <a:chOff x="4192595" y="613611"/>
            <a:chExt cx="2580864" cy="1133338"/>
          </a:xfrm>
        </p:grpSpPr>
        <p:sp>
          <p:nvSpPr>
            <p:cNvPr id="19" name="Rechteck 18"/>
            <p:cNvSpPr/>
            <p:nvPr/>
          </p:nvSpPr>
          <p:spPr>
            <a:xfrm>
              <a:off x="5155539" y="1087053"/>
              <a:ext cx="1617920"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YouTube</a:t>
              </a:r>
              <a:endParaRPr lang="de-DE" sz="2000" b="1" dirty="0">
                <a:latin typeface="Roboto Slab" pitchFamily="2" charset="0"/>
                <a:ea typeface="Roboto Slab" pitchFamily="2" charset="0"/>
                <a:cs typeface="Roboto" panose="02000000000000000000" pitchFamily="2" charset="0"/>
              </a:endParaRPr>
            </a:p>
          </p:txBody>
        </p:sp>
        <p:pic>
          <p:nvPicPr>
            <p:cNvPr id="6" name="Grafik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95" y="613611"/>
              <a:ext cx="1131414" cy="1133338"/>
            </a:xfrm>
            <a:prstGeom prst="rect">
              <a:avLst/>
            </a:prstGeom>
          </p:spPr>
        </p:pic>
      </p:grpSp>
      <p:pic>
        <p:nvPicPr>
          <p:cNvPr id="7" name="Google Shape;481;g134fd97b030_1_389"/>
          <p:cNvPicPr preferRelativeResize="0"/>
          <p:nvPr/>
        </p:nvPicPr>
        <p:blipFill rotWithShape="1">
          <a:blip r:embed="rId4">
            <a:alphaModFix amt="8000"/>
          </a:blip>
          <a:srcRect/>
          <a:stretch/>
        </p:blipFill>
        <p:spPr>
          <a:xfrm>
            <a:off x="3380379" y="1157953"/>
            <a:ext cx="5431225" cy="4786175"/>
          </a:xfrm>
          <a:prstGeom prst="rect">
            <a:avLst/>
          </a:prstGeom>
          <a:noFill/>
          <a:ln>
            <a:noFill/>
          </a:ln>
        </p:spPr>
      </p:pic>
      <p:sp>
        <p:nvSpPr>
          <p:cNvPr id="8" name="Rechteck 7"/>
          <p:cNvSpPr/>
          <p:nvPr/>
        </p:nvSpPr>
        <p:spPr>
          <a:xfrm>
            <a:off x="741666" y="2317593"/>
            <a:ext cx="10923671" cy="2554545"/>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B. ist auf YouTube und spricht in Videos viel über den </a:t>
            </a:r>
            <a:r>
              <a:rPr lang="de-DE" sz="2000" b="1" dirty="0">
                <a:latin typeface="Noto Sans" panose="020B0502040504020204" pitchFamily="34"/>
                <a:ea typeface="Noto Sans" panose="020B0502040504020204" pitchFamily="34"/>
                <a:cs typeface="Noto Sans" panose="020B0502040504020204" pitchFamily="34"/>
              </a:rPr>
              <a:t>Alltag und manchmal auch über sein politisches Engagement</a:t>
            </a:r>
            <a:r>
              <a:rPr lang="de-DE" sz="2000" dirty="0">
                <a:latin typeface="Noto Sans" panose="020B0502040504020204" pitchFamily="34"/>
                <a:ea typeface="Noto Sans" panose="020B0502040504020204" pitchFamily="34"/>
                <a:cs typeface="Noto Sans" panose="020B0502040504020204" pitchFamily="34"/>
              </a:rPr>
              <a:t>. </a:t>
            </a:r>
          </a:p>
          <a:p>
            <a:pPr>
              <a:lnSpc>
                <a:spcPct val="200000"/>
              </a:lnSpc>
            </a:pPr>
            <a:r>
              <a:rPr lang="de-DE" sz="2000" dirty="0">
                <a:latin typeface="Noto Sans" panose="020B0502040504020204" pitchFamily="34"/>
                <a:ea typeface="Noto Sans" panose="020B0502040504020204" pitchFamily="34"/>
                <a:cs typeface="Noto Sans" panose="020B0502040504020204" pitchFamily="34"/>
              </a:rPr>
              <a:t>Unter </a:t>
            </a:r>
            <a:r>
              <a:rPr lang="de-DE" sz="2000" dirty="0" err="1">
                <a:latin typeface="Noto Sans" panose="020B0502040504020204" pitchFamily="34"/>
                <a:ea typeface="Noto Sans" panose="020B0502040504020204" pitchFamily="34"/>
                <a:cs typeface="Noto Sans" panose="020B0502040504020204" pitchFamily="34"/>
              </a:rPr>
              <a:t>B.‘s</a:t>
            </a:r>
            <a:r>
              <a:rPr lang="de-DE" sz="2000" dirty="0">
                <a:latin typeface="Noto Sans" panose="020B0502040504020204" pitchFamily="34"/>
                <a:ea typeface="Noto Sans" panose="020B0502040504020204" pitchFamily="34"/>
                <a:cs typeface="Noto Sans" panose="020B0502040504020204" pitchFamily="34"/>
              </a:rPr>
              <a:t> Videos kommentieren immer wieder Leute, B. solle </a:t>
            </a:r>
            <a:r>
              <a:rPr lang="de-DE" sz="2000" b="1" dirty="0">
                <a:latin typeface="Noto Sans" panose="020B0502040504020204" pitchFamily="34"/>
                <a:ea typeface="Noto Sans" panose="020B0502040504020204" pitchFamily="34"/>
                <a:cs typeface="Noto Sans" panose="020B0502040504020204" pitchFamily="34"/>
              </a:rPr>
              <a:t>in seine „Heimat“ zurückkehren, er habe „hier nichts verloren</a:t>
            </a:r>
            <a:r>
              <a:rPr lang="de-DE" sz="2000" dirty="0">
                <a:latin typeface="Noto Sans" panose="020B0502040504020204" pitchFamily="34"/>
                <a:ea typeface="Noto Sans" panose="020B0502040504020204" pitchFamily="34"/>
                <a:cs typeface="Noto Sans" panose="020B0502040504020204" pitchFamily="34"/>
              </a:rPr>
              <a:t>.“</a:t>
            </a:r>
          </a:p>
        </p:txBody>
      </p:sp>
    </p:spTree>
    <p:extLst>
      <p:ext uri="{BB962C8B-B14F-4D97-AF65-F5344CB8AC3E}">
        <p14:creationId xmlns:p14="http://schemas.microsoft.com/office/powerpoint/2010/main" val="193781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25" name="Gruppieren 24"/>
          <p:cNvGrpSpPr/>
          <p:nvPr/>
        </p:nvGrpSpPr>
        <p:grpSpPr>
          <a:xfrm>
            <a:off x="553216" y="591284"/>
            <a:ext cx="2580864" cy="1133338"/>
            <a:chOff x="4192595" y="613611"/>
            <a:chExt cx="2580864" cy="1133338"/>
          </a:xfrm>
        </p:grpSpPr>
        <p:sp>
          <p:nvSpPr>
            <p:cNvPr id="26" name="Rechteck 25"/>
            <p:cNvSpPr/>
            <p:nvPr/>
          </p:nvSpPr>
          <p:spPr>
            <a:xfrm>
              <a:off x="5155539" y="1087053"/>
              <a:ext cx="1617920"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YouTube</a:t>
              </a:r>
              <a:endParaRPr lang="de-DE" sz="2000" b="1" dirty="0">
                <a:latin typeface="Roboto Slab" pitchFamily="2" charset="0"/>
                <a:ea typeface="Roboto Slab" pitchFamily="2" charset="0"/>
                <a:cs typeface="Roboto" panose="02000000000000000000" pitchFamily="2" charset="0"/>
              </a:endParaRPr>
            </a:p>
          </p:txBody>
        </p:sp>
        <p:pic>
          <p:nvPicPr>
            <p:cNvPr id="28" name="Grafik 27"/>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95" y="613611"/>
              <a:ext cx="1131414" cy="1133338"/>
            </a:xfrm>
            <a:prstGeom prst="rect">
              <a:avLst/>
            </a:prstGeom>
          </p:spPr>
        </p:pic>
      </p:grpSp>
    </p:spTree>
    <p:extLst>
      <p:ext uri="{BB962C8B-B14F-4D97-AF65-F5344CB8AC3E}">
        <p14:creationId xmlns:p14="http://schemas.microsoft.com/office/powerpoint/2010/main" val="1966369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553216" y="591284"/>
            <a:ext cx="2580864" cy="1133338"/>
            <a:chOff x="4192595" y="613611"/>
            <a:chExt cx="2580864" cy="1133338"/>
          </a:xfrm>
        </p:grpSpPr>
        <p:sp>
          <p:nvSpPr>
            <p:cNvPr id="32" name="Rechteck 31"/>
            <p:cNvSpPr/>
            <p:nvPr/>
          </p:nvSpPr>
          <p:spPr>
            <a:xfrm>
              <a:off x="5155539" y="1087053"/>
              <a:ext cx="1617920"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YouTube</a:t>
              </a:r>
              <a:endParaRPr lang="de-DE" sz="2000" b="1" dirty="0">
                <a:latin typeface="Roboto Slab" pitchFamily="2" charset="0"/>
                <a:ea typeface="Roboto Slab" pitchFamily="2" charset="0"/>
                <a:cs typeface="Roboto" panose="02000000000000000000" pitchFamily="2" charset="0"/>
              </a:endParaRPr>
            </a:p>
          </p:txBody>
        </p:sp>
        <p:pic>
          <p:nvPicPr>
            <p:cNvPr id="33" name="Grafik 32"/>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95" y="613611"/>
              <a:ext cx="1131414" cy="1133338"/>
            </a:xfrm>
            <a:prstGeom prst="rect">
              <a:avLst/>
            </a:prstGeom>
          </p:spPr>
        </p:pic>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3" y="-103471"/>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4" name="Rechteck 23"/>
          <p:cNvSpPr/>
          <p:nvPr/>
        </p:nvSpPr>
        <p:spPr>
          <a:xfrm rot="21160971">
            <a:off x="112905" y="2970266"/>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RASSISMUS</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3464418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92364" y="766302"/>
            <a:ext cx="1896704" cy="686024"/>
            <a:chOff x="505199" y="708660"/>
            <a:chExt cx="1896704" cy="686024"/>
          </a:xfrm>
        </p:grpSpPr>
        <p:sp>
          <p:nvSpPr>
            <p:cNvPr id="19" name="Rechteck 18"/>
            <p:cNvSpPr/>
            <p:nvPr/>
          </p:nvSpPr>
          <p:spPr>
            <a:xfrm>
              <a:off x="1187155" y="994574"/>
              <a:ext cx="1214748" cy="400110"/>
            </a:xfrm>
            <a:prstGeom prst="rect">
              <a:avLst/>
            </a:prstGeom>
          </p:spPr>
          <p:txBody>
            <a:bodyPr wrap="square">
              <a:spAutoFit/>
            </a:bodyPr>
            <a:lstStyle/>
            <a:p>
              <a:r>
                <a:rPr lang="de-DE" sz="2000" b="1" dirty="0" err="1" smtClean="0">
                  <a:latin typeface="Roboto Slab" pitchFamily="2" charset="0"/>
                  <a:ea typeface="Roboto Slab" pitchFamily="2" charset="0"/>
                  <a:cs typeface="Roboto" panose="02000000000000000000" pitchFamily="2" charset="0"/>
                </a:rPr>
                <a:t>TikTok</a:t>
              </a:r>
              <a:endParaRPr lang="de-DE" sz="2000" b="1" dirty="0">
                <a:latin typeface="Roboto Slab" pitchFamily="2" charset="0"/>
                <a:ea typeface="Roboto Slab" pitchFamily="2" charset="0"/>
                <a:cs typeface="Roboto" panose="02000000000000000000" pitchFamily="2"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99" y="708660"/>
              <a:ext cx="689471" cy="686024"/>
            </a:xfrm>
            <a:prstGeom prst="rect">
              <a:avLst/>
            </a:prstGeom>
          </p:spPr>
        </p:pic>
      </p:grpSp>
      <p:pic>
        <p:nvPicPr>
          <p:cNvPr id="5" name="Google Shape;481;g134fd97b030_1_389"/>
          <p:cNvPicPr preferRelativeResize="0"/>
          <p:nvPr/>
        </p:nvPicPr>
        <p:blipFill rotWithShape="1">
          <a:blip r:embed="rId4">
            <a:alphaModFix amt="8000"/>
          </a:blip>
          <a:srcRect/>
          <a:stretch/>
        </p:blipFill>
        <p:spPr>
          <a:xfrm>
            <a:off x="3244556" y="1250321"/>
            <a:ext cx="5431225" cy="4786175"/>
          </a:xfrm>
          <a:prstGeom prst="rect">
            <a:avLst/>
          </a:prstGeom>
          <a:noFill/>
          <a:ln>
            <a:noFill/>
          </a:ln>
        </p:spPr>
      </p:pic>
      <p:sp>
        <p:nvSpPr>
          <p:cNvPr id="7" name="Rechteck 6"/>
          <p:cNvSpPr/>
          <p:nvPr/>
        </p:nvSpPr>
        <p:spPr>
          <a:xfrm>
            <a:off x="741666" y="2317593"/>
            <a:ext cx="10923671" cy="2554545"/>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S. postet auf </a:t>
            </a:r>
            <a:r>
              <a:rPr lang="de-DE" sz="2000" dirty="0" err="1">
                <a:latin typeface="Noto Sans" panose="020B0502040504020204" pitchFamily="34"/>
                <a:ea typeface="Noto Sans" panose="020B0502040504020204" pitchFamily="34"/>
                <a:cs typeface="Noto Sans" panose="020B0502040504020204" pitchFamily="34"/>
              </a:rPr>
              <a:t>TikTok</a:t>
            </a:r>
            <a:r>
              <a:rPr lang="de-DE" sz="2000" dirty="0">
                <a:latin typeface="Noto Sans" panose="020B0502040504020204" pitchFamily="34"/>
                <a:ea typeface="Noto Sans" panose="020B0502040504020204" pitchFamily="34"/>
                <a:cs typeface="Noto Sans" panose="020B0502040504020204" pitchFamily="34"/>
              </a:rPr>
              <a:t> ein Video von sich in Abendkleid und schreibt dazu: „</a:t>
            </a:r>
            <a:r>
              <a:rPr lang="de-DE" sz="2000" b="1" dirty="0">
                <a:latin typeface="Noto Sans" panose="020B0502040504020204" pitchFamily="34"/>
                <a:ea typeface="Noto Sans" panose="020B0502040504020204" pitchFamily="34"/>
                <a:cs typeface="Noto Sans" panose="020B0502040504020204" pitchFamily="34"/>
              </a:rPr>
              <a:t>Heute geht es auf die Hochzeit meines Bruders</a:t>
            </a:r>
            <a:r>
              <a:rPr lang="de-DE" sz="2000" dirty="0">
                <a:latin typeface="Noto Sans" panose="020B0502040504020204" pitchFamily="34"/>
                <a:ea typeface="Noto Sans" panose="020B0502040504020204" pitchFamily="34"/>
                <a:cs typeface="Noto Sans" panose="020B0502040504020204" pitchFamily="34"/>
              </a:rPr>
              <a:t>“.  Als S. kurz darauf das Smartphone checkt, sieht S. neben vielen </a:t>
            </a:r>
            <a:r>
              <a:rPr lang="de-DE" sz="2000" dirty="0" err="1">
                <a:latin typeface="Noto Sans" panose="020B0502040504020204" pitchFamily="34"/>
                <a:ea typeface="Noto Sans" panose="020B0502040504020204" pitchFamily="34"/>
                <a:cs typeface="Noto Sans" panose="020B0502040504020204" pitchFamily="34"/>
              </a:rPr>
              <a:t>Likes</a:t>
            </a:r>
            <a:r>
              <a:rPr lang="de-DE" sz="2000" dirty="0">
                <a:latin typeface="Noto Sans" panose="020B0502040504020204" pitchFamily="34"/>
                <a:ea typeface="Noto Sans" panose="020B0502040504020204" pitchFamily="34"/>
                <a:cs typeface="Noto Sans" panose="020B0502040504020204" pitchFamily="34"/>
              </a:rPr>
              <a:t> unter dem Bild mehrere beleidigende Kommentare, die </a:t>
            </a:r>
            <a:r>
              <a:rPr lang="de-DE" sz="2000" b="1" dirty="0">
                <a:latin typeface="Noto Sans" panose="020B0502040504020204" pitchFamily="34"/>
                <a:ea typeface="Noto Sans" panose="020B0502040504020204" pitchFamily="34"/>
                <a:cs typeface="Noto Sans" panose="020B0502040504020204" pitchFamily="34"/>
              </a:rPr>
              <a:t>Aussehen und das Gewicht von S. negativ kommentieren</a:t>
            </a:r>
            <a:r>
              <a:rPr lang="de-DE" sz="2000" dirty="0">
                <a:latin typeface="Noto Sans" panose="020B0502040504020204" pitchFamily="34"/>
                <a:ea typeface="Noto Sans" panose="020B0502040504020204" pitchFamily="34"/>
                <a:cs typeface="Noto Sans" panose="020B0502040504020204" pitchFamily="34"/>
              </a:rPr>
              <a:t>.</a:t>
            </a:r>
          </a:p>
        </p:txBody>
      </p:sp>
    </p:spTree>
    <p:extLst>
      <p:ext uri="{BB962C8B-B14F-4D97-AF65-F5344CB8AC3E}">
        <p14:creationId xmlns:p14="http://schemas.microsoft.com/office/powerpoint/2010/main" val="239367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ige Legende 9"/>
          <p:cNvSpPr/>
          <p:nvPr/>
        </p:nvSpPr>
        <p:spPr>
          <a:xfrm>
            <a:off x="9228222" y="1610303"/>
            <a:ext cx="2346157" cy="2261936"/>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38200" y="804186"/>
            <a:ext cx="8389232" cy="4339650"/>
          </a:xfrm>
          <a:prstGeom prst="rect">
            <a:avLst/>
          </a:prstGeom>
          <a:noFill/>
        </p:spPr>
        <p:txBody>
          <a:bodyPr wrap="square" rtlCol="0">
            <a:spAutoFit/>
          </a:bodyPr>
          <a:lstStyle/>
          <a:p>
            <a:r>
              <a:rPr lang="de-DE" sz="2800" b="1" dirty="0" err="1" smtClean="0">
                <a:latin typeface="Roboto Slab"/>
                <a:ea typeface="Roboto Slab" pitchFamily="2" charset="0"/>
                <a:cs typeface="Roboto" panose="02000000000000000000" pitchFamily="2" charset="0"/>
              </a:rPr>
              <a:t>Hate</a:t>
            </a:r>
            <a:r>
              <a:rPr lang="de-DE" sz="2800" b="1" dirty="0" smtClean="0">
                <a:latin typeface="Roboto Slab"/>
                <a:ea typeface="Roboto Slab" pitchFamily="2" charset="0"/>
                <a:cs typeface="Roboto" panose="02000000000000000000" pitchFamily="2" charset="0"/>
              </a:rPr>
              <a:t> Speech ist</a:t>
            </a:r>
            <a:r>
              <a:rPr lang="de-DE" sz="2800" b="1" dirty="0" smtClean="0">
                <a:latin typeface="Roboto Slab"/>
                <a:ea typeface="Roboto Slab" pitchFamily="2" charset="0"/>
                <a:cs typeface="Roboto" panose="02000000000000000000" pitchFamily="2" charset="0"/>
              </a:rPr>
              <a:t>…</a:t>
            </a:r>
            <a:r>
              <a:rPr lang="de-DE" sz="3600" b="1" dirty="0" smtClean="0">
                <a:latin typeface="Roboto Slab"/>
                <a:ea typeface="Roboto Slab" pitchFamily="2" charset="0"/>
                <a:cs typeface="Roboto" panose="02000000000000000000" pitchFamily="2" charset="0"/>
              </a:rPr>
              <a:t/>
            </a:r>
            <a:br>
              <a:rPr lang="de-DE" sz="3600" b="1" dirty="0" smtClean="0">
                <a:latin typeface="Roboto Slab"/>
                <a:ea typeface="Roboto Slab" pitchFamily="2" charset="0"/>
                <a:cs typeface="Roboto" panose="02000000000000000000" pitchFamily="2" charset="0"/>
              </a:rPr>
            </a:br>
            <a:endParaRPr lang="de-DE" sz="2800" i="1" dirty="0" smtClean="0">
              <a:solidFill>
                <a:srgbClr val="E6007E"/>
              </a:solidFill>
              <a:latin typeface="Roboto Slab"/>
              <a:ea typeface="Roboto Slab" pitchFamily="2" charset="0"/>
              <a:cs typeface="Roboto" panose="02000000000000000000" pitchFamily="2" charset="0"/>
            </a:endParaRPr>
          </a:p>
          <a:p>
            <a:pPr marL="285750" indent="-285750">
              <a:buFont typeface="Arial" panose="020B0604020202020204" pitchFamily="34" charset="0"/>
              <a:buChar char="•"/>
            </a:pPr>
            <a:r>
              <a:rPr lang="de-DE" sz="2000" dirty="0" smtClean="0">
                <a:latin typeface="Noto Sans" panose="020B0502040504020204" pitchFamily="34"/>
                <a:ea typeface="Noto Sans" panose="020B0502040504020204" pitchFamily="34"/>
                <a:cs typeface="Noto Sans" panose="020B0502040504020204" pitchFamily="34"/>
              </a:rPr>
              <a:t>die (bewusste) Herabsetzung und Beleidigung von Personen mit Sprache und Bildern.</a:t>
            </a:r>
            <a:br>
              <a:rPr lang="de-DE" sz="2000" dirty="0" smtClean="0">
                <a:latin typeface="Noto Sans" panose="020B0502040504020204" pitchFamily="34"/>
                <a:ea typeface="Noto Sans" panose="020B0502040504020204" pitchFamily="34"/>
                <a:cs typeface="Noto Sans" panose="020B0502040504020204" pitchFamily="34"/>
              </a:rPr>
            </a:br>
            <a:endParaRPr lang="de-DE" sz="2000" u="sng" dirty="0" smtClean="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u="sng" dirty="0" smtClean="0">
                <a:latin typeface="Noto Sans" panose="020B0502040504020204" pitchFamily="34"/>
                <a:ea typeface="Noto Sans" panose="020B0502040504020204" pitchFamily="34"/>
                <a:cs typeface="Noto Sans" panose="020B0502040504020204" pitchFamily="34"/>
              </a:rPr>
              <a:t>nicht beliebig, sondern folgt einer </a:t>
            </a:r>
            <a:r>
              <a:rPr lang="de-DE" sz="2000" u="sng" dirty="0">
                <a:latin typeface="Noto Sans" panose="020B0502040504020204" pitchFamily="34"/>
                <a:ea typeface="Noto Sans" panose="020B0502040504020204" pitchFamily="34"/>
                <a:cs typeface="Noto Sans" panose="020B0502040504020204" pitchFamily="34"/>
              </a:rPr>
              <a:t>menschenfeindlichen und diskriminierenden </a:t>
            </a:r>
            <a:r>
              <a:rPr lang="de-DE" sz="2000" u="sng" dirty="0" smtClean="0">
                <a:latin typeface="Noto Sans" panose="020B0502040504020204" pitchFamily="34"/>
                <a:ea typeface="Noto Sans" panose="020B0502040504020204" pitchFamily="34"/>
                <a:cs typeface="Noto Sans" panose="020B0502040504020204" pitchFamily="34"/>
              </a:rPr>
              <a:t>Agenda.</a:t>
            </a:r>
            <a:br>
              <a:rPr lang="de-DE" sz="2000" u="sng" dirty="0" smtClean="0">
                <a:latin typeface="Noto Sans" panose="020B0502040504020204" pitchFamily="34"/>
                <a:ea typeface="Noto Sans" panose="020B0502040504020204" pitchFamily="34"/>
                <a:cs typeface="Noto Sans" panose="020B0502040504020204" pitchFamily="34"/>
              </a:rPr>
            </a:br>
            <a:r>
              <a:rPr lang="de-DE" sz="2000" u="sng" dirty="0" smtClean="0">
                <a:latin typeface="Noto Sans" panose="020B0502040504020204" pitchFamily="34"/>
                <a:ea typeface="Noto Sans" panose="020B0502040504020204" pitchFamily="34"/>
                <a:cs typeface="Noto Sans" panose="020B0502040504020204" pitchFamily="34"/>
              </a:rPr>
              <a:t> </a:t>
            </a:r>
          </a:p>
          <a:p>
            <a:pPr marL="285750" indent="-285750">
              <a:buFont typeface="Arial" panose="020B0604020202020204" pitchFamily="34" charset="0"/>
              <a:buChar char="•"/>
            </a:pPr>
            <a:r>
              <a:rPr lang="de-DE" sz="2000" dirty="0" smtClean="0">
                <a:latin typeface="Noto Sans" panose="020B0502040504020204" pitchFamily="34"/>
                <a:ea typeface="Noto Sans" panose="020B0502040504020204" pitchFamily="34"/>
                <a:cs typeface="Noto Sans" panose="020B0502040504020204" pitchFamily="34"/>
              </a:rPr>
              <a:t>der Hass, der </a:t>
            </a:r>
            <a:r>
              <a:rPr lang="de-DE" sz="2000" dirty="0">
                <a:latin typeface="Noto Sans" panose="020B0502040504020204" pitchFamily="34"/>
                <a:ea typeface="Noto Sans" panose="020B0502040504020204" pitchFamily="34"/>
                <a:cs typeface="Noto Sans" panose="020B0502040504020204" pitchFamily="34"/>
              </a:rPr>
              <a:t>im </a:t>
            </a:r>
            <a:r>
              <a:rPr lang="de-DE" sz="2000" dirty="0" smtClean="0">
                <a:latin typeface="Noto Sans" panose="020B0502040504020204" pitchFamily="34"/>
                <a:ea typeface="Noto Sans" panose="020B0502040504020204" pitchFamily="34"/>
                <a:cs typeface="Noto Sans" panose="020B0502040504020204" pitchFamily="34"/>
              </a:rPr>
              <a:t>Netz </a:t>
            </a:r>
            <a:r>
              <a:rPr lang="de-DE" sz="2000" dirty="0">
                <a:latin typeface="Noto Sans" panose="020B0502040504020204" pitchFamily="34"/>
                <a:ea typeface="Noto Sans" panose="020B0502040504020204" pitchFamily="34"/>
                <a:cs typeface="Noto Sans" panose="020B0502040504020204" pitchFamily="34"/>
              </a:rPr>
              <a:t>nicht an der Enter-Taste mit </a:t>
            </a:r>
            <a:r>
              <a:rPr lang="de-DE" sz="2000" dirty="0" smtClean="0">
                <a:latin typeface="Noto Sans" panose="020B0502040504020204" pitchFamily="34"/>
                <a:ea typeface="Noto Sans" panose="020B0502040504020204" pitchFamily="34"/>
                <a:cs typeface="Noto Sans" panose="020B0502040504020204" pitchFamily="34"/>
              </a:rPr>
              <a:t>dem Absenden </a:t>
            </a:r>
            <a:r>
              <a:rPr lang="de-DE" sz="2000" dirty="0">
                <a:latin typeface="Noto Sans" panose="020B0502040504020204" pitchFamily="34"/>
                <a:ea typeface="Noto Sans" panose="020B0502040504020204" pitchFamily="34"/>
                <a:cs typeface="Noto Sans" panose="020B0502040504020204" pitchFamily="34"/>
              </a:rPr>
              <a:t>einer Hassnachricht </a:t>
            </a:r>
            <a:r>
              <a:rPr lang="de-DE" sz="2000" dirty="0" smtClean="0">
                <a:latin typeface="Noto Sans" panose="020B0502040504020204" pitchFamily="34"/>
                <a:ea typeface="Noto Sans" panose="020B0502040504020204" pitchFamily="34"/>
                <a:cs typeface="Noto Sans" panose="020B0502040504020204" pitchFamily="34"/>
              </a:rPr>
              <a:t>endet, </a:t>
            </a:r>
            <a:r>
              <a:rPr lang="de-DE" sz="2000" dirty="0">
                <a:latin typeface="Noto Sans" panose="020B0502040504020204" pitchFamily="34"/>
                <a:ea typeface="Noto Sans" panose="020B0502040504020204" pitchFamily="34"/>
                <a:cs typeface="Noto Sans" panose="020B0502040504020204" pitchFamily="34"/>
              </a:rPr>
              <a:t>sondern </a:t>
            </a:r>
            <a:r>
              <a:rPr lang="de-DE" sz="2000" dirty="0" smtClean="0">
                <a:latin typeface="Noto Sans" panose="020B0502040504020204" pitchFamily="34"/>
                <a:ea typeface="Noto Sans" panose="020B0502040504020204" pitchFamily="34"/>
                <a:cs typeface="Noto Sans" panose="020B0502040504020204" pitchFamily="34"/>
              </a:rPr>
              <a:t>sich in </a:t>
            </a:r>
            <a:r>
              <a:rPr lang="de-DE" sz="2000" dirty="0">
                <a:latin typeface="Noto Sans" panose="020B0502040504020204" pitchFamily="34"/>
                <a:ea typeface="Noto Sans" panose="020B0502040504020204" pitchFamily="34"/>
                <a:cs typeface="Noto Sans" panose="020B0502040504020204" pitchFamily="34"/>
              </a:rPr>
              <a:t>konkreten </a:t>
            </a:r>
            <a:r>
              <a:rPr lang="de-DE" sz="2000" dirty="0" smtClean="0">
                <a:latin typeface="Noto Sans" panose="020B0502040504020204" pitchFamily="34"/>
                <a:ea typeface="Noto Sans" panose="020B0502040504020204" pitchFamily="34"/>
                <a:cs typeface="Noto Sans" panose="020B0502040504020204" pitchFamily="34"/>
              </a:rPr>
              <a:t>Angriffen entlädt.</a:t>
            </a:r>
          </a:p>
          <a:p>
            <a:pPr marL="285750" indent="-285750">
              <a:buFont typeface="Arial" panose="020B0604020202020204" pitchFamily="34" charset="0"/>
              <a:buChar char="•"/>
            </a:pPr>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dirty="0">
                <a:latin typeface="Noto Sans" panose="020B0502040504020204" pitchFamily="34"/>
                <a:ea typeface="Noto Sans" panose="020B0502040504020204" pitchFamily="34"/>
                <a:cs typeface="Noto Sans" panose="020B0502040504020204" pitchFamily="34"/>
              </a:rPr>
              <a:t>e</a:t>
            </a:r>
            <a:r>
              <a:rPr lang="de-DE" sz="2000" dirty="0" smtClean="0">
                <a:latin typeface="Noto Sans" panose="020B0502040504020204" pitchFamily="34"/>
                <a:ea typeface="Noto Sans" panose="020B0502040504020204" pitchFamily="34"/>
                <a:cs typeface="Noto Sans" panose="020B0502040504020204" pitchFamily="34"/>
              </a:rPr>
              <a:t>twas, gegen das wir aktiv werden müssen und können</a:t>
            </a:r>
            <a:r>
              <a:rPr lang="de-DE" sz="2000" dirty="0" smtClean="0">
                <a:latin typeface="Noto Sans" panose="020B0502040504020204" pitchFamily="34"/>
                <a:ea typeface="Noto Sans" panose="020B0502040504020204" pitchFamily="34"/>
                <a:cs typeface="Noto Sans" panose="020B0502040504020204" pitchFamily="34"/>
              </a:rPr>
              <a:t>!</a:t>
            </a:r>
            <a:endParaRPr lang="de-DE" sz="2000" dirty="0" smtClean="0">
              <a:latin typeface="Noto Sans" panose="020B0502040504020204" pitchFamily="34"/>
              <a:ea typeface="Noto Sans" panose="020B0502040504020204" pitchFamily="34"/>
              <a:cs typeface="Noto Sans" panose="020B0502040504020204" pitchFamily="34"/>
            </a:endParaRPr>
          </a:p>
        </p:txBody>
      </p:sp>
      <p:sp>
        <p:nvSpPr>
          <p:cNvPr id="2" name="Rechteck 1"/>
          <p:cNvSpPr/>
          <p:nvPr/>
        </p:nvSpPr>
        <p:spPr>
          <a:xfrm>
            <a:off x="10095653" y="2093252"/>
            <a:ext cx="1310284" cy="923330"/>
          </a:xfrm>
          <a:prstGeom prst="rect">
            <a:avLst/>
          </a:prstGeom>
        </p:spPr>
        <p:txBody>
          <a:bodyPr wrap="square">
            <a:spAutoFit/>
          </a:bodyPr>
          <a:lstStyle/>
          <a:p>
            <a:r>
              <a:rPr lang="de-DE" sz="5400" dirty="0">
                <a:solidFill>
                  <a:srgbClr val="E6007E"/>
                </a:solidFill>
                <a:latin typeface="Noto Serif" panose="02020502060505020204" pitchFamily="18"/>
                <a:ea typeface="Noto Serif" panose="02020502060505020204" pitchFamily="18"/>
                <a:cs typeface="Noto Serif" panose="02020502060505020204" pitchFamily="18"/>
              </a:rPr>
              <a:t>...</a:t>
            </a:r>
            <a:r>
              <a:rPr lang="de-DE" sz="3200" dirty="0">
                <a:solidFill>
                  <a:srgbClr val="E6007E"/>
                </a:solidFill>
                <a:latin typeface="Noto Serif" panose="02020502060505020204" pitchFamily="18"/>
                <a:ea typeface="Noto Serif" panose="02020502060505020204" pitchFamily="18"/>
                <a:cs typeface="Noto Serif" panose="02020502060505020204" pitchFamily="18"/>
              </a:rPr>
              <a:t> </a:t>
            </a:r>
          </a:p>
        </p:txBody>
      </p:sp>
    </p:spTree>
    <p:extLst>
      <p:ext uri="{BB962C8B-B14F-4D97-AF65-F5344CB8AC3E}">
        <p14:creationId xmlns:p14="http://schemas.microsoft.com/office/powerpoint/2010/main" val="3232563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18" name="Gruppieren 17"/>
          <p:cNvGrpSpPr/>
          <p:nvPr/>
        </p:nvGrpSpPr>
        <p:grpSpPr>
          <a:xfrm>
            <a:off x="792364" y="766302"/>
            <a:ext cx="1896704" cy="686024"/>
            <a:chOff x="505199" y="708660"/>
            <a:chExt cx="1896704" cy="686024"/>
          </a:xfrm>
        </p:grpSpPr>
        <p:sp>
          <p:nvSpPr>
            <p:cNvPr id="23" name="Rechteck 22"/>
            <p:cNvSpPr/>
            <p:nvPr/>
          </p:nvSpPr>
          <p:spPr>
            <a:xfrm>
              <a:off x="1187155" y="994574"/>
              <a:ext cx="1214748" cy="400110"/>
            </a:xfrm>
            <a:prstGeom prst="rect">
              <a:avLst/>
            </a:prstGeom>
          </p:spPr>
          <p:txBody>
            <a:bodyPr wrap="square">
              <a:spAutoFit/>
            </a:bodyPr>
            <a:lstStyle/>
            <a:p>
              <a:r>
                <a:rPr lang="de-DE" sz="2000" b="1" dirty="0" err="1" smtClean="0">
                  <a:latin typeface="Roboto Slab" pitchFamily="2" charset="0"/>
                  <a:ea typeface="Roboto Slab" pitchFamily="2" charset="0"/>
                  <a:cs typeface="Roboto" panose="02000000000000000000" pitchFamily="2" charset="0"/>
                </a:rPr>
                <a:t>TikTok</a:t>
              </a:r>
              <a:endParaRPr lang="de-DE" sz="2000" b="1" dirty="0">
                <a:latin typeface="Roboto Slab" pitchFamily="2" charset="0"/>
                <a:ea typeface="Roboto Slab" pitchFamily="2" charset="0"/>
                <a:cs typeface="Roboto" panose="02000000000000000000" pitchFamily="2" charset="0"/>
              </a:endParaRPr>
            </a:p>
          </p:txBody>
        </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99" y="708660"/>
              <a:ext cx="689471" cy="686024"/>
            </a:xfrm>
            <a:prstGeom prst="rect">
              <a:avLst/>
            </a:prstGeom>
          </p:spPr>
        </p:pic>
      </p:grpSp>
    </p:spTree>
    <p:extLst>
      <p:ext uri="{BB962C8B-B14F-4D97-AF65-F5344CB8AC3E}">
        <p14:creationId xmlns:p14="http://schemas.microsoft.com/office/powerpoint/2010/main" val="104056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p:cNvGrpSpPr/>
          <p:nvPr/>
        </p:nvGrpSpPr>
        <p:grpSpPr>
          <a:xfrm>
            <a:off x="792364" y="766302"/>
            <a:ext cx="1896704" cy="686024"/>
            <a:chOff x="505199" y="708660"/>
            <a:chExt cx="1896704" cy="686024"/>
          </a:xfrm>
        </p:grpSpPr>
        <p:sp>
          <p:nvSpPr>
            <p:cNvPr id="26" name="Rechteck 25"/>
            <p:cNvSpPr/>
            <p:nvPr/>
          </p:nvSpPr>
          <p:spPr>
            <a:xfrm>
              <a:off x="1187155" y="994574"/>
              <a:ext cx="1214748" cy="400110"/>
            </a:xfrm>
            <a:prstGeom prst="rect">
              <a:avLst/>
            </a:prstGeom>
          </p:spPr>
          <p:txBody>
            <a:bodyPr wrap="square">
              <a:spAutoFit/>
            </a:bodyPr>
            <a:lstStyle/>
            <a:p>
              <a:r>
                <a:rPr lang="de-DE" sz="2000" b="1" dirty="0" err="1" smtClean="0">
                  <a:latin typeface="Roboto Slab" pitchFamily="2" charset="0"/>
                  <a:ea typeface="Roboto Slab" pitchFamily="2" charset="0"/>
                  <a:cs typeface="Roboto" panose="02000000000000000000" pitchFamily="2" charset="0"/>
                </a:rPr>
                <a:t>TikTok</a:t>
              </a:r>
              <a:endParaRPr lang="de-DE" sz="2000" b="1" dirty="0">
                <a:latin typeface="Roboto Slab" pitchFamily="2" charset="0"/>
                <a:ea typeface="Roboto Slab" pitchFamily="2" charset="0"/>
                <a:cs typeface="Roboto" panose="02000000000000000000" pitchFamily="2" charset="0"/>
              </a:endParaRPr>
            </a:p>
          </p:txBody>
        </p:sp>
        <p:pic>
          <p:nvPicPr>
            <p:cNvPr id="28" name="Grafik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99" y="708660"/>
              <a:ext cx="689471" cy="686024"/>
            </a:xfrm>
            <a:prstGeom prst="rect">
              <a:avLst/>
            </a:prstGeom>
          </p:spPr>
        </p:pic>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3" y="-103471"/>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18" name="Rechteck 17"/>
          <p:cNvSpPr/>
          <p:nvPr/>
        </p:nvSpPr>
        <p:spPr>
          <a:xfrm rot="21160971">
            <a:off x="112903" y="2991559"/>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SEXISMUS / BODYSHAMING</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321934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grpSp>
        <p:nvGrpSpPr>
          <p:cNvPr id="11" name="Gruppieren 10"/>
          <p:cNvGrpSpPr/>
          <p:nvPr/>
        </p:nvGrpSpPr>
        <p:grpSpPr>
          <a:xfrm>
            <a:off x="792364" y="766302"/>
            <a:ext cx="1896704" cy="686024"/>
            <a:chOff x="505199" y="708660"/>
            <a:chExt cx="1896704" cy="686024"/>
          </a:xfrm>
        </p:grpSpPr>
        <p:sp>
          <p:nvSpPr>
            <p:cNvPr id="12" name="Rechteck 11"/>
            <p:cNvSpPr/>
            <p:nvPr/>
          </p:nvSpPr>
          <p:spPr>
            <a:xfrm>
              <a:off x="1187155" y="994574"/>
              <a:ext cx="1214748" cy="400110"/>
            </a:xfrm>
            <a:prstGeom prst="rect">
              <a:avLst/>
            </a:prstGeom>
          </p:spPr>
          <p:txBody>
            <a:bodyPr wrap="square">
              <a:spAutoFit/>
            </a:bodyPr>
            <a:lstStyle/>
            <a:p>
              <a:r>
                <a:rPr lang="de-DE" sz="2000" b="1" dirty="0" err="1" smtClean="0">
                  <a:latin typeface="Roboto Slab" pitchFamily="2" charset="0"/>
                  <a:ea typeface="Roboto Slab" pitchFamily="2" charset="0"/>
                  <a:cs typeface="Roboto" panose="02000000000000000000" pitchFamily="2" charset="0"/>
                </a:rPr>
                <a:t>TikTok</a:t>
              </a:r>
              <a:endParaRPr lang="de-DE" sz="2000" b="1" dirty="0">
                <a:latin typeface="Roboto Slab" pitchFamily="2" charset="0"/>
                <a:ea typeface="Roboto Slab" pitchFamily="2" charset="0"/>
                <a:cs typeface="Roboto" panose="02000000000000000000" pitchFamily="2" charset="0"/>
              </a:endParaRP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99" y="708660"/>
              <a:ext cx="689471" cy="686024"/>
            </a:xfrm>
            <a:prstGeom prst="rect">
              <a:avLst/>
            </a:prstGeom>
          </p:spPr>
        </p:pic>
      </p:grpSp>
      <p:sp>
        <p:nvSpPr>
          <p:cNvPr id="14" name="Rechteck 13"/>
          <p:cNvSpPr/>
          <p:nvPr/>
        </p:nvSpPr>
        <p:spPr>
          <a:xfrm>
            <a:off x="741666" y="2317593"/>
            <a:ext cx="10923671" cy="3698000"/>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junge Klimaaktivistin macht ein </a:t>
            </a:r>
            <a:r>
              <a:rPr lang="de-DE" sz="2000" dirty="0" err="1">
                <a:latin typeface="Noto Sans" panose="020B0502040504020204" pitchFamily="34"/>
                <a:ea typeface="Noto Sans" panose="020B0502040504020204" pitchFamily="34"/>
                <a:cs typeface="Noto Sans" panose="020B0502040504020204" pitchFamily="34"/>
              </a:rPr>
              <a:t>TikTok</a:t>
            </a:r>
            <a:r>
              <a:rPr lang="de-DE" sz="2000" dirty="0">
                <a:latin typeface="Noto Sans" panose="020B0502040504020204" pitchFamily="34"/>
                <a:ea typeface="Noto Sans" panose="020B0502040504020204" pitchFamily="34"/>
                <a:cs typeface="Noto Sans" panose="020B0502040504020204" pitchFamily="34"/>
              </a:rPr>
              <a:t>-Video und spricht darin von Greta </a:t>
            </a:r>
            <a:r>
              <a:rPr lang="de-DE" sz="2000" dirty="0" err="1">
                <a:latin typeface="Noto Sans" panose="020B0502040504020204" pitchFamily="34"/>
                <a:ea typeface="Noto Sans" panose="020B0502040504020204" pitchFamily="34"/>
                <a:cs typeface="Noto Sans" panose="020B0502040504020204" pitchFamily="34"/>
              </a:rPr>
              <a:t>Thunberg</a:t>
            </a:r>
            <a:r>
              <a:rPr lang="de-DE" sz="2000" dirty="0">
                <a:latin typeface="Noto Sans" panose="020B0502040504020204" pitchFamily="34"/>
                <a:ea typeface="Noto Sans" panose="020B0502040504020204" pitchFamily="34"/>
                <a:cs typeface="Noto Sans" panose="020B0502040504020204" pitchFamily="34"/>
              </a:rPr>
              <a:t> und der Klimakrise. Eine </a:t>
            </a:r>
            <a:r>
              <a:rPr lang="de-DE" sz="2000" dirty="0" err="1">
                <a:latin typeface="Noto Sans" panose="020B0502040504020204" pitchFamily="34"/>
                <a:ea typeface="Noto Sans" panose="020B0502040504020204" pitchFamily="34"/>
                <a:cs typeface="Noto Sans" panose="020B0502040504020204" pitchFamily="34"/>
              </a:rPr>
              <a:t>Userin</a:t>
            </a:r>
            <a:r>
              <a:rPr lang="de-DE" sz="2000" dirty="0">
                <a:latin typeface="Noto Sans" panose="020B0502040504020204" pitchFamily="34"/>
                <a:ea typeface="Noto Sans" panose="020B0502040504020204" pitchFamily="34"/>
                <a:cs typeface="Noto Sans" panose="020B0502040504020204" pitchFamily="34"/>
              </a:rPr>
              <a:t> bezeichnet die Person daraufhin in den Kommentaren als „</a:t>
            </a:r>
            <a:r>
              <a:rPr lang="de-DE" sz="2000" b="1" dirty="0">
                <a:latin typeface="Noto Sans" panose="020B0502040504020204" pitchFamily="34"/>
                <a:ea typeface="Noto Sans" panose="020B0502040504020204" pitchFamily="34"/>
                <a:cs typeface="Noto Sans" panose="020B0502040504020204" pitchFamily="34"/>
              </a:rPr>
              <a:t>naiv</a:t>
            </a:r>
            <a:r>
              <a:rPr lang="de-DE" sz="2000" dirty="0">
                <a:latin typeface="Noto Sans" panose="020B0502040504020204" pitchFamily="34"/>
                <a:ea typeface="Noto Sans" panose="020B0502040504020204" pitchFamily="34"/>
                <a:cs typeface="Noto Sans" panose="020B0502040504020204" pitchFamily="34"/>
              </a:rPr>
              <a:t>“ und fragt, „</a:t>
            </a:r>
            <a:r>
              <a:rPr lang="de-DE" sz="2000" b="1" dirty="0">
                <a:latin typeface="Noto Sans" panose="020B0502040504020204" pitchFamily="34"/>
                <a:ea typeface="Noto Sans" panose="020B0502040504020204" pitchFamily="34"/>
                <a:cs typeface="Noto Sans" panose="020B0502040504020204" pitchFamily="34"/>
              </a:rPr>
              <a:t>ob sie auch so eine dumme Autistin ist wie Greta</a:t>
            </a:r>
            <a:r>
              <a:rPr lang="de-DE" sz="2000" dirty="0">
                <a:latin typeface="Noto Sans" panose="020B0502040504020204" pitchFamily="34"/>
                <a:ea typeface="Noto Sans" panose="020B0502040504020204" pitchFamily="34"/>
                <a:cs typeface="Noto Sans" panose="020B0502040504020204" pitchFamily="34"/>
              </a:rPr>
              <a:t>“. Sie schiebt noch nach, dass alle Kinder dieser Generation „</a:t>
            </a:r>
            <a:r>
              <a:rPr lang="de-DE" sz="2000" b="1" dirty="0">
                <a:latin typeface="Noto Sans" panose="020B0502040504020204" pitchFamily="34"/>
                <a:ea typeface="Noto Sans" panose="020B0502040504020204" pitchFamily="34"/>
                <a:cs typeface="Noto Sans" panose="020B0502040504020204" pitchFamily="34"/>
              </a:rPr>
              <a:t>wahrscheinlich zu heiß gebadet wurden. Deswegen verstehen die nicht, dass der Klimawandel nur ne Erfindung ist. Leute wacht auf!!</a:t>
            </a:r>
            <a:r>
              <a:rPr lang="de-DE" sz="2000" dirty="0">
                <a:latin typeface="Noto Sans" panose="020B0502040504020204" pitchFamily="34"/>
                <a:ea typeface="Noto Sans" panose="020B0502040504020204" pitchFamily="34"/>
                <a:cs typeface="Noto Sans" panose="020B0502040504020204" pitchFamily="34"/>
              </a:rPr>
              <a:t>“</a:t>
            </a:r>
          </a:p>
        </p:txBody>
      </p:sp>
    </p:spTree>
    <p:extLst>
      <p:ext uri="{BB962C8B-B14F-4D97-AF65-F5344CB8AC3E}">
        <p14:creationId xmlns:p14="http://schemas.microsoft.com/office/powerpoint/2010/main" val="494164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18" name="Gruppieren 17"/>
          <p:cNvGrpSpPr/>
          <p:nvPr/>
        </p:nvGrpSpPr>
        <p:grpSpPr>
          <a:xfrm>
            <a:off x="792364" y="766302"/>
            <a:ext cx="1896704" cy="686024"/>
            <a:chOff x="505199" y="708660"/>
            <a:chExt cx="1896704" cy="686024"/>
          </a:xfrm>
        </p:grpSpPr>
        <p:sp>
          <p:nvSpPr>
            <p:cNvPr id="23" name="Rechteck 22"/>
            <p:cNvSpPr/>
            <p:nvPr/>
          </p:nvSpPr>
          <p:spPr>
            <a:xfrm>
              <a:off x="1187155" y="994574"/>
              <a:ext cx="1214748" cy="400110"/>
            </a:xfrm>
            <a:prstGeom prst="rect">
              <a:avLst/>
            </a:prstGeom>
          </p:spPr>
          <p:txBody>
            <a:bodyPr wrap="square">
              <a:spAutoFit/>
            </a:bodyPr>
            <a:lstStyle/>
            <a:p>
              <a:r>
                <a:rPr lang="de-DE" sz="2000" b="1" dirty="0" err="1" smtClean="0">
                  <a:latin typeface="Roboto Slab" pitchFamily="2" charset="0"/>
                  <a:ea typeface="Roboto Slab" pitchFamily="2" charset="0"/>
                  <a:cs typeface="Roboto" panose="02000000000000000000" pitchFamily="2" charset="0"/>
                </a:rPr>
                <a:t>TikTok</a:t>
              </a:r>
              <a:endParaRPr lang="de-DE" sz="2000" b="1" dirty="0">
                <a:latin typeface="Roboto Slab" pitchFamily="2" charset="0"/>
                <a:ea typeface="Roboto Slab" pitchFamily="2" charset="0"/>
                <a:cs typeface="Roboto" panose="02000000000000000000" pitchFamily="2" charset="0"/>
              </a:endParaRPr>
            </a:p>
          </p:txBody>
        </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99" y="708660"/>
              <a:ext cx="689471" cy="686024"/>
            </a:xfrm>
            <a:prstGeom prst="rect">
              <a:avLst/>
            </a:prstGeom>
          </p:spPr>
        </p:pic>
      </p:grpSp>
    </p:spTree>
    <p:extLst>
      <p:ext uri="{BB962C8B-B14F-4D97-AF65-F5344CB8AC3E}">
        <p14:creationId xmlns:p14="http://schemas.microsoft.com/office/powerpoint/2010/main" val="3452320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p:cNvGrpSpPr/>
          <p:nvPr/>
        </p:nvGrpSpPr>
        <p:grpSpPr>
          <a:xfrm>
            <a:off x="792364" y="766302"/>
            <a:ext cx="1896704" cy="686024"/>
            <a:chOff x="505199" y="708660"/>
            <a:chExt cx="1896704" cy="686024"/>
          </a:xfrm>
        </p:grpSpPr>
        <p:sp>
          <p:nvSpPr>
            <p:cNvPr id="26" name="Rechteck 25"/>
            <p:cNvSpPr/>
            <p:nvPr/>
          </p:nvSpPr>
          <p:spPr>
            <a:xfrm>
              <a:off x="1187155" y="994574"/>
              <a:ext cx="1214748" cy="400110"/>
            </a:xfrm>
            <a:prstGeom prst="rect">
              <a:avLst/>
            </a:prstGeom>
          </p:spPr>
          <p:txBody>
            <a:bodyPr wrap="square">
              <a:spAutoFit/>
            </a:bodyPr>
            <a:lstStyle/>
            <a:p>
              <a:r>
                <a:rPr lang="de-DE" sz="2000" b="1" dirty="0" err="1" smtClean="0">
                  <a:latin typeface="Roboto Slab" pitchFamily="2" charset="0"/>
                  <a:ea typeface="Roboto Slab" pitchFamily="2" charset="0"/>
                  <a:cs typeface="Roboto" panose="02000000000000000000" pitchFamily="2" charset="0"/>
                </a:rPr>
                <a:t>TikTok</a:t>
              </a:r>
              <a:endParaRPr lang="de-DE" sz="2000" b="1" dirty="0">
                <a:latin typeface="Roboto Slab" pitchFamily="2" charset="0"/>
                <a:ea typeface="Roboto Slab" pitchFamily="2" charset="0"/>
                <a:cs typeface="Roboto" panose="02000000000000000000" pitchFamily="2" charset="0"/>
              </a:endParaRPr>
            </a:p>
          </p:txBody>
        </p:sp>
        <p:pic>
          <p:nvPicPr>
            <p:cNvPr id="28" name="Grafik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99" y="708660"/>
              <a:ext cx="689471" cy="686024"/>
            </a:xfrm>
            <a:prstGeom prst="rect">
              <a:avLst/>
            </a:prstGeom>
          </p:spPr>
        </p:pic>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3" y="-103471"/>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4" name="Rechteck 23"/>
          <p:cNvSpPr/>
          <p:nvPr/>
        </p:nvSpPr>
        <p:spPr>
          <a:xfrm rot="21160971">
            <a:off x="112903" y="3078281"/>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000" b="1" dirty="0" smtClean="0">
                <a:solidFill>
                  <a:schemeClr val="tx1">
                    <a:lumMod val="75000"/>
                    <a:lumOff val="25000"/>
                  </a:schemeClr>
                </a:solidFill>
                <a:latin typeface="Roboto Slab" pitchFamily="2" charset="0"/>
                <a:ea typeface="Roboto Slab" pitchFamily="2" charset="0"/>
                <a:cs typeface="Roboto" panose="02000000000000000000" pitchFamily="2" charset="0"/>
              </a:rPr>
              <a:t>ABLEISMUS &amp; VERSCHWÖRUNGSERZÄHLUNG</a:t>
            </a:r>
            <a:endParaRPr lang="de-DE" sz="40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1588647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88296" y="766302"/>
            <a:ext cx="1900772" cy="686024"/>
            <a:chOff x="788296" y="766302"/>
            <a:chExt cx="1900772" cy="686024"/>
          </a:xfrm>
        </p:grpSpPr>
        <p:sp>
          <p:nvSpPr>
            <p:cNvPr id="6" name="Rechteck 5"/>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
        <p:nvSpPr>
          <p:cNvPr id="9" name="Rechteck 8"/>
          <p:cNvSpPr/>
          <p:nvPr/>
        </p:nvSpPr>
        <p:spPr>
          <a:xfrm>
            <a:off x="741666" y="2317593"/>
            <a:ext cx="10923671" cy="3082447"/>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Unter einem Twitter-Account von </a:t>
            </a:r>
            <a:r>
              <a:rPr lang="de-DE" sz="2000" dirty="0" err="1">
                <a:latin typeface="Noto Sans" panose="020B0502040504020204" pitchFamily="34"/>
                <a:ea typeface="Noto Sans" panose="020B0502040504020204" pitchFamily="34"/>
                <a:cs typeface="Noto Sans" panose="020B0502040504020204" pitchFamily="34"/>
              </a:rPr>
              <a:t>Impfgegner:innen</a:t>
            </a:r>
            <a:r>
              <a:rPr lang="de-DE" sz="2000" dirty="0">
                <a:latin typeface="Noto Sans" panose="020B0502040504020204" pitchFamily="34"/>
                <a:ea typeface="Noto Sans" panose="020B0502040504020204" pitchFamily="34"/>
                <a:cs typeface="Noto Sans" panose="020B0502040504020204" pitchFamily="34"/>
              </a:rPr>
              <a:t> kann man Folgendes über einen prominenten Impfbefürworter in den Kommentaren lesen: </a:t>
            </a:r>
          </a:p>
          <a:p>
            <a:pPr>
              <a:lnSpc>
                <a:spcPct val="200000"/>
              </a:lnSpc>
            </a:pPr>
            <a:r>
              <a:rPr lang="de-DE" sz="2000" dirty="0">
                <a:latin typeface="Noto Sans" panose="020B0502040504020204" pitchFamily="34"/>
                <a:ea typeface="Noto Sans" panose="020B0502040504020204" pitchFamily="34"/>
                <a:cs typeface="Noto Sans" panose="020B0502040504020204" pitchFamily="34"/>
              </a:rPr>
              <a:t>„</a:t>
            </a:r>
            <a:r>
              <a:rPr lang="de-DE" sz="2000" b="1" dirty="0">
                <a:latin typeface="Noto Sans" panose="020B0502040504020204" pitchFamily="34"/>
                <a:ea typeface="Noto Sans" panose="020B0502040504020204" pitchFamily="34"/>
                <a:cs typeface="Noto Sans" panose="020B0502040504020204" pitchFamily="34"/>
              </a:rPr>
              <a:t>Wir müssen rausfinden, wo dieser sogenannte „Wissenschaftler“ wohnt und einfach mal da aufkreuzen. Nicht gleich… ihr wisst schon, aber mal n bisschen Angst machen</a:t>
            </a:r>
            <a:r>
              <a:rPr lang="de-DE" sz="2000" dirty="0">
                <a:latin typeface="Noto Sans" panose="020B0502040504020204" pitchFamily="34"/>
                <a:ea typeface="Noto Sans" panose="020B0502040504020204" pitchFamily="34"/>
                <a:cs typeface="Noto Sans" panose="020B0502040504020204" pitchFamily="34"/>
              </a:rPr>
              <a:t>.“</a:t>
            </a:r>
          </a:p>
        </p:txBody>
      </p:sp>
    </p:spTree>
    <p:extLst>
      <p:ext uri="{BB962C8B-B14F-4D97-AF65-F5344CB8AC3E}">
        <p14:creationId xmlns:p14="http://schemas.microsoft.com/office/powerpoint/2010/main" val="1243954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25" name="Gruppieren 24"/>
          <p:cNvGrpSpPr/>
          <p:nvPr/>
        </p:nvGrpSpPr>
        <p:grpSpPr>
          <a:xfrm>
            <a:off x="788296" y="766302"/>
            <a:ext cx="1900772" cy="686024"/>
            <a:chOff x="788296" y="766302"/>
            <a:chExt cx="1900772" cy="686024"/>
          </a:xfrm>
        </p:grpSpPr>
        <p:sp>
          <p:nvSpPr>
            <p:cNvPr id="26" name="Rechteck 25"/>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28" name="Grafik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Tree>
    <p:extLst>
      <p:ext uri="{BB962C8B-B14F-4D97-AF65-F5344CB8AC3E}">
        <p14:creationId xmlns:p14="http://schemas.microsoft.com/office/powerpoint/2010/main" val="2034054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788296" y="766302"/>
            <a:ext cx="1900772" cy="686024"/>
            <a:chOff x="788296" y="766302"/>
            <a:chExt cx="1900772" cy="686024"/>
          </a:xfrm>
        </p:grpSpPr>
        <p:sp>
          <p:nvSpPr>
            <p:cNvPr id="31" name="Rechteck 30"/>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5" y="0"/>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33" name="Rechteck 32"/>
          <p:cNvSpPr/>
          <p:nvPr/>
        </p:nvSpPr>
        <p:spPr>
          <a:xfrm rot="21160971">
            <a:off x="112900" y="3053457"/>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Wissenschaftsfeindlichkeit</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1761234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4752474" y="648692"/>
            <a:ext cx="6881841" cy="5878532"/>
          </a:xfrm>
          <a:prstGeom prst="rect">
            <a:avLst/>
          </a:prstGeom>
          <a:noFill/>
        </p:spPr>
        <p:txBody>
          <a:bodyPr wrap="square" rtlCol="0">
            <a:spAutoFit/>
          </a:bodyPr>
          <a:lstStyle/>
          <a:p>
            <a:pPr lvl="0">
              <a:buClr>
                <a:srgbClr val="000000"/>
              </a:buClr>
              <a:buSzPts val="2000"/>
            </a:pPr>
            <a:r>
              <a:rPr lang="de-DE" sz="2000" b="1" dirty="0">
                <a:solidFill>
                  <a:schemeClr val="dk1"/>
                </a:solidFill>
                <a:latin typeface="Noto Sans" panose="020B0502040504020204" pitchFamily="34"/>
                <a:ea typeface="Noto Sans" panose="020B0502040504020204" pitchFamily="34"/>
                <a:cs typeface="Noto Sans" panose="020B0502040504020204" pitchFamily="34"/>
                <a:sym typeface="Roboto Slab"/>
              </a:rPr>
              <a:t>Schnell, unkompliziert und anonym</a:t>
            </a:r>
            <a:endParaRPr lang="de-DE" sz="1400"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2000"/>
            </a:pPr>
            <a:endParaRPr lang="de-DE" sz="1400"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buClr>
                <a:schemeClr val="dk1"/>
              </a:buClr>
              <a:buSzPts val="2000"/>
              <a:buFont typeface="Roboto Slab"/>
              <a:buChar char="●"/>
            </a:pPr>
            <a:r>
              <a:rPr lang="de-DE" dirty="0">
                <a:solidFill>
                  <a:schemeClr val="dk1"/>
                </a:solidFill>
                <a:latin typeface="Noto Sans" panose="020B0502040504020204" pitchFamily="34"/>
                <a:ea typeface="Noto Sans" panose="020B0502040504020204" pitchFamily="34"/>
                <a:cs typeface="Noto Sans" panose="020B0502040504020204" pitchFamily="34"/>
                <a:sym typeface="Roboto Slab"/>
              </a:rPr>
              <a:t>Die Plattform prüft dann, ob der Kommentar gegen die </a:t>
            </a:r>
            <a:r>
              <a:rPr lang="de-DE" i="1" dirty="0">
                <a:solidFill>
                  <a:schemeClr val="dk1"/>
                </a:solidFill>
                <a:latin typeface="Noto Sans" panose="020B0502040504020204" pitchFamily="34"/>
                <a:ea typeface="Noto Sans" panose="020B0502040504020204" pitchFamily="34"/>
                <a:cs typeface="Noto Sans" panose="020B0502040504020204" pitchFamily="34"/>
                <a:sym typeface="Roboto Slab"/>
              </a:rPr>
              <a:t>Hausregeln</a:t>
            </a:r>
            <a:r>
              <a:rPr lang="de-DE" dirty="0">
                <a:solidFill>
                  <a:schemeClr val="dk1"/>
                </a:solidFill>
                <a:latin typeface="Noto Sans" panose="020B0502040504020204" pitchFamily="34"/>
                <a:ea typeface="Noto Sans" panose="020B0502040504020204" pitchFamily="34"/>
                <a:cs typeface="Noto Sans" panose="020B0502040504020204" pitchFamily="34"/>
                <a:sym typeface="Roboto Slab"/>
              </a:rPr>
              <a:t> („Gemeinschaftsstandards“) verstößt und gelöscht werden muss.</a:t>
            </a:r>
            <a:endParaRPr lang="de-DE"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2000"/>
            </a:pP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buClr>
                <a:schemeClr val="dk1"/>
              </a:buClr>
              <a:buSzPts val="2000"/>
              <a:buFont typeface="Roboto Slab"/>
              <a:buChar char="●"/>
            </a:pPr>
            <a:r>
              <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Es gibt immer eine Meldefunktion. Wie sieht die auf eurer </a:t>
            </a:r>
            <a:r>
              <a:rPr lang="de-DE" dirty="0" err="1" smtClean="0">
                <a:solidFill>
                  <a:schemeClr val="dk1"/>
                </a:solidFill>
                <a:latin typeface="Noto Sans" panose="020B0502040504020204" pitchFamily="34"/>
                <a:ea typeface="Noto Sans" panose="020B0502040504020204" pitchFamily="34"/>
                <a:cs typeface="Noto Sans" panose="020B0502040504020204" pitchFamily="34"/>
                <a:sym typeface="Roboto Slab"/>
              </a:rPr>
              <a:t>Lieblingsapp</a:t>
            </a:r>
            <a:r>
              <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 aus? Wisst ihr wo diese zu finden ist?</a:t>
            </a: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2000"/>
            </a:pPr>
            <a:r>
              <a:rPr lang="de-D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p>
          <a:p>
            <a:pPr marL="457200" lvl="0" indent="-342900">
              <a:buClr>
                <a:schemeClr val="dk1"/>
              </a:buClr>
              <a:buSzPts val="1800"/>
              <a:buFont typeface="Roboto Slab"/>
              <a:buChar char="●"/>
            </a:pPr>
            <a:r>
              <a:rPr lang="de-DE" dirty="0">
                <a:solidFill>
                  <a:schemeClr val="dk1"/>
                </a:solidFill>
                <a:latin typeface="Noto Sans" panose="020B0502040504020204" pitchFamily="34"/>
                <a:ea typeface="Noto Sans" panose="020B0502040504020204" pitchFamily="34"/>
                <a:cs typeface="Noto Sans" panose="020B0502040504020204" pitchFamily="34"/>
                <a:sym typeface="Roboto Slab"/>
              </a:rPr>
              <a:t>Als Grund kann ausgewählt werden:</a:t>
            </a:r>
            <a:endParaRPr lang="de-DE"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1800"/>
            </a:pP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1800"/>
            </a:pP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1800"/>
            </a:pPr>
            <a:endPar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1800"/>
            </a:pP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1800"/>
            </a:pPr>
            <a:r>
              <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Vorteile:</a:t>
            </a: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buClr>
                <a:srgbClr val="000000"/>
              </a:buClr>
              <a:buSzPts val="1800"/>
            </a:pPr>
            <a:endPar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buClr>
                <a:schemeClr val="dk1"/>
              </a:buClr>
              <a:buSzPts val="2000"/>
              <a:buFont typeface="Roboto Slab"/>
              <a:buChar char="●"/>
            </a:pPr>
            <a:r>
              <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Beschwerde wird in Transparenzberichte aufgenommen.</a:t>
            </a:r>
          </a:p>
          <a:p>
            <a:pPr marL="101600" lvl="0">
              <a:buClr>
                <a:schemeClr val="dk1"/>
              </a:buClr>
              <a:buSzPts val="2000"/>
            </a:pPr>
            <a:endPar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buClr>
                <a:schemeClr val="dk1"/>
              </a:buClr>
              <a:buSzPts val="2000"/>
              <a:buFont typeface="Roboto Slab"/>
              <a:buChar char="●"/>
            </a:pPr>
            <a:r>
              <a:rPr lang="de-DE"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Strafbare Inhalte müssen innerhalb von 24 Stunden nach Eingang der Beschwerde gelöscht werden. </a:t>
            </a: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114300" lvl="0">
              <a:buClr>
                <a:schemeClr val="dk1"/>
              </a:buClr>
              <a:buSzPts val="1800"/>
            </a:pPr>
            <a:endParaRPr lang="de-DE"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p:txBody>
      </p:sp>
      <p:sp>
        <p:nvSpPr>
          <p:cNvPr id="21" name="Rechteck 20"/>
          <p:cNvSpPr/>
          <p:nvPr/>
        </p:nvSpPr>
        <p:spPr>
          <a:xfrm>
            <a:off x="526273" y="2135744"/>
            <a:ext cx="3997601" cy="3061898"/>
          </a:xfrm>
          <a:prstGeom prst="rect">
            <a:avLst/>
          </a:prstGeom>
          <a:no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200" b="1" dirty="0" smtClean="0">
              <a:solidFill>
                <a:schemeClr val="tx1"/>
              </a:solidFill>
              <a:latin typeface="Roboto Slab" pitchFamily="2" charset="0"/>
              <a:ea typeface="Roboto Slab" pitchFamily="2" charset="0"/>
              <a:cs typeface="Roboto" panose="02000000000000000000" pitchFamily="2" charset="0"/>
            </a:endParaRPr>
          </a:p>
          <a:p>
            <a:pPr algn="ctr"/>
            <a:r>
              <a:rPr lang="de-DE" sz="3200" b="1" dirty="0" smtClean="0">
                <a:solidFill>
                  <a:schemeClr val="tx1"/>
                </a:solidFill>
                <a:latin typeface="Roboto Slab" pitchFamily="2" charset="0"/>
                <a:ea typeface="Roboto Slab" pitchFamily="2" charset="0"/>
                <a:cs typeface="Roboto" panose="02000000000000000000" pitchFamily="2" charset="0"/>
              </a:rPr>
              <a:t>BEI DER PLATTFORM MELDEN</a:t>
            </a:r>
          </a:p>
          <a:p>
            <a:pPr algn="ctr"/>
            <a:endParaRPr lang="de-DE" sz="3200" b="1" dirty="0" smtClean="0">
              <a:solidFill>
                <a:schemeClr val="tx1"/>
              </a:solidFill>
              <a:latin typeface="Roboto Slab" pitchFamily="2" charset="0"/>
              <a:ea typeface="Roboto Slab" pitchFamily="2" charset="0"/>
              <a:cs typeface="Roboto" panose="02000000000000000000" pitchFamily="2" charset="0"/>
            </a:endParaRPr>
          </a:p>
          <a:p>
            <a:pPr algn="ctr"/>
            <a:r>
              <a:rPr lang="de-DE" sz="3200" dirty="0">
                <a:solidFill>
                  <a:srgbClr val="E6007E"/>
                </a:solidFill>
                <a:latin typeface="Roboto Slab" pitchFamily="2" charset="0"/>
                <a:ea typeface="Roboto Slab" pitchFamily="2" charset="0"/>
                <a:cs typeface="Roboto" panose="02000000000000000000" pitchFamily="2" charset="0"/>
              </a:rPr>
              <a:t>Aber wie?</a:t>
            </a:r>
          </a:p>
          <a:p>
            <a:pPr algn="ctr"/>
            <a:endParaRPr lang="de-DE" sz="3600" b="1" dirty="0">
              <a:solidFill>
                <a:schemeClr val="tx1"/>
              </a:solidFill>
              <a:latin typeface="Roboto Slab" pitchFamily="2" charset="0"/>
              <a:ea typeface="Roboto Slab" pitchFamily="2" charset="0"/>
              <a:cs typeface="Roboto" panose="02000000000000000000" pitchFamily="2" charset="0"/>
            </a:endParaRPr>
          </a:p>
        </p:txBody>
      </p:sp>
      <p:sp>
        <p:nvSpPr>
          <p:cNvPr id="22" name="Rechteck 21"/>
          <p:cNvSpPr/>
          <p:nvPr/>
        </p:nvSpPr>
        <p:spPr>
          <a:xfrm>
            <a:off x="1969103" y="1435406"/>
            <a:ext cx="830132" cy="1015663"/>
          </a:xfrm>
          <a:prstGeom prst="rect">
            <a:avLst/>
          </a:prstGeom>
        </p:spPr>
        <p:txBody>
          <a:bodyPr wrap="square">
            <a:spAutoFit/>
          </a:bodyPr>
          <a:lstStyle/>
          <a:p>
            <a:r>
              <a:rPr lang="de-DE" sz="6000" dirty="0" smtClean="0"/>
              <a:t>✋</a:t>
            </a:r>
            <a:endParaRPr lang="de-DE" sz="6000" dirty="0"/>
          </a:p>
        </p:txBody>
      </p:sp>
      <p:pic>
        <p:nvPicPr>
          <p:cNvPr id="11" name="Grafik 10"/>
          <p:cNvPicPr>
            <a:picLocks noChangeAspect="1"/>
          </p:cNvPicPr>
          <p:nvPr/>
        </p:nvPicPr>
        <p:blipFill>
          <a:blip r:embed="rId3"/>
          <a:stretch>
            <a:fillRect/>
          </a:stretch>
        </p:blipFill>
        <p:spPr>
          <a:xfrm>
            <a:off x="5474503" y="3587958"/>
            <a:ext cx="5437782" cy="656154"/>
          </a:xfrm>
          <a:prstGeom prst="rect">
            <a:avLst/>
          </a:prstGeom>
        </p:spPr>
      </p:pic>
    </p:spTree>
    <p:extLst>
      <p:ext uri="{BB962C8B-B14F-4D97-AF65-F5344CB8AC3E}">
        <p14:creationId xmlns:p14="http://schemas.microsoft.com/office/powerpoint/2010/main" val="354912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78464" y="811685"/>
            <a:ext cx="10058400" cy="1569660"/>
          </a:xfrm>
          <a:prstGeom prst="rect">
            <a:avLst/>
          </a:prstGeom>
        </p:spPr>
        <p:txBody>
          <a:bodyPr wrap="square">
            <a:spAutoFit/>
          </a:bodyPr>
          <a:lstStyle/>
          <a:p>
            <a:pPr algn="ctr"/>
            <a:r>
              <a:rPr lang="de-DE" sz="4800" strike="sngStrike" dirty="0">
                <a:solidFill>
                  <a:srgbClr val="E6007E"/>
                </a:solidFill>
                <a:latin typeface="Roboto Slab" pitchFamily="2" charset="0"/>
                <a:ea typeface="Roboto Slab" pitchFamily="2" charset="0"/>
                <a:cs typeface="Noto Serif" panose="02020502060505020204" pitchFamily="18"/>
              </a:rPr>
              <a:t>„Das wird man ja wohl noch sagen dürfen</a:t>
            </a:r>
            <a:r>
              <a:rPr lang="de-DE" sz="4800" strike="sngStrike" dirty="0" smtClean="0">
                <a:solidFill>
                  <a:srgbClr val="E6007E"/>
                </a:solidFill>
                <a:latin typeface="Roboto Slab" pitchFamily="2" charset="0"/>
                <a:ea typeface="Roboto Slab" pitchFamily="2" charset="0"/>
                <a:cs typeface="Noto Serif" panose="02020502060505020204" pitchFamily="18"/>
              </a:rPr>
              <a:t>..“</a:t>
            </a:r>
            <a:endParaRPr lang="de-DE" sz="4800" strike="sngStrike" dirty="0">
              <a:solidFill>
                <a:srgbClr val="E6007E"/>
              </a:solidFill>
              <a:ea typeface="Noto Serif" panose="02020502060505020204" pitchFamily="18"/>
              <a:cs typeface="Noto Serif" panose="02020502060505020204" pitchFamily="18"/>
            </a:endParaRPr>
          </a:p>
        </p:txBody>
      </p:sp>
      <p:sp>
        <p:nvSpPr>
          <p:cNvPr id="4" name="Rechteck 3"/>
          <p:cNvSpPr/>
          <p:nvPr/>
        </p:nvSpPr>
        <p:spPr>
          <a:xfrm>
            <a:off x="1179191" y="2549787"/>
            <a:ext cx="9857673" cy="3416320"/>
          </a:xfrm>
          <a:prstGeom prst="rect">
            <a:avLst/>
          </a:prstGeom>
        </p:spPr>
        <p:txBody>
          <a:bodyPr wrap="square">
            <a:spAutoFit/>
          </a:bodyPr>
          <a:lstStyle/>
          <a:p>
            <a:pPr marL="457200" lvl="0" indent="-355600">
              <a:lnSpc>
                <a:spcPct val="150000"/>
              </a:lnSpc>
              <a:buClr>
                <a:schemeClr val="dk1"/>
              </a:buClr>
              <a:buSzPts val="2000"/>
              <a:buFont typeface="Roboto Slab"/>
              <a:buChar char="●"/>
            </a:pP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Niemand darf aufgrund von </a:t>
            </a:r>
            <a:r>
              <a:rPr lang="de-DE" sz="2400" b="1" dirty="0">
                <a:solidFill>
                  <a:schemeClr val="dk1"/>
                </a:solidFill>
                <a:latin typeface="Noto Sans" panose="020B0502040504020204" pitchFamily="34"/>
                <a:ea typeface="Noto Sans" panose="020B0502040504020204" pitchFamily="34"/>
                <a:cs typeface="Noto Sans" panose="020B0502040504020204" pitchFamily="34"/>
                <a:sym typeface="Roboto Slab"/>
              </a:rPr>
              <a:t>Herkunft, Hautfarbe, Geschlecht, sexueller Orientierung, Religion oder Behinderung </a:t>
            </a: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diskriminiert werden. </a:t>
            </a:r>
          </a:p>
          <a:p>
            <a:pPr lvl="0">
              <a:lnSpc>
                <a:spcPct val="150000"/>
              </a:lnSpc>
              <a:buClr>
                <a:srgbClr val="000000"/>
              </a:buClr>
              <a:buSzPts val="2000"/>
            </a:pPr>
            <a:endPar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lnSpc>
                <a:spcPct val="150000"/>
              </a:lnSpc>
              <a:buClr>
                <a:schemeClr val="dk1"/>
              </a:buClr>
              <a:buSzPts val="2000"/>
              <a:buFont typeface="Roboto Slab"/>
              <a:buChar char="●"/>
            </a:pPr>
            <a:r>
              <a:rPr lang="de-DE" sz="2400" b="1"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Diskriminierung ist verboten</a:t>
            </a:r>
            <a:r>
              <a:rPr lang="de-DE" sz="2400" b="1"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
            </a:r>
            <a:b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b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s. Allgemeines Gleichbehandlungsgesetz (AGG</a:t>
            </a: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endPar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p:txBody>
      </p:sp>
    </p:spTree>
    <p:extLst>
      <p:ext uri="{BB962C8B-B14F-4D97-AF65-F5344CB8AC3E}">
        <p14:creationId xmlns:p14="http://schemas.microsoft.com/office/powerpoint/2010/main" val="245258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ige Legende 9"/>
          <p:cNvSpPr/>
          <p:nvPr/>
        </p:nvSpPr>
        <p:spPr>
          <a:xfrm>
            <a:off x="9228222" y="1610303"/>
            <a:ext cx="2346157" cy="2261936"/>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38200" y="804187"/>
            <a:ext cx="8389232" cy="5447645"/>
          </a:xfrm>
          <a:prstGeom prst="rect">
            <a:avLst/>
          </a:prstGeom>
          <a:noFill/>
        </p:spPr>
        <p:txBody>
          <a:bodyPr wrap="square" rtlCol="0">
            <a:spAutoFit/>
          </a:bodyPr>
          <a:lstStyle/>
          <a:p>
            <a:r>
              <a:rPr lang="de-DE" sz="3000" b="1" dirty="0" err="1">
                <a:latin typeface="Roboto Slab"/>
                <a:ea typeface="Roboto Slab" pitchFamily="2" charset="0"/>
                <a:cs typeface="Roboto" panose="02000000000000000000" pitchFamily="2" charset="0"/>
              </a:rPr>
              <a:t>Hate</a:t>
            </a:r>
            <a:r>
              <a:rPr lang="de-DE" sz="3000" b="1" dirty="0">
                <a:latin typeface="Roboto Slab"/>
                <a:ea typeface="Roboto Slab" pitchFamily="2" charset="0"/>
                <a:cs typeface="Roboto" panose="02000000000000000000" pitchFamily="2" charset="0"/>
              </a:rPr>
              <a:t> Speech ist (digitale) Gewalt und äußert sich in…</a:t>
            </a:r>
            <a:r>
              <a:rPr lang="de-DE" sz="3600" b="1" dirty="0" smtClean="0">
                <a:latin typeface="Roboto Slab"/>
                <a:ea typeface="Roboto Slab" pitchFamily="2" charset="0"/>
                <a:cs typeface="Roboto" panose="02000000000000000000" pitchFamily="2" charset="0"/>
              </a:rPr>
              <a:t/>
            </a:r>
            <a:br>
              <a:rPr lang="de-DE" sz="3600" b="1" dirty="0" smtClean="0">
                <a:latin typeface="Roboto Slab"/>
                <a:ea typeface="Roboto Slab" pitchFamily="2" charset="0"/>
                <a:cs typeface="Roboto" panose="02000000000000000000" pitchFamily="2" charset="0"/>
              </a:rPr>
            </a:br>
            <a:endParaRPr lang="de-DE" sz="2800" i="1" dirty="0" smtClean="0">
              <a:solidFill>
                <a:srgbClr val="E6007E"/>
              </a:solidFill>
              <a:latin typeface="Roboto Slab"/>
              <a:ea typeface="Roboto Slab" pitchFamily="2" charset="0"/>
              <a:cs typeface="Roboto" panose="02000000000000000000" pitchFamily="2" charset="0"/>
            </a:endParaRPr>
          </a:p>
          <a:p>
            <a:pPr marL="285750" indent="-285750">
              <a:buFont typeface="Arial" panose="020B0604020202020204" pitchFamily="34" charset="0"/>
              <a:buChar char="•"/>
            </a:pPr>
            <a:r>
              <a:rPr lang="de-DE" sz="2000" b="1" dirty="0">
                <a:latin typeface="Noto Sans" panose="020B0502040504020204" pitchFamily="34"/>
                <a:ea typeface="Noto Sans" panose="020B0502040504020204" pitchFamily="34"/>
                <a:cs typeface="Noto Sans" panose="020B0502040504020204" pitchFamily="34"/>
              </a:rPr>
              <a:t>gewalttätiger</a:t>
            </a:r>
            <a:r>
              <a:rPr lang="de-DE" sz="2000" dirty="0">
                <a:latin typeface="Noto Sans" panose="020B0502040504020204" pitchFamily="34"/>
                <a:ea typeface="Noto Sans" panose="020B0502040504020204" pitchFamily="34"/>
                <a:cs typeface="Noto Sans" panose="020B0502040504020204" pitchFamily="34"/>
              </a:rPr>
              <a:t> oder </a:t>
            </a:r>
            <a:r>
              <a:rPr lang="de-DE" sz="2000" b="1" dirty="0">
                <a:latin typeface="Noto Sans" panose="020B0502040504020204" pitchFamily="34"/>
                <a:ea typeface="Noto Sans" panose="020B0502040504020204" pitchFamily="34"/>
                <a:cs typeface="Noto Sans" panose="020B0502040504020204" pitchFamily="34"/>
              </a:rPr>
              <a:t>entmenschlichender</a:t>
            </a:r>
            <a:r>
              <a:rPr lang="de-DE" sz="2000" dirty="0">
                <a:latin typeface="Noto Sans" panose="020B0502040504020204" pitchFamily="34"/>
                <a:ea typeface="Noto Sans" panose="020B0502040504020204" pitchFamily="34"/>
                <a:cs typeface="Noto Sans" panose="020B0502040504020204" pitchFamily="34"/>
              </a:rPr>
              <a:t> Sprache und </a:t>
            </a:r>
            <a:r>
              <a:rPr lang="de-DE" sz="2000" dirty="0" smtClean="0">
                <a:latin typeface="Noto Sans" panose="020B0502040504020204" pitchFamily="34"/>
                <a:ea typeface="Noto Sans" panose="020B0502040504020204" pitchFamily="34"/>
                <a:cs typeface="Noto Sans" panose="020B0502040504020204" pitchFamily="34"/>
              </a:rPr>
              <a:t>Bildern</a:t>
            </a:r>
          </a:p>
          <a:p>
            <a:r>
              <a:rPr lang="de-DE" sz="2000" dirty="0" smtClean="0">
                <a:latin typeface="Noto Sans" panose="020B0502040504020204" pitchFamily="34"/>
                <a:ea typeface="Noto Sans" panose="020B0502040504020204" pitchFamily="34"/>
                <a:cs typeface="Noto Sans" panose="020B0502040504020204" pitchFamily="34"/>
              </a:rPr>
              <a:t> </a:t>
            </a:r>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dirty="0">
                <a:latin typeface="Noto Sans" panose="020B0502040504020204" pitchFamily="34"/>
                <a:ea typeface="Noto Sans" panose="020B0502040504020204" pitchFamily="34"/>
                <a:cs typeface="Noto Sans" panose="020B0502040504020204" pitchFamily="34"/>
              </a:rPr>
              <a:t>negativen </a:t>
            </a:r>
            <a:r>
              <a:rPr lang="de-DE" sz="2000" b="1" dirty="0">
                <a:latin typeface="Noto Sans" panose="020B0502040504020204" pitchFamily="34"/>
                <a:ea typeface="Noto Sans" panose="020B0502040504020204" pitchFamily="34"/>
                <a:cs typeface="Noto Sans" panose="020B0502040504020204" pitchFamily="34"/>
              </a:rPr>
              <a:t>Zuschreibungen und Begriffen für Gruppen </a:t>
            </a:r>
            <a:endParaRPr lang="de-DE" sz="2000" b="1" dirty="0" smtClean="0">
              <a:latin typeface="Noto Sans" panose="020B0502040504020204" pitchFamily="34"/>
              <a:ea typeface="Noto Sans" panose="020B0502040504020204" pitchFamily="34"/>
              <a:cs typeface="Noto Sans" panose="020B0502040504020204" pitchFamily="34"/>
            </a:endParaRPr>
          </a:p>
          <a:p>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dirty="0">
                <a:latin typeface="Noto Sans" panose="020B0502040504020204" pitchFamily="34"/>
                <a:ea typeface="Noto Sans" panose="020B0502040504020204" pitchFamily="34"/>
                <a:cs typeface="Noto Sans" panose="020B0502040504020204" pitchFamily="34"/>
              </a:rPr>
              <a:t>Aufrufen, </a:t>
            </a:r>
            <a:r>
              <a:rPr lang="de-DE" sz="2000" b="1" dirty="0">
                <a:latin typeface="Noto Sans" panose="020B0502040504020204" pitchFamily="34"/>
                <a:ea typeface="Noto Sans" panose="020B0502040504020204" pitchFamily="34"/>
                <a:cs typeface="Noto Sans" panose="020B0502040504020204" pitchFamily="34"/>
              </a:rPr>
              <a:t>Personen auszuschließen </a:t>
            </a:r>
            <a:r>
              <a:rPr lang="de-DE" sz="2000" dirty="0">
                <a:latin typeface="Noto Sans" panose="020B0502040504020204" pitchFamily="34"/>
                <a:ea typeface="Noto Sans" panose="020B0502040504020204" pitchFamily="34"/>
                <a:cs typeface="Noto Sans" panose="020B0502040504020204" pitchFamily="34"/>
              </a:rPr>
              <a:t>oder </a:t>
            </a:r>
            <a:r>
              <a:rPr lang="de-DE" sz="2000" b="1" dirty="0">
                <a:latin typeface="Noto Sans" panose="020B0502040504020204" pitchFamily="34"/>
                <a:ea typeface="Noto Sans" panose="020B0502040504020204" pitchFamily="34"/>
                <a:cs typeface="Noto Sans" panose="020B0502040504020204" pitchFamily="34"/>
              </a:rPr>
              <a:t>zu </a:t>
            </a:r>
            <a:r>
              <a:rPr lang="de-DE" sz="2000" b="1" dirty="0" smtClean="0">
                <a:latin typeface="Noto Sans" panose="020B0502040504020204" pitchFamily="34"/>
                <a:ea typeface="Noto Sans" panose="020B0502040504020204" pitchFamily="34"/>
                <a:cs typeface="Noto Sans" panose="020B0502040504020204" pitchFamily="34"/>
              </a:rPr>
              <a:t>isolieren</a:t>
            </a:r>
          </a:p>
          <a:p>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dirty="0">
                <a:latin typeface="Noto Sans" panose="020B0502040504020204" pitchFamily="34"/>
                <a:ea typeface="Noto Sans" panose="020B0502040504020204" pitchFamily="34"/>
                <a:cs typeface="Noto Sans" panose="020B0502040504020204" pitchFamily="34"/>
              </a:rPr>
              <a:t>Aufrufen zu </a:t>
            </a:r>
            <a:r>
              <a:rPr lang="de-DE" sz="2000" b="1" dirty="0" smtClean="0">
                <a:latin typeface="Noto Sans" panose="020B0502040504020204" pitchFamily="34"/>
                <a:ea typeface="Noto Sans" panose="020B0502040504020204" pitchFamily="34"/>
                <a:cs typeface="Noto Sans" panose="020B0502040504020204" pitchFamily="34"/>
              </a:rPr>
              <a:t>Selbstmord</a:t>
            </a:r>
          </a:p>
          <a:p>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dirty="0">
                <a:latin typeface="Noto Sans" panose="020B0502040504020204" pitchFamily="34"/>
                <a:ea typeface="Noto Sans" panose="020B0502040504020204" pitchFamily="34"/>
                <a:cs typeface="Noto Sans" panose="020B0502040504020204" pitchFamily="34"/>
              </a:rPr>
              <a:t>Aufrufen zu </a:t>
            </a:r>
            <a:r>
              <a:rPr lang="de-DE" sz="2000" b="1" dirty="0">
                <a:latin typeface="Noto Sans" panose="020B0502040504020204" pitchFamily="34"/>
                <a:ea typeface="Noto Sans" panose="020B0502040504020204" pitchFamily="34"/>
                <a:cs typeface="Noto Sans" panose="020B0502040504020204" pitchFamily="34"/>
              </a:rPr>
              <a:t>Gewalt und (Selbst-)</a:t>
            </a:r>
            <a:r>
              <a:rPr lang="de-DE" sz="2000" b="1" dirty="0" smtClean="0">
                <a:latin typeface="Noto Sans" panose="020B0502040504020204" pitchFamily="34"/>
                <a:ea typeface="Noto Sans" panose="020B0502040504020204" pitchFamily="34"/>
                <a:cs typeface="Noto Sans" panose="020B0502040504020204" pitchFamily="34"/>
              </a:rPr>
              <a:t>Justiz</a:t>
            </a:r>
          </a:p>
          <a:p>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b="1" dirty="0">
                <a:latin typeface="Noto Sans" panose="020B0502040504020204" pitchFamily="34"/>
                <a:ea typeface="Noto Sans" panose="020B0502040504020204" pitchFamily="34"/>
                <a:cs typeface="Noto Sans" panose="020B0502040504020204" pitchFamily="34"/>
              </a:rPr>
              <a:t>Androhung</a:t>
            </a:r>
            <a:r>
              <a:rPr lang="de-DE" sz="2000" dirty="0">
                <a:latin typeface="Noto Sans" panose="020B0502040504020204" pitchFamily="34"/>
                <a:ea typeface="Noto Sans" panose="020B0502040504020204" pitchFamily="34"/>
                <a:cs typeface="Noto Sans" panose="020B0502040504020204" pitchFamily="34"/>
              </a:rPr>
              <a:t> von </a:t>
            </a:r>
            <a:r>
              <a:rPr lang="de-DE" sz="2000" dirty="0" smtClean="0">
                <a:latin typeface="Noto Sans" panose="020B0502040504020204" pitchFamily="34"/>
                <a:ea typeface="Noto Sans" panose="020B0502040504020204" pitchFamily="34"/>
                <a:cs typeface="Noto Sans" panose="020B0502040504020204" pitchFamily="34"/>
              </a:rPr>
              <a:t>Gewalt</a:t>
            </a:r>
          </a:p>
          <a:p>
            <a:endParaRPr lang="de-DE" sz="2000" dirty="0">
              <a:latin typeface="Noto Sans" panose="020B0502040504020204" pitchFamily="34"/>
              <a:ea typeface="Noto Sans" panose="020B0502040504020204" pitchFamily="34"/>
              <a:cs typeface="Noto Sans" panose="020B0502040504020204" pitchFamily="34"/>
            </a:endParaRPr>
          </a:p>
          <a:p>
            <a:pPr marL="285750" indent="-285750">
              <a:buFont typeface="Arial" panose="020B0604020202020204" pitchFamily="34" charset="0"/>
              <a:buChar char="•"/>
            </a:pPr>
            <a:r>
              <a:rPr lang="de-DE" sz="2000" b="1" dirty="0">
                <a:latin typeface="Noto Sans" panose="020B0502040504020204" pitchFamily="34"/>
                <a:ea typeface="Noto Sans" panose="020B0502040504020204" pitchFamily="34"/>
                <a:cs typeface="Noto Sans" panose="020B0502040504020204" pitchFamily="34"/>
              </a:rPr>
              <a:t>Verallgemeinerungen, Stereotypisierungen, Gleichsetzungen</a:t>
            </a:r>
            <a:endParaRPr lang="de-DE" sz="2000" b="1" dirty="0" smtClean="0">
              <a:latin typeface="Noto Sans" panose="020B0502040504020204" pitchFamily="34"/>
              <a:ea typeface="Noto Sans" panose="020B0502040504020204" pitchFamily="34"/>
              <a:cs typeface="Noto Sans" panose="020B0502040504020204" pitchFamily="34"/>
            </a:endParaRPr>
          </a:p>
        </p:txBody>
      </p:sp>
      <p:sp>
        <p:nvSpPr>
          <p:cNvPr id="2" name="Rechteck 1"/>
          <p:cNvSpPr/>
          <p:nvPr/>
        </p:nvSpPr>
        <p:spPr>
          <a:xfrm>
            <a:off x="10095653" y="2093252"/>
            <a:ext cx="1310284" cy="923330"/>
          </a:xfrm>
          <a:prstGeom prst="rect">
            <a:avLst/>
          </a:prstGeom>
        </p:spPr>
        <p:txBody>
          <a:bodyPr wrap="square">
            <a:spAutoFit/>
          </a:bodyPr>
          <a:lstStyle/>
          <a:p>
            <a:r>
              <a:rPr lang="de-DE" sz="5400" dirty="0">
                <a:solidFill>
                  <a:srgbClr val="E6007E"/>
                </a:solidFill>
                <a:latin typeface="Noto Serif" panose="02020502060505020204" pitchFamily="18"/>
                <a:ea typeface="Noto Serif" panose="02020502060505020204" pitchFamily="18"/>
                <a:cs typeface="Noto Serif" panose="02020502060505020204" pitchFamily="18"/>
              </a:rPr>
              <a:t>...</a:t>
            </a:r>
            <a:r>
              <a:rPr lang="de-DE" sz="3200" dirty="0">
                <a:solidFill>
                  <a:srgbClr val="E6007E"/>
                </a:solidFill>
                <a:latin typeface="Noto Serif" panose="02020502060505020204" pitchFamily="18"/>
                <a:ea typeface="Noto Serif" panose="02020502060505020204" pitchFamily="18"/>
                <a:cs typeface="Noto Serif" panose="02020502060505020204" pitchFamily="18"/>
              </a:rPr>
              <a:t> </a:t>
            </a:r>
          </a:p>
        </p:txBody>
      </p:sp>
    </p:spTree>
    <p:extLst>
      <p:ext uri="{BB962C8B-B14F-4D97-AF65-F5344CB8AC3E}">
        <p14:creationId xmlns:p14="http://schemas.microsoft.com/office/powerpoint/2010/main" val="1004238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978464" y="811685"/>
            <a:ext cx="10058400" cy="1569660"/>
          </a:xfrm>
          <a:prstGeom prst="rect">
            <a:avLst/>
          </a:prstGeom>
        </p:spPr>
        <p:txBody>
          <a:bodyPr wrap="square">
            <a:spAutoFit/>
          </a:bodyPr>
          <a:lstStyle/>
          <a:p>
            <a:pPr algn="ctr"/>
            <a:r>
              <a:rPr lang="de-DE" sz="4800" strike="sngStrike" dirty="0">
                <a:solidFill>
                  <a:srgbClr val="E6007E"/>
                </a:solidFill>
                <a:latin typeface="Roboto Slab" pitchFamily="2" charset="0"/>
                <a:ea typeface="Roboto Slab" pitchFamily="2" charset="0"/>
                <a:cs typeface="Noto Serif" panose="02020502060505020204" pitchFamily="18"/>
              </a:rPr>
              <a:t>„Das wird man ja wohl noch sagen dürfen</a:t>
            </a:r>
            <a:r>
              <a:rPr lang="de-DE" sz="4800" strike="sngStrike" dirty="0" smtClean="0">
                <a:solidFill>
                  <a:srgbClr val="E6007E"/>
                </a:solidFill>
                <a:latin typeface="Roboto Slab" pitchFamily="2" charset="0"/>
                <a:ea typeface="Roboto Slab" pitchFamily="2" charset="0"/>
                <a:cs typeface="Noto Serif" panose="02020502060505020204" pitchFamily="18"/>
              </a:rPr>
              <a:t>..“</a:t>
            </a:r>
            <a:endParaRPr lang="de-DE" sz="4800" strike="sngStrike" dirty="0">
              <a:solidFill>
                <a:srgbClr val="E6007E"/>
              </a:solidFill>
              <a:ea typeface="Noto Serif" panose="02020502060505020204" pitchFamily="18"/>
              <a:cs typeface="Noto Serif" panose="02020502060505020204" pitchFamily="18"/>
            </a:endParaRPr>
          </a:p>
        </p:txBody>
      </p:sp>
      <p:sp>
        <p:nvSpPr>
          <p:cNvPr id="4" name="Rechteck 3"/>
          <p:cNvSpPr/>
          <p:nvPr/>
        </p:nvSpPr>
        <p:spPr>
          <a:xfrm>
            <a:off x="1179191" y="2549787"/>
            <a:ext cx="9857673" cy="3416320"/>
          </a:xfrm>
          <a:prstGeom prst="rect">
            <a:avLst/>
          </a:prstGeom>
        </p:spPr>
        <p:txBody>
          <a:bodyPr wrap="square">
            <a:spAutoFit/>
          </a:bodyPr>
          <a:lstStyle/>
          <a:p>
            <a:pPr marL="457200" lvl="0" indent="-355600">
              <a:lnSpc>
                <a:spcPct val="150000"/>
              </a:lnSpc>
              <a:buClr>
                <a:schemeClr val="dk1"/>
              </a:buClr>
              <a:buSzPts val="2000"/>
              <a:buFont typeface="Roboto Slab"/>
              <a:buChar char="●"/>
            </a:pP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Niemand darf aufgrund von </a:t>
            </a:r>
            <a:r>
              <a:rPr lang="de-DE" sz="2400" b="1" dirty="0">
                <a:solidFill>
                  <a:schemeClr val="dk1"/>
                </a:solidFill>
                <a:latin typeface="Noto Sans" panose="020B0502040504020204" pitchFamily="34"/>
                <a:ea typeface="Noto Sans" panose="020B0502040504020204" pitchFamily="34"/>
                <a:cs typeface="Noto Sans" panose="020B0502040504020204" pitchFamily="34"/>
                <a:sym typeface="Roboto Slab"/>
              </a:rPr>
              <a:t>Herkunft, Hautfarbe, Geschlecht, sexueller Orientierung, Religion oder Behinderung </a:t>
            </a: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diskriminiert werden. </a:t>
            </a:r>
          </a:p>
          <a:p>
            <a:pPr lvl="0">
              <a:lnSpc>
                <a:spcPct val="150000"/>
              </a:lnSpc>
              <a:buClr>
                <a:srgbClr val="000000"/>
              </a:buClr>
              <a:buSzPts val="2000"/>
            </a:pPr>
            <a:endPar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457200" lvl="0" indent="-355600">
              <a:lnSpc>
                <a:spcPct val="150000"/>
              </a:lnSpc>
              <a:buClr>
                <a:schemeClr val="dk1"/>
              </a:buClr>
              <a:buSzPts val="2000"/>
              <a:buFont typeface="Roboto Slab"/>
              <a:buChar char="●"/>
            </a:pPr>
            <a:r>
              <a:rPr lang="de-DE" sz="2400" b="1" dirty="0">
                <a:solidFill>
                  <a:schemeClr val="dk1"/>
                </a:solidFill>
                <a:latin typeface="Noto Sans" panose="020B0502040504020204" pitchFamily="34"/>
                <a:ea typeface="Noto Sans" panose="020B0502040504020204" pitchFamily="34"/>
                <a:cs typeface="Noto Sans" panose="020B0502040504020204" pitchFamily="34"/>
                <a:sym typeface="Roboto Slab"/>
              </a:rPr>
              <a:t>Diskriminierung ist verboten</a:t>
            </a:r>
            <a:r>
              <a:rPr lang="de-DE" sz="2400" b="1"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
            </a:r>
            <a:b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b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r>
              <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rPr>
              <a:t>s. Allgemeines Gleichbehandlungsgesetz (AGG</a:t>
            </a:r>
            <a:r>
              <a:rPr lang="de-DE" sz="24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a:t>
            </a:r>
            <a:endParaRPr lang="de-DE" sz="24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p:txBody>
      </p:sp>
    </p:spTree>
    <p:extLst>
      <p:ext uri="{BB962C8B-B14F-4D97-AF65-F5344CB8AC3E}">
        <p14:creationId xmlns:p14="http://schemas.microsoft.com/office/powerpoint/2010/main" val="947210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995503" y="1606508"/>
            <a:ext cx="9821431" cy="6437660"/>
          </a:xfrm>
          <a:prstGeom prst="rect">
            <a:avLst/>
          </a:prstGeom>
          <a:noFill/>
        </p:spPr>
        <p:txBody>
          <a:bodyPr wrap="square" rtlCol="0">
            <a:spAutoFit/>
          </a:bodyPr>
          <a:lstStyle/>
          <a:p>
            <a:pPr marL="114300" lvl="0">
              <a:lnSpc>
                <a:spcPct val="90000"/>
              </a:lnSpc>
              <a:spcBef>
                <a:spcPts val="1000"/>
              </a:spcBef>
              <a:buClr>
                <a:schemeClr val="dk1"/>
              </a:buClr>
              <a:buSzPts val="2118"/>
            </a:pPr>
            <a:r>
              <a:rPr lang="de-DE" sz="2000" b="1" dirty="0" smtClean="0">
                <a:solidFill>
                  <a:srgbClr val="E6007E"/>
                </a:solidFill>
                <a:latin typeface="Roboto Slab"/>
                <a:ea typeface="Roboto Slab"/>
                <a:cs typeface="Roboto Slab"/>
                <a:sym typeface="Roboto Slab"/>
              </a:rPr>
              <a:t>Strafbestände, die …</a:t>
            </a:r>
          </a:p>
          <a:p>
            <a:pPr marL="400050" lvl="0" indent="-285750">
              <a:lnSpc>
                <a:spcPct val="90000"/>
              </a:lnSpc>
              <a:spcBef>
                <a:spcPts val="1000"/>
              </a:spcBef>
              <a:buClr>
                <a:schemeClr val="dk1"/>
              </a:buClr>
              <a:buSzPts val="2118"/>
              <a:buFont typeface="Arial" panose="020B0604020202020204" pitchFamily="34" charset="0"/>
              <a:buChar char="•"/>
            </a:pPr>
            <a:r>
              <a:rPr lang="de-DE" sz="2000" b="1" dirty="0" smtClean="0">
                <a:solidFill>
                  <a:srgbClr val="E6007E"/>
                </a:solidFill>
                <a:latin typeface="Roboto Slab"/>
                <a:ea typeface="Roboto Slab"/>
                <a:cs typeface="Roboto Slab"/>
                <a:sym typeface="Roboto Slab"/>
              </a:rPr>
              <a:t>von </a:t>
            </a:r>
            <a:r>
              <a:rPr lang="de-DE" sz="2000" b="1" dirty="0">
                <a:solidFill>
                  <a:srgbClr val="E6007E"/>
                </a:solidFill>
                <a:latin typeface="Roboto Slab"/>
                <a:ea typeface="Roboto Slab"/>
                <a:cs typeface="Roboto Slab"/>
                <a:sym typeface="Roboto Slab"/>
              </a:rPr>
              <a:t>allen Personen angezeigt </a:t>
            </a:r>
            <a:r>
              <a:rPr lang="de-DE" sz="2000" b="1" dirty="0" smtClean="0">
                <a:solidFill>
                  <a:srgbClr val="E6007E"/>
                </a:solidFill>
                <a:latin typeface="Roboto Slab"/>
                <a:ea typeface="Roboto Slab"/>
                <a:cs typeface="Roboto Slab"/>
                <a:sym typeface="Roboto Slab"/>
              </a:rPr>
              <a:t>werden können:</a:t>
            </a:r>
            <a:endParaRPr lang="de-DE" sz="2000" b="1" dirty="0">
              <a:solidFill>
                <a:srgbClr val="E6007E"/>
              </a:solidFill>
              <a:latin typeface="Roboto Slab"/>
              <a:ea typeface="Roboto Slab"/>
              <a:cs typeface="Roboto Slab"/>
              <a:sym typeface="Roboto Slab"/>
            </a:endParaRPr>
          </a:p>
          <a:p>
            <a:pPr marL="540000" lvl="7" indent="-192699">
              <a:lnSpc>
                <a:spcPct val="115000"/>
              </a:lnSpc>
              <a:spcBef>
                <a:spcPts val="500"/>
              </a:spcBef>
              <a:buClr>
                <a:schemeClr val="dk2"/>
              </a:buClr>
              <a:buSzPts val="2000"/>
              <a:buFont typeface="Roboto Slab"/>
              <a:buChar char="▪"/>
            </a:pPr>
            <a:r>
              <a:rPr lang="de-DE" sz="2000" dirty="0">
                <a:latin typeface="Roboto Slab"/>
                <a:ea typeface="Roboto Slab"/>
                <a:cs typeface="Roboto Slab"/>
                <a:sym typeface="Roboto Slab"/>
              </a:rPr>
              <a:t>Volksverhetzung, </a:t>
            </a:r>
            <a:r>
              <a:rPr lang="de-DE" sz="2000" b="1" dirty="0">
                <a:latin typeface="Roboto Slab"/>
                <a:ea typeface="Roboto Slab"/>
                <a:cs typeface="Roboto Slab"/>
                <a:sym typeface="Roboto Slab"/>
              </a:rPr>
              <a:t>Holocaustleugnung</a:t>
            </a:r>
            <a:r>
              <a:rPr lang="de-DE" sz="2000" dirty="0">
                <a:latin typeface="Roboto Slab"/>
                <a:ea typeface="Roboto Slab"/>
                <a:cs typeface="Roboto Slab"/>
                <a:sym typeface="Roboto Slab"/>
              </a:rPr>
              <a:t> </a:t>
            </a:r>
          </a:p>
          <a:p>
            <a:pPr marL="540000" lvl="0" indent="-192699">
              <a:lnSpc>
                <a:spcPct val="115000"/>
              </a:lnSpc>
              <a:buClr>
                <a:schemeClr val="dk2"/>
              </a:buClr>
              <a:buSzPts val="2000"/>
              <a:buFont typeface="Roboto Slab"/>
              <a:buChar char="▪"/>
            </a:pPr>
            <a:r>
              <a:rPr lang="de-DE" sz="2000" dirty="0">
                <a:latin typeface="Roboto Slab"/>
                <a:ea typeface="Roboto Slab"/>
                <a:cs typeface="Roboto Slab"/>
                <a:sym typeface="Roboto Slab"/>
              </a:rPr>
              <a:t>Zeigen von verfassungsfeindlichen / verbotenen Symbolen</a:t>
            </a:r>
          </a:p>
          <a:p>
            <a:pPr marL="540000" lvl="0" indent="-192699">
              <a:lnSpc>
                <a:spcPct val="115000"/>
              </a:lnSpc>
              <a:buClr>
                <a:schemeClr val="dk2"/>
              </a:buClr>
              <a:buSzPts val="2000"/>
              <a:buFont typeface="Roboto Slab"/>
              <a:buChar char="▪"/>
            </a:pPr>
            <a:r>
              <a:rPr lang="de-DE" sz="2000" dirty="0">
                <a:latin typeface="Roboto Slab"/>
                <a:ea typeface="Roboto Slab"/>
                <a:cs typeface="Roboto Slab"/>
                <a:sym typeface="Roboto Slab"/>
              </a:rPr>
              <a:t>Verwenden von Kennzeichen verfassungswidriger Organisationen</a:t>
            </a:r>
          </a:p>
          <a:p>
            <a:pPr marL="540000" lvl="0" indent="-192699">
              <a:lnSpc>
                <a:spcPct val="115000"/>
              </a:lnSpc>
              <a:spcBef>
                <a:spcPts val="1000"/>
              </a:spcBef>
              <a:buClr>
                <a:schemeClr val="dk2"/>
              </a:buClr>
              <a:buSzPts val="2000"/>
              <a:buFont typeface="Roboto Slab"/>
              <a:buChar char="▪"/>
            </a:pPr>
            <a:r>
              <a:rPr lang="de-DE" sz="2000" dirty="0">
                <a:latin typeface="Roboto Slab"/>
                <a:ea typeface="Roboto Slab"/>
                <a:cs typeface="Roboto Slab"/>
                <a:sym typeface="Roboto Slab"/>
              </a:rPr>
              <a:t>Öffentliche Aufforderung zu Gewalt- und </a:t>
            </a:r>
            <a:r>
              <a:rPr lang="de-DE" sz="2000" dirty="0" smtClean="0">
                <a:latin typeface="Roboto Slab"/>
                <a:ea typeface="Roboto Slab"/>
                <a:cs typeface="Roboto Slab"/>
                <a:sym typeface="Roboto Slab"/>
              </a:rPr>
              <a:t>Straftaten</a:t>
            </a:r>
          </a:p>
          <a:p>
            <a:pPr marL="540000" lvl="0" indent="-192699">
              <a:lnSpc>
                <a:spcPct val="115000"/>
              </a:lnSpc>
              <a:spcBef>
                <a:spcPts val="1000"/>
              </a:spcBef>
              <a:buClr>
                <a:schemeClr val="dk2"/>
              </a:buClr>
              <a:buSzPts val="2000"/>
              <a:buFont typeface="Roboto Slab"/>
              <a:buChar char="▪"/>
            </a:pPr>
            <a:r>
              <a:rPr lang="de-DE" sz="2000" dirty="0">
                <a:latin typeface="Roboto Slab"/>
              </a:rPr>
              <a:t>(neuerdings) </a:t>
            </a:r>
            <a:r>
              <a:rPr lang="de-DE" sz="2000" dirty="0" smtClean="0">
                <a:latin typeface="Roboto Slab"/>
              </a:rPr>
              <a:t>Nachstellung (Stalking)</a:t>
            </a:r>
            <a:endParaRPr lang="de-DE" sz="2000" dirty="0">
              <a:latin typeface="Roboto Slab"/>
              <a:ea typeface="Roboto Slab"/>
              <a:cs typeface="Roboto Slab"/>
              <a:sym typeface="Roboto Slab"/>
            </a:endParaRPr>
          </a:p>
          <a:p>
            <a:pPr marL="285750" lvl="0" indent="-285750">
              <a:lnSpc>
                <a:spcPct val="130000"/>
              </a:lnSpc>
              <a:spcBef>
                <a:spcPts val="1700"/>
              </a:spcBef>
              <a:buClr>
                <a:schemeClr val="dk2"/>
              </a:buClr>
              <a:buSzPts val="2000"/>
              <a:buFont typeface="Arial" panose="020B0604020202020204" pitchFamily="34" charset="0"/>
              <a:buChar char="•"/>
            </a:pPr>
            <a:r>
              <a:rPr lang="de-DE" sz="2000" b="1" dirty="0">
                <a:solidFill>
                  <a:srgbClr val="E6007E"/>
                </a:solidFill>
                <a:latin typeface="Roboto Slab"/>
                <a:ea typeface="Roboto Slab"/>
                <a:cs typeface="Roboto Slab"/>
                <a:sym typeface="Roboto Slab"/>
              </a:rPr>
              <a:t>ausschließlich von der jeweils betroffenen Person angezeigt werden, können:</a:t>
            </a:r>
          </a:p>
          <a:p>
            <a:pPr marL="540000" lvl="0" indent="-192699">
              <a:lnSpc>
                <a:spcPct val="115000"/>
              </a:lnSpc>
              <a:buClr>
                <a:schemeClr val="dk2"/>
              </a:buClr>
              <a:buSzPts val="2000"/>
              <a:buFont typeface="Roboto Slab"/>
              <a:buChar char="▪"/>
            </a:pPr>
            <a:r>
              <a:rPr lang="de-DE" sz="2000" dirty="0">
                <a:latin typeface="Roboto Slab"/>
                <a:ea typeface="Roboto Slab"/>
                <a:cs typeface="Roboto Slab"/>
                <a:sym typeface="Roboto Slab"/>
              </a:rPr>
              <a:t>Beleidigung,  üble Nachrede, Verleumdung, Verletzung des Rechts am eigenen </a:t>
            </a:r>
            <a:r>
              <a:rPr lang="de-DE" sz="2000" dirty="0" smtClean="0">
                <a:latin typeface="Roboto Slab"/>
                <a:ea typeface="Roboto Slab"/>
                <a:cs typeface="Roboto Slab"/>
                <a:sym typeface="Roboto Slab"/>
              </a:rPr>
              <a:t>Bild</a:t>
            </a:r>
            <a:endParaRPr lang="de-DE" sz="2000" b="1" dirty="0">
              <a:latin typeface="Roboto Slab"/>
              <a:ea typeface="Roboto" panose="02000000000000000000" pitchFamily="2" charset="0"/>
              <a:cs typeface="Roboto" panose="02000000000000000000" pitchFamily="2" charset="0"/>
            </a:endParaRPr>
          </a:p>
          <a:p>
            <a:endParaRPr lang="de-DE" sz="2000" dirty="0" smtClean="0">
              <a:latin typeface="Roboto Slab"/>
              <a:ea typeface="Roboto" panose="02000000000000000000" pitchFamily="2" charset="0"/>
              <a:cs typeface="Roboto" panose="02000000000000000000" pitchFamily="2" charset="0"/>
            </a:endParaRPr>
          </a:p>
          <a:p>
            <a:endParaRPr lang="de-DE" sz="2000" dirty="0">
              <a:latin typeface="Roboto Slab"/>
              <a:ea typeface="Roboto" panose="02000000000000000000" pitchFamily="2" charset="0"/>
              <a:cs typeface="Roboto" panose="02000000000000000000" pitchFamily="2" charset="0"/>
            </a:endParaRPr>
          </a:p>
          <a:p>
            <a:endParaRPr lang="de-DE" dirty="0" smtClean="0">
              <a:latin typeface="Roboto" panose="02000000000000000000" pitchFamily="2" charset="0"/>
              <a:ea typeface="Roboto" panose="02000000000000000000" pitchFamily="2" charset="0"/>
              <a:cs typeface="Roboto" panose="02000000000000000000" pitchFamily="2" charset="0"/>
            </a:endParaRPr>
          </a:p>
          <a:p>
            <a:endParaRPr lang="de-DE" dirty="0">
              <a:latin typeface="Roboto" panose="02000000000000000000" pitchFamily="2" charset="0"/>
              <a:ea typeface="Roboto" panose="02000000000000000000" pitchFamily="2" charset="0"/>
              <a:cs typeface="Roboto" panose="02000000000000000000" pitchFamily="2" charset="0"/>
            </a:endParaRPr>
          </a:p>
          <a:p>
            <a:endParaRPr lang="de-DE" dirty="0">
              <a:latin typeface="Roboto" panose="02000000000000000000" pitchFamily="2" charset="0"/>
              <a:ea typeface="Roboto" panose="02000000000000000000" pitchFamily="2" charset="0"/>
              <a:cs typeface="Roboto" panose="02000000000000000000" pitchFamily="2" charset="0"/>
            </a:endParaRPr>
          </a:p>
          <a:p>
            <a:endParaRPr lang="de-DE" sz="1600" dirty="0">
              <a:latin typeface="Roboto" panose="02000000000000000000" pitchFamily="2" charset="0"/>
              <a:ea typeface="Roboto" panose="02000000000000000000" pitchFamily="2" charset="0"/>
              <a:cs typeface="Roboto" panose="02000000000000000000" pitchFamily="2" charset="0"/>
            </a:endParaRPr>
          </a:p>
          <a:p>
            <a:endParaRPr lang="de-DE" dirty="0" smtClean="0">
              <a:ea typeface="Noto Serif" panose="02020502060505020204" pitchFamily="18"/>
              <a:cs typeface="Noto Serif" panose="02020502060505020204" pitchFamily="18"/>
            </a:endParaRPr>
          </a:p>
          <a:p>
            <a:endParaRPr lang="de-DE" dirty="0">
              <a:latin typeface="Noto Serif" panose="02020502060505020204" pitchFamily="18"/>
              <a:ea typeface="Noto Serif" panose="02020502060505020204" pitchFamily="18"/>
              <a:cs typeface="Noto Serif" panose="02020502060505020204" pitchFamily="18"/>
            </a:endParaRPr>
          </a:p>
        </p:txBody>
      </p:sp>
      <p:sp>
        <p:nvSpPr>
          <p:cNvPr id="2" name="Rechteck 1"/>
          <p:cNvSpPr/>
          <p:nvPr/>
        </p:nvSpPr>
        <p:spPr>
          <a:xfrm>
            <a:off x="1594783" y="656409"/>
            <a:ext cx="8622873" cy="584775"/>
          </a:xfrm>
          <a:prstGeom prst="rect">
            <a:avLst/>
          </a:prstGeom>
        </p:spPr>
        <p:txBody>
          <a:bodyPr wrap="none">
            <a:spAutoFit/>
          </a:bodyPr>
          <a:lstStyle/>
          <a:p>
            <a:pPr algn="ctr"/>
            <a:r>
              <a:rPr lang="de-DE" sz="3200" b="1" strike="sngStrike" dirty="0">
                <a:solidFill>
                  <a:srgbClr val="E6007E"/>
                </a:solidFill>
                <a:latin typeface="Roboto Slab" pitchFamily="2" charset="0"/>
                <a:ea typeface="Roboto Slab" pitchFamily="2" charset="0"/>
                <a:cs typeface="Noto Serif" panose="02020502060505020204" pitchFamily="18"/>
              </a:rPr>
              <a:t>„Das wird man ja wohl noch sagen dürfen..“</a:t>
            </a:r>
            <a:endParaRPr lang="de-DE" sz="3200" b="1" strike="sngStrike" dirty="0">
              <a:solidFill>
                <a:srgbClr val="E6007E"/>
              </a:solidFill>
              <a:ea typeface="Noto Serif" panose="02020502060505020204" pitchFamily="18"/>
              <a:cs typeface="Noto Serif" panose="02020502060505020204" pitchFamily="18"/>
            </a:endParaRPr>
          </a:p>
        </p:txBody>
      </p:sp>
    </p:spTree>
    <p:extLst>
      <p:ext uri="{BB962C8B-B14F-4D97-AF65-F5344CB8AC3E}">
        <p14:creationId xmlns:p14="http://schemas.microsoft.com/office/powerpoint/2010/main" val="147025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1323606" y="865857"/>
            <a:ext cx="9258199" cy="2178134"/>
          </a:xfrm>
          <a:prstGeom prst="rect">
            <a:avLst/>
          </a:prstGeom>
          <a:no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2400" b="1" dirty="0" smtClean="0">
              <a:solidFill>
                <a:schemeClr val="tx1"/>
              </a:solidFill>
              <a:latin typeface="Roboto" panose="02000000000000000000" pitchFamily="2" charset="0"/>
              <a:ea typeface="Roboto" panose="02000000000000000000" pitchFamily="2" charset="0"/>
              <a:cs typeface="Roboto" panose="02000000000000000000" pitchFamily="2" charset="0"/>
            </a:endParaRPr>
          </a:p>
          <a:p>
            <a:pPr algn="ctr"/>
            <a:r>
              <a:rPr lang="de-DE" sz="2400" dirty="0" smtClean="0">
                <a:solidFill>
                  <a:schemeClr val="tx1"/>
                </a:solidFill>
                <a:latin typeface="Roboto Slab"/>
                <a:ea typeface="Roboto" panose="02000000000000000000" pitchFamily="2" charset="0"/>
                <a:cs typeface="Roboto" panose="02000000000000000000" pitchFamily="2" charset="0"/>
              </a:rPr>
              <a:t>Du denkst, der Kommentar ist strafrechtlich relevant</a:t>
            </a:r>
            <a:r>
              <a:rPr lang="de-DE" sz="2400" dirty="0">
                <a:solidFill>
                  <a:schemeClr val="tx1"/>
                </a:solidFill>
                <a:latin typeface="Roboto Slab"/>
                <a:ea typeface="Roboto" panose="02000000000000000000" pitchFamily="2" charset="0"/>
                <a:cs typeface="Roboto" panose="02000000000000000000" pitchFamily="2" charset="0"/>
              </a:rPr>
              <a:t>?</a:t>
            </a:r>
            <a:endParaRPr lang="de-DE" sz="2400" dirty="0" smtClean="0">
              <a:solidFill>
                <a:schemeClr val="tx1"/>
              </a:solidFill>
              <a:latin typeface="Roboto Slab"/>
              <a:ea typeface="Roboto" panose="02000000000000000000" pitchFamily="2" charset="0"/>
              <a:cs typeface="Roboto" panose="02000000000000000000" pitchFamily="2" charset="0"/>
            </a:endParaRPr>
          </a:p>
          <a:p>
            <a:pPr algn="ctr"/>
            <a:endParaRPr lang="de-DE" sz="24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ctr"/>
            <a:r>
              <a:rPr lang="de-DE" dirty="0" smtClean="0">
                <a:solidFill>
                  <a:srgbClr val="E6007E"/>
                </a:solidFill>
                <a:latin typeface="Roboto" panose="02000000000000000000" pitchFamily="2" charset="0"/>
                <a:ea typeface="Roboto" panose="02000000000000000000" pitchFamily="2" charset="0"/>
                <a:cs typeface="Roboto" panose="02000000000000000000" pitchFamily="2" charset="0"/>
              </a:rPr>
              <a:t>Und nun? Bringt das Anzeigen bei der Polizei überhaupt was?</a:t>
            </a:r>
            <a:endParaRPr lang="de-DE" dirty="0">
              <a:solidFill>
                <a:srgbClr val="E6007E"/>
              </a:solidFill>
              <a:latin typeface="Roboto" panose="02000000000000000000" pitchFamily="2" charset="0"/>
              <a:ea typeface="Roboto" panose="02000000000000000000" pitchFamily="2" charset="0"/>
              <a:cs typeface="Roboto" panose="02000000000000000000" pitchFamily="2" charset="0"/>
            </a:endParaRPr>
          </a:p>
          <a:p>
            <a:pPr algn="ctr"/>
            <a:endParaRPr lang="de-DE" sz="2400" b="1" dirty="0">
              <a:solidFill>
                <a:schemeClr val="tx1"/>
              </a:solidFill>
            </a:endParaRPr>
          </a:p>
        </p:txBody>
      </p:sp>
      <p:sp>
        <p:nvSpPr>
          <p:cNvPr id="2" name="Rechteck 1"/>
          <p:cNvSpPr/>
          <p:nvPr/>
        </p:nvSpPr>
        <p:spPr>
          <a:xfrm>
            <a:off x="1323606" y="2767262"/>
            <a:ext cx="6286399" cy="2862322"/>
          </a:xfrm>
          <a:prstGeom prst="rect">
            <a:avLst/>
          </a:prstGeom>
        </p:spPr>
        <p:txBody>
          <a:bodyPr wrap="square">
            <a:spAutoFit/>
          </a:bodyPr>
          <a:lstStyle/>
          <a:p>
            <a:endParaRPr lang="de-DE" dirty="0">
              <a:latin typeface="Roboto Slab" pitchFamily="2" charset="0"/>
              <a:ea typeface="Roboto Slab" pitchFamily="2" charset="0"/>
              <a:cs typeface="Roboto" panose="02000000000000000000" pitchFamily="2" charset="0"/>
            </a:endParaRPr>
          </a:p>
          <a:p>
            <a:r>
              <a:rPr lang="de-DE" b="1" dirty="0">
                <a:latin typeface="Roboto Slab" pitchFamily="2" charset="0"/>
                <a:ea typeface="Roboto Slab" pitchFamily="2" charset="0"/>
                <a:cs typeface="Roboto" panose="02000000000000000000" pitchFamily="2" charset="0"/>
              </a:rPr>
              <a:t>Meldestelle </a:t>
            </a:r>
            <a:r>
              <a:rPr lang="de-DE" b="1" dirty="0" err="1" smtClean="0">
                <a:latin typeface="Roboto Slab" pitchFamily="2" charset="0"/>
                <a:ea typeface="Roboto Slab" pitchFamily="2" charset="0"/>
                <a:cs typeface="Roboto" panose="02000000000000000000" pitchFamily="2" charset="0"/>
              </a:rPr>
              <a:t>REspect</a:t>
            </a:r>
            <a:r>
              <a:rPr lang="de-DE" b="1" dirty="0" smtClean="0">
                <a:latin typeface="Roboto Slab" pitchFamily="2" charset="0"/>
                <a:ea typeface="Roboto Slab" pitchFamily="2" charset="0"/>
                <a:cs typeface="Roboto" panose="02000000000000000000" pitchFamily="2" charset="0"/>
              </a:rPr>
              <a:t>!</a:t>
            </a:r>
            <a:endParaRPr lang="de-DE" b="1" dirty="0">
              <a:latin typeface="Roboto Slab" pitchFamily="2" charset="0"/>
              <a:ea typeface="Roboto Slab" pitchFamily="2" charset="0"/>
              <a:cs typeface="Roboto" panose="02000000000000000000" pitchFamily="2" charset="0"/>
            </a:endParaRPr>
          </a:p>
          <a:p>
            <a:r>
              <a:rPr lang="de-DE" dirty="0">
                <a:latin typeface="Roboto Slab" pitchFamily="2" charset="0"/>
                <a:ea typeface="Roboto Slab" pitchFamily="2" charset="0"/>
                <a:cs typeface="Roboto" panose="02000000000000000000" pitchFamily="2" charset="0"/>
                <a:hlinkClick r:id="rId3"/>
              </a:rPr>
              <a:t>https://demokratiezentrum-bw.de/meldestelle-respect/</a:t>
            </a:r>
            <a:endParaRPr lang="de-DE" dirty="0">
              <a:latin typeface="Roboto Slab" pitchFamily="2" charset="0"/>
              <a:ea typeface="Roboto Slab" pitchFamily="2" charset="0"/>
              <a:cs typeface="Roboto" panose="02000000000000000000" pitchFamily="2" charset="0"/>
            </a:endParaRPr>
          </a:p>
          <a:p>
            <a:endParaRPr lang="de-DE" dirty="0">
              <a:latin typeface="Roboto Slab" pitchFamily="2" charset="0"/>
              <a:ea typeface="Roboto Slab" pitchFamily="2" charset="0"/>
              <a:cs typeface="Roboto" panose="02000000000000000000" pitchFamily="2" charset="0"/>
            </a:endParaRPr>
          </a:p>
          <a:p>
            <a:r>
              <a:rPr lang="de-DE" b="1" dirty="0">
                <a:latin typeface="Roboto Slab" pitchFamily="2" charset="0"/>
                <a:ea typeface="Roboto Slab" pitchFamily="2" charset="0"/>
                <a:cs typeface="Roboto" panose="02000000000000000000" pitchFamily="2" charset="0"/>
              </a:rPr>
              <a:t>Hessen gegen Hetze</a:t>
            </a:r>
            <a:endParaRPr lang="de-DE" dirty="0">
              <a:latin typeface="Roboto Slab" pitchFamily="2" charset="0"/>
              <a:ea typeface="Roboto Slab" pitchFamily="2" charset="0"/>
              <a:cs typeface="Roboto" panose="02000000000000000000" pitchFamily="2" charset="0"/>
              <a:hlinkClick r:id="rId4"/>
            </a:endParaRPr>
          </a:p>
          <a:p>
            <a:r>
              <a:rPr lang="de-DE" dirty="0">
                <a:latin typeface="Roboto Slab" pitchFamily="2" charset="0"/>
                <a:ea typeface="Roboto Slab" pitchFamily="2" charset="0"/>
                <a:cs typeface="Roboto" panose="02000000000000000000" pitchFamily="2" charset="0"/>
                <a:hlinkClick r:id="rId4"/>
              </a:rPr>
              <a:t>https://</a:t>
            </a:r>
            <a:r>
              <a:rPr lang="de-DE" dirty="0" smtClean="0">
                <a:latin typeface="Roboto Slab" pitchFamily="2" charset="0"/>
                <a:ea typeface="Roboto Slab" pitchFamily="2" charset="0"/>
                <a:cs typeface="Roboto" panose="02000000000000000000" pitchFamily="2" charset="0"/>
                <a:hlinkClick r:id="rId4"/>
              </a:rPr>
              <a:t>hessengegenhetze.de/hate-speech-melden</a:t>
            </a:r>
            <a:endParaRPr lang="de-DE" dirty="0" smtClean="0">
              <a:latin typeface="Roboto Slab" pitchFamily="2" charset="0"/>
              <a:ea typeface="Roboto Slab" pitchFamily="2" charset="0"/>
              <a:cs typeface="Roboto" panose="02000000000000000000" pitchFamily="2" charset="0"/>
            </a:endParaRPr>
          </a:p>
          <a:p>
            <a:endParaRPr lang="de-DE" dirty="0">
              <a:latin typeface="Roboto Slab" pitchFamily="2" charset="0"/>
              <a:ea typeface="Roboto Slab" pitchFamily="2" charset="0"/>
              <a:cs typeface="Roboto" panose="02000000000000000000" pitchFamily="2" charset="0"/>
            </a:endParaRPr>
          </a:p>
          <a:p>
            <a:r>
              <a:rPr lang="de-DE" b="1" dirty="0" err="1" smtClean="0">
                <a:latin typeface="Roboto Slab" pitchFamily="2" charset="0"/>
                <a:ea typeface="Roboto Slab" pitchFamily="2" charset="0"/>
                <a:cs typeface="Roboto" panose="02000000000000000000" pitchFamily="2" charset="0"/>
              </a:rPr>
              <a:t>MeldeHelden</a:t>
            </a:r>
            <a:endParaRPr lang="de-DE" b="1" dirty="0" smtClean="0">
              <a:latin typeface="Roboto Slab" pitchFamily="2" charset="0"/>
              <a:ea typeface="Roboto Slab" pitchFamily="2" charset="0"/>
              <a:cs typeface="Roboto" panose="02000000000000000000" pitchFamily="2" charset="0"/>
            </a:endParaRPr>
          </a:p>
          <a:p>
            <a:r>
              <a:rPr lang="de-DE" dirty="0">
                <a:latin typeface="Roboto Slab" pitchFamily="2" charset="0"/>
                <a:ea typeface="Roboto Slab" pitchFamily="2" charset="0"/>
                <a:cs typeface="Roboto" panose="02000000000000000000" pitchFamily="2" charset="0"/>
                <a:hlinkClick r:id="rId5"/>
              </a:rPr>
              <a:t>https://hateaid.org/meldehelden-app</a:t>
            </a:r>
            <a:r>
              <a:rPr lang="de-DE" b="1" dirty="0" smtClean="0">
                <a:latin typeface="Roboto Slab" pitchFamily="2" charset="0"/>
                <a:ea typeface="Roboto Slab" pitchFamily="2" charset="0"/>
                <a:cs typeface="Roboto" panose="02000000000000000000" pitchFamily="2" charset="0"/>
                <a:hlinkClick r:id="rId5"/>
              </a:rPr>
              <a:t>/</a:t>
            </a:r>
            <a:endParaRPr lang="de-DE" b="1" dirty="0" smtClean="0">
              <a:latin typeface="Roboto Slab" pitchFamily="2" charset="0"/>
              <a:ea typeface="Roboto Slab" pitchFamily="2" charset="0"/>
              <a:cs typeface="Roboto" panose="02000000000000000000" pitchFamily="2" charset="0"/>
            </a:endParaRPr>
          </a:p>
          <a:p>
            <a:endParaRPr lang="de-DE" b="1" dirty="0">
              <a:latin typeface="Roboto Slab" pitchFamily="2" charset="0"/>
              <a:ea typeface="Roboto Slab" pitchFamily="2" charset="0"/>
              <a:cs typeface="Roboto" panose="02000000000000000000" pitchFamily="2" charset="0"/>
            </a:endParaRPr>
          </a:p>
        </p:txBody>
      </p:sp>
      <p:pic>
        <p:nvPicPr>
          <p:cNvPr id="1026" name="Picture 2" descr="https://lh4.googleusercontent.com/nJA44Pfq2ed_qnVJEqo03Pr7GDNPD6aRQTERdoqYMzt2pd59tHGB9WJTox31ceWnwAojCaHBYvwoH7F5vipuPkg9BG-6lYAK2NZ8r0eQrvVoBiXmRzShFchIWNDqCPrgnpKn5IXxl9bN3YXi2-DxRg=s20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9462" y="2767262"/>
            <a:ext cx="2273129" cy="333155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444120" y="412030"/>
            <a:ext cx="3017173" cy="646331"/>
          </a:xfrm>
          <a:prstGeom prst="rect">
            <a:avLst/>
          </a:prstGeom>
        </p:spPr>
        <p:txBody>
          <a:bodyPr wrap="none">
            <a:spAutoFit/>
          </a:bodyPr>
          <a:lstStyle/>
          <a:p>
            <a:pPr algn="ctr"/>
            <a:r>
              <a:rPr lang="de-DE" sz="3600" b="1" dirty="0" smtClean="0">
                <a:solidFill>
                  <a:srgbClr val="E5027D"/>
                </a:solidFill>
                <a:latin typeface="Roboto Slab"/>
                <a:ea typeface="Roboto" panose="02000000000000000000" pitchFamily="2" charset="0"/>
                <a:cs typeface="Roboto" panose="02000000000000000000" pitchFamily="2" charset="0"/>
              </a:rPr>
              <a:t>Meldestellen</a:t>
            </a:r>
            <a:endParaRPr lang="de-DE" sz="3600" b="1" dirty="0">
              <a:solidFill>
                <a:srgbClr val="E5027D"/>
              </a:solidFill>
              <a:latin typeface="Roboto Slab"/>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58267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188845" y="1280307"/>
            <a:ext cx="5904725" cy="4662815"/>
          </a:xfrm>
          <a:prstGeom prst="rect">
            <a:avLst/>
          </a:prstGeom>
          <a:solidFill>
            <a:srgbClr val="F8B033"/>
          </a:solidFill>
        </p:spPr>
        <p:txBody>
          <a:bodyPr wrap="square" rtlCol="0">
            <a:spAutoFit/>
          </a:bodyPr>
          <a:lstStyle/>
          <a:p>
            <a:r>
              <a:rPr lang="de-DE" b="1" dirty="0" smtClean="0">
                <a:latin typeface="Noto Sans" panose="020B0502040504020204" pitchFamily="34"/>
                <a:ea typeface="Noto Sans" panose="020B0502040504020204" pitchFamily="34"/>
                <a:cs typeface="Noto Sans" panose="020B0502040504020204" pitchFamily="34"/>
              </a:rPr>
              <a:t>Vergiss den Screenshot nicht!</a:t>
            </a:r>
          </a:p>
          <a:p>
            <a:endParaRPr lang="de-DE" dirty="0">
              <a:solidFill>
                <a:srgbClr val="E6007E"/>
              </a:solidFill>
              <a:latin typeface="Noto Sans" panose="020B0502040504020204" pitchFamily="34"/>
              <a:ea typeface="Noto Sans" panose="020B0502040504020204" pitchFamily="34"/>
              <a:cs typeface="Noto Sans" panose="020B0502040504020204" pitchFamily="34"/>
            </a:endParaRPr>
          </a:p>
          <a:p>
            <a:r>
              <a:rPr lang="de-DE" dirty="0" smtClean="0">
                <a:latin typeface="Noto Sans" panose="020B0502040504020204" pitchFamily="34"/>
                <a:ea typeface="Noto Sans" panose="020B0502040504020204" pitchFamily="34"/>
                <a:cs typeface="Noto Sans" panose="020B0502040504020204" pitchFamily="34"/>
              </a:rPr>
              <a:t>Es ist immer ratsam, einen Screenshot der Hassnachrichten anzufertigen. Dabei solltest du auf Folgendes achten: </a:t>
            </a:r>
          </a:p>
          <a:p>
            <a:endParaRPr lang="de-DE" dirty="0">
              <a:solidFill>
                <a:srgbClr val="E6007E"/>
              </a:solidFill>
              <a:latin typeface="Noto Sans" panose="020B0502040504020204" pitchFamily="34"/>
              <a:ea typeface="Noto Sans" panose="020B0502040504020204" pitchFamily="34"/>
              <a:cs typeface="Noto Sans" panose="020B0502040504020204" pitchFamily="34"/>
            </a:endParaRPr>
          </a:p>
          <a:p>
            <a:pPr marL="285750" indent="-285750">
              <a:lnSpc>
                <a:spcPct val="150000"/>
              </a:lnSpc>
              <a:buFont typeface="Wingdings" panose="05000000000000000000" pitchFamily="2" charset="2"/>
              <a:buChar char="§"/>
            </a:pPr>
            <a:r>
              <a:rPr lang="de-DE" dirty="0" smtClean="0">
                <a:latin typeface="Noto Sans" panose="020B0502040504020204" pitchFamily="34"/>
                <a:ea typeface="Noto Sans" panose="020B0502040504020204" pitchFamily="34"/>
                <a:cs typeface="Noto Sans" panose="020B0502040504020204" pitchFamily="34"/>
              </a:rPr>
              <a:t>mit </a:t>
            </a:r>
            <a:r>
              <a:rPr lang="de-DE" dirty="0">
                <a:latin typeface="Noto Sans" panose="020B0502040504020204" pitchFamily="34"/>
                <a:ea typeface="Noto Sans" panose="020B0502040504020204" pitchFamily="34"/>
                <a:cs typeface="Noto Sans" panose="020B0502040504020204" pitchFamily="34"/>
              </a:rPr>
              <a:t>URL (Quelle/ </a:t>
            </a:r>
            <a:r>
              <a:rPr lang="de-DE" dirty="0" smtClean="0">
                <a:latin typeface="Noto Sans" panose="020B0502040504020204" pitchFamily="34"/>
                <a:ea typeface="Noto Sans" panose="020B0502040504020204" pitchFamily="34"/>
                <a:cs typeface="Noto Sans" panose="020B0502040504020204" pitchFamily="34"/>
              </a:rPr>
              <a:t>Absender*in)</a:t>
            </a:r>
          </a:p>
          <a:p>
            <a:pPr marL="285750" indent="-285750">
              <a:lnSpc>
                <a:spcPct val="150000"/>
              </a:lnSpc>
              <a:buFont typeface="Wingdings" panose="05000000000000000000" pitchFamily="2" charset="2"/>
              <a:buChar char="§"/>
            </a:pPr>
            <a:r>
              <a:rPr lang="de-DE" dirty="0" smtClean="0">
                <a:latin typeface="Noto Sans" panose="020B0502040504020204" pitchFamily="34"/>
                <a:ea typeface="Noto Sans" panose="020B0502040504020204" pitchFamily="34"/>
                <a:cs typeface="Noto Sans" panose="020B0502040504020204" pitchFamily="34"/>
              </a:rPr>
              <a:t>mit Datum</a:t>
            </a:r>
            <a:endParaRPr lang="de-DE" dirty="0">
              <a:latin typeface="Noto Sans" panose="020B0502040504020204" pitchFamily="34"/>
              <a:ea typeface="Noto Sans" panose="020B0502040504020204" pitchFamily="34"/>
              <a:cs typeface="Noto Sans" panose="020B0502040504020204" pitchFamily="34"/>
            </a:endParaRPr>
          </a:p>
          <a:p>
            <a:pPr marL="285750" indent="-285750">
              <a:lnSpc>
                <a:spcPct val="150000"/>
              </a:lnSpc>
              <a:buFont typeface="Wingdings" panose="05000000000000000000" pitchFamily="2" charset="2"/>
              <a:buChar char="§"/>
            </a:pPr>
            <a:r>
              <a:rPr lang="de-DE" dirty="0" smtClean="0">
                <a:latin typeface="Noto Sans" panose="020B0502040504020204" pitchFamily="34"/>
                <a:ea typeface="Noto Sans" panose="020B0502040504020204" pitchFamily="34"/>
                <a:cs typeface="Noto Sans" panose="020B0502040504020204" pitchFamily="34"/>
              </a:rPr>
              <a:t>mit </a:t>
            </a:r>
            <a:r>
              <a:rPr lang="de-DE" dirty="0">
                <a:latin typeface="Noto Sans" panose="020B0502040504020204" pitchFamily="34"/>
                <a:ea typeface="Noto Sans" panose="020B0502040504020204" pitchFamily="34"/>
                <a:cs typeface="Noto Sans" panose="020B0502040504020204" pitchFamily="34"/>
              </a:rPr>
              <a:t>Namen der*des User*in, die den problematischen </a:t>
            </a:r>
            <a:r>
              <a:rPr lang="de-DE" dirty="0" smtClean="0">
                <a:latin typeface="Noto Sans" panose="020B0502040504020204" pitchFamily="34"/>
                <a:ea typeface="Noto Sans" panose="020B0502040504020204" pitchFamily="34"/>
                <a:cs typeface="Noto Sans" panose="020B0502040504020204" pitchFamily="34"/>
              </a:rPr>
              <a:t>Inhalt geteilt/veröffentlicht hat</a:t>
            </a:r>
          </a:p>
          <a:p>
            <a:pPr marL="285750" indent="-285750">
              <a:lnSpc>
                <a:spcPct val="150000"/>
              </a:lnSpc>
              <a:buFont typeface="Wingdings" panose="05000000000000000000" pitchFamily="2" charset="2"/>
              <a:buChar char="§"/>
            </a:pPr>
            <a:r>
              <a:rPr lang="de-DE" dirty="0" smtClean="0">
                <a:latin typeface="Noto Sans" panose="020B0502040504020204" pitchFamily="34"/>
                <a:ea typeface="Noto Sans" panose="020B0502040504020204" pitchFamily="34"/>
                <a:cs typeface="Noto Sans" panose="020B0502040504020204" pitchFamily="34"/>
              </a:rPr>
              <a:t>Kontext </a:t>
            </a:r>
            <a:r>
              <a:rPr lang="de-DE" dirty="0">
                <a:latin typeface="Noto Sans" panose="020B0502040504020204" pitchFamily="34"/>
                <a:ea typeface="Noto Sans" panose="020B0502040504020204" pitchFamily="34"/>
                <a:cs typeface="Noto Sans" panose="020B0502040504020204" pitchFamily="34"/>
              </a:rPr>
              <a:t>des Screenshots mit </a:t>
            </a:r>
            <a:r>
              <a:rPr lang="de-DE" dirty="0" smtClean="0">
                <a:latin typeface="Noto Sans" panose="020B0502040504020204" pitchFamily="34"/>
                <a:ea typeface="Noto Sans" panose="020B0502040504020204" pitchFamily="34"/>
                <a:cs typeface="Noto Sans" panose="020B0502040504020204" pitchFamily="34"/>
              </a:rPr>
              <a:t>benennen/dokumentieren</a:t>
            </a:r>
          </a:p>
          <a:p>
            <a:pPr marL="285750" indent="-285750">
              <a:lnSpc>
                <a:spcPct val="150000"/>
              </a:lnSpc>
              <a:buFont typeface="Wingdings" panose="05000000000000000000" pitchFamily="2" charset="2"/>
              <a:buChar char="§"/>
            </a:pPr>
            <a:r>
              <a:rPr lang="de-DE" b="1" dirty="0">
                <a:latin typeface="Noto Sans" panose="020B0502040504020204" pitchFamily="34"/>
                <a:ea typeface="Noto Sans" panose="020B0502040504020204" pitchFamily="34"/>
                <a:cs typeface="Noto Sans" panose="020B0502040504020204" pitchFamily="34"/>
              </a:rPr>
              <a:t>s</a:t>
            </a:r>
            <a:r>
              <a:rPr lang="de-DE" b="1" dirty="0" smtClean="0">
                <a:latin typeface="Noto Sans" panose="020B0502040504020204" pitchFamily="34"/>
                <a:ea typeface="Noto Sans" panose="020B0502040504020204" pitchFamily="34"/>
                <a:cs typeface="Noto Sans" panose="020B0502040504020204" pitchFamily="34"/>
              </a:rPr>
              <a:t>ich </a:t>
            </a:r>
            <a:r>
              <a:rPr lang="de-DE" b="1" dirty="0">
                <a:latin typeface="Noto Sans" panose="020B0502040504020204" pitchFamily="34"/>
                <a:ea typeface="Noto Sans" panose="020B0502040504020204" pitchFamily="34"/>
                <a:cs typeface="Noto Sans" panose="020B0502040504020204" pitchFamily="34"/>
              </a:rPr>
              <a:t>selbst anonymisieren auf dem Screenshot </a:t>
            </a:r>
          </a:p>
        </p:txBody>
      </p:sp>
      <p:grpSp>
        <p:nvGrpSpPr>
          <p:cNvPr id="7" name="Gruppieren 6"/>
          <p:cNvGrpSpPr/>
          <p:nvPr/>
        </p:nvGrpSpPr>
        <p:grpSpPr>
          <a:xfrm>
            <a:off x="526273" y="1295509"/>
            <a:ext cx="3997601" cy="4592415"/>
            <a:chOff x="526273" y="1435406"/>
            <a:chExt cx="3997601" cy="3762236"/>
          </a:xfrm>
        </p:grpSpPr>
        <p:sp>
          <p:nvSpPr>
            <p:cNvPr id="8" name="Rechteck 7"/>
            <p:cNvSpPr/>
            <p:nvPr/>
          </p:nvSpPr>
          <p:spPr>
            <a:xfrm>
              <a:off x="526273" y="2135744"/>
              <a:ext cx="3997601" cy="3061898"/>
            </a:xfrm>
            <a:prstGeom prst="rect">
              <a:avLst/>
            </a:prstGeom>
            <a:no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200" b="1" dirty="0" smtClean="0">
                <a:solidFill>
                  <a:schemeClr val="tx1"/>
                </a:solidFill>
                <a:latin typeface="Roboto Slab" pitchFamily="2" charset="0"/>
                <a:ea typeface="Roboto Slab" pitchFamily="2" charset="0"/>
                <a:cs typeface="Roboto" panose="02000000000000000000" pitchFamily="2" charset="0"/>
              </a:endParaRPr>
            </a:p>
            <a:p>
              <a:pPr algn="ctr"/>
              <a:r>
                <a:rPr lang="de-DE" sz="3200" b="1" dirty="0" smtClean="0">
                  <a:solidFill>
                    <a:srgbClr val="E5027D"/>
                  </a:solidFill>
                  <a:latin typeface="Roboto Slab" pitchFamily="2" charset="0"/>
                  <a:ea typeface="Roboto Slab" pitchFamily="2" charset="0"/>
                  <a:cs typeface="Roboto" panose="02000000000000000000" pitchFamily="2" charset="0"/>
                </a:rPr>
                <a:t>BEI DER </a:t>
              </a:r>
              <a:r>
                <a:rPr lang="de-DE" sz="3200" b="1" dirty="0" smtClean="0">
                  <a:solidFill>
                    <a:srgbClr val="E5027D"/>
                  </a:solidFill>
                  <a:latin typeface="Roboto Slab" pitchFamily="2" charset="0"/>
                  <a:ea typeface="Roboto Slab" pitchFamily="2" charset="0"/>
                  <a:cs typeface="Roboto" panose="02000000000000000000" pitchFamily="2" charset="0"/>
                </a:rPr>
                <a:t>POLIZEI ANZEIGEN</a:t>
              </a:r>
              <a:endParaRPr lang="de-DE" sz="3200" b="1" dirty="0" smtClean="0">
                <a:solidFill>
                  <a:srgbClr val="E5027D"/>
                </a:solidFill>
                <a:latin typeface="Roboto Slab" pitchFamily="2" charset="0"/>
                <a:ea typeface="Roboto Slab" pitchFamily="2" charset="0"/>
                <a:cs typeface="Roboto" panose="02000000000000000000" pitchFamily="2" charset="0"/>
              </a:endParaRPr>
            </a:p>
            <a:p>
              <a:pPr algn="ctr"/>
              <a:endParaRPr lang="de-DE" sz="3200" b="1" dirty="0" smtClean="0">
                <a:solidFill>
                  <a:schemeClr val="tx1"/>
                </a:solidFill>
                <a:latin typeface="Roboto Slab" pitchFamily="2" charset="0"/>
                <a:ea typeface="Roboto Slab" pitchFamily="2" charset="0"/>
                <a:cs typeface="Roboto" panose="02000000000000000000" pitchFamily="2" charset="0"/>
              </a:endParaRPr>
            </a:p>
            <a:p>
              <a:pPr marL="914400" lvl="1" indent="-457200">
                <a:buFont typeface="Arial" panose="020B0604020202020204" pitchFamily="34" charset="0"/>
                <a:buChar char="•"/>
              </a:pPr>
              <a:r>
                <a:rPr lang="de-DE" sz="2000" b="1" dirty="0" smtClean="0">
                  <a:solidFill>
                    <a:schemeClr val="tx1"/>
                  </a:solidFill>
                  <a:latin typeface="Noto Sans" panose="020B0502040504020204" pitchFamily="34"/>
                  <a:ea typeface="Noto Sans" panose="020B0502040504020204" pitchFamily="34"/>
                  <a:cs typeface="Noto Sans" panose="020B0502040504020204" pitchFamily="34"/>
                </a:rPr>
                <a:t>Vor Ort: </a:t>
              </a:r>
              <a:br>
                <a:rPr lang="de-DE" sz="2000" b="1" dirty="0" smtClean="0">
                  <a:solidFill>
                    <a:schemeClr val="tx1"/>
                  </a:solidFill>
                  <a:latin typeface="Noto Sans" panose="020B0502040504020204" pitchFamily="34"/>
                  <a:ea typeface="Noto Sans" panose="020B0502040504020204" pitchFamily="34"/>
                  <a:cs typeface="Noto Sans" panose="020B0502040504020204" pitchFamily="34"/>
                </a:rPr>
              </a:br>
              <a:r>
                <a:rPr lang="de-DE" sz="2000" b="1" dirty="0" smtClean="0">
                  <a:solidFill>
                    <a:schemeClr val="tx1"/>
                  </a:solidFill>
                  <a:latin typeface="Noto Sans" panose="020B0502040504020204" pitchFamily="34"/>
                  <a:ea typeface="Noto Sans" panose="020B0502040504020204" pitchFamily="34"/>
                  <a:cs typeface="Noto Sans" panose="020B0502040504020204" pitchFamily="34"/>
                </a:rPr>
                <a:t>Bei der nächsten Polizeidienststelle</a:t>
              </a:r>
            </a:p>
            <a:p>
              <a:pPr lvl="1"/>
              <a:endParaRPr lang="de-DE" sz="2000" b="1" dirty="0" smtClean="0">
                <a:solidFill>
                  <a:schemeClr val="tx1"/>
                </a:solidFill>
                <a:latin typeface="Noto Sans" panose="020B0502040504020204" pitchFamily="34"/>
                <a:ea typeface="Noto Sans" panose="020B0502040504020204" pitchFamily="34"/>
                <a:cs typeface="Noto Sans" panose="020B0502040504020204" pitchFamily="34"/>
              </a:endParaRPr>
            </a:p>
            <a:p>
              <a:pPr marL="914400" lvl="1" indent="-457200">
                <a:buFont typeface="Arial" panose="020B0604020202020204" pitchFamily="34" charset="0"/>
                <a:buChar char="•"/>
              </a:pPr>
              <a:r>
                <a:rPr lang="de-DE" sz="2000" b="1" dirty="0" smtClean="0">
                  <a:solidFill>
                    <a:schemeClr val="tx1"/>
                  </a:solidFill>
                  <a:latin typeface="Noto Sans" panose="020B0502040504020204" pitchFamily="34"/>
                  <a:ea typeface="Noto Sans" panose="020B0502040504020204" pitchFamily="34"/>
                  <a:cs typeface="Noto Sans" panose="020B0502040504020204" pitchFamily="34"/>
                </a:rPr>
                <a:t>Du kannst Vorfälle auch online melden</a:t>
              </a:r>
              <a:r>
                <a:rPr lang="de-DE" sz="2000" b="1" dirty="0" smtClean="0">
                  <a:solidFill>
                    <a:schemeClr val="tx1"/>
                  </a:solidFill>
                  <a:latin typeface="Roboto Slab" pitchFamily="2" charset="0"/>
                  <a:ea typeface="Roboto Slab" pitchFamily="2" charset="0"/>
                  <a:cs typeface="Roboto" panose="02000000000000000000" pitchFamily="2" charset="0"/>
                </a:rPr>
                <a:t/>
              </a:r>
              <a:br>
                <a:rPr lang="de-DE" sz="2000" b="1" dirty="0" smtClean="0">
                  <a:solidFill>
                    <a:schemeClr val="tx1"/>
                  </a:solidFill>
                  <a:latin typeface="Roboto Slab" pitchFamily="2" charset="0"/>
                  <a:ea typeface="Roboto Slab" pitchFamily="2" charset="0"/>
                  <a:cs typeface="Roboto" panose="02000000000000000000" pitchFamily="2" charset="0"/>
                </a:rPr>
              </a:br>
              <a:r>
                <a:rPr lang="de-DE" sz="2000" b="1" dirty="0" smtClean="0">
                  <a:solidFill>
                    <a:schemeClr val="tx1"/>
                  </a:solidFill>
                  <a:latin typeface="Roboto Slab" pitchFamily="2" charset="0"/>
                  <a:ea typeface="Roboto Slab" pitchFamily="2" charset="0"/>
                  <a:cs typeface="Roboto" panose="02000000000000000000" pitchFamily="2" charset="0"/>
                </a:rPr>
                <a:t>            </a:t>
              </a:r>
            </a:p>
            <a:p>
              <a:endParaRPr lang="de-DE" sz="1600" dirty="0">
                <a:solidFill>
                  <a:schemeClr val="tx1"/>
                </a:solidFill>
                <a:latin typeface="Roboto Slab" pitchFamily="2" charset="0"/>
                <a:ea typeface="Roboto Slab" pitchFamily="2" charset="0"/>
                <a:cs typeface="Roboto" panose="02000000000000000000" pitchFamily="2" charset="0"/>
              </a:endParaRPr>
            </a:p>
          </p:txBody>
        </p:sp>
        <p:sp>
          <p:nvSpPr>
            <p:cNvPr id="9" name="Rechteck 8"/>
            <p:cNvSpPr/>
            <p:nvPr/>
          </p:nvSpPr>
          <p:spPr>
            <a:xfrm>
              <a:off x="1969103" y="1435406"/>
              <a:ext cx="830132" cy="1015663"/>
            </a:xfrm>
            <a:prstGeom prst="rect">
              <a:avLst/>
            </a:prstGeom>
          </p:spPr>
          <p:txBody>
            <a:bodyPr wrap="square">
              <a:spAutoFit/>
            </a:bodyPr>
            <a:lstStyle/>
            <a:p>
              <a:r>
                <a:rPr lang="de-DE" sz="6000" dirty="0" smtClean="0"/>
                <a:t>✋</a:t>
              </a:r>
              <a:endParaRPr lang="de-DE" sz="6000" dirty="0"/>
            </a:p>
          </p:txBody>
        </p:sp>
      </p:grpSp>
    </p:spTree>
    <p:extLst>
      <p:ext uri="{BB962C8B-B14F-4D97-AF65-F5344CB8AC3E}">
        <p14:creationId xmlns:p14="http://schemas.microsoft.com/office/powerpoint/2010/main" val="880402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6382080" y="2620532"/>
            <a:ext cx="5117038" cy="84662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a:t>
            </a:r>
            <a:r>
              <a:rPr lang="de-DE" sz="3600" b="1" dirty="0" smtClean="0">
                <a:solidFill>
                  <a:schemeClr val="tx1"/>
                </a:solidFill>
                <a:latin typeface="Roboto" panose="02000000000000000000" pitchFamily="2" charset="0"/>
                <a:ea typeface="Roboto" panose="02000000000000000000" pitchFamily="2" charset="0"/>
                <a:cs typeface="Roboto" panose="02000000000000000000" pitchFamily="2" charset="0"/>
              </a:rPr>
              <a:t>urde verurteilt</a:t>
            </a:r>
            <a:endParaRPr lang="de-DE" sz="36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5" name="Rechteck 24"/>
          <p:cNvSpPr/>
          <p:nvPr/>
        </p:nvSpPr>
        <p:spPr>
          <a:xfrm>
            <a:off x="6330567" y="3640155"/>
            <a:ext cx="5117038" cy="830569"/>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000" b="1" dirty="0" smtClean="0">
                <a:solidFill>
                  <a:schemeClr val="tx1"/>
                </a:solidFill>
                <a:latin typeface="Roboto" panose="02000000000000000000" pitchFamily="2" charset="0"/>
                <a:ea typeface="Roboto" panose="02000000000000000000" pitchFamily="2" charset="0"/>
                <a:cs typeface="Roboto" panose="02000000000000000000" pitchFamily="2" charset="0"/>
              </a:rPr>
              <a:t>wurde nicht verurteilt</a:t>
            </a:r>
            <a:endParaRPr lang="de-DE" sz="30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7" name="Rechteck 26"/>
          <p:cNvSpPr/>
          <p:nvPr/>
        </p:nvSpPr>
        <p:spPr>
          <a:xfrm>
            <a:off x="6134741" y="3876461"/>
            <a:ext cx="195826" cy="518313"/>
          </a:xfrm>
          <a:prstGeom prst="rect">
            <a:avLst/>
          </a:prstGeom>
        </p:spPr>
        <p:txBody>
          <a:bodyPr wrap="square">
            <a:spAutoFit/>
          </a:bodyPr>
          <a:lstStyle/>
          <a:p>
            <a:endParaRPr lang="de-DE" sz="3200" dirty="0"/>
          </a:p>
        </p:txBody>
      </p:sp>
      <p:sp>
        <p:nvSpPr>
          <p:cNvPr id="5" name="Rechteck 4"/>
          <p:cNvSpPr/>
          <p:nvPr/>
        </p:nvSpPr>
        <p:spPr>
          <a:xfrm>
            <a:off x="6232654" y="2281963"/>
            <a:ext cx="5415891" cy="237038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591018" y="944394"/>
            <a:ext cx="5219232" cy="5324535"/>
          </a:xfrm>
          <a:prstGeom prst="rect">
            <a:avLst/>
          </a:prstGeom>
          <a:noFill/>
        </p:spPr>
        <p:txBody>
          <a:bodyPr wrap="square" rtlCol="0">
            <a:spAutoFit/>
          </a:bodyPr>
          <a:lstStyle/>
          <a:p>
            <a:r>
              <a:rPr lang="de-DE" sz="3200" b="1" dirty="0">
                <a:solidFill>
                  <a:srgbClr val="E6007E"/>
                </a:solidFill>
                <a:latin typeface="Roboto Slab" pitchFamily="2" charset="0"/>
                <a:ea typeface="Roboto Slab" pitchFamily="2" charset="0"/>
                <a:cs typeface="Roboto" panose="02000000000000000000" pitchFamily="2" charset="0"/>
              </a:rPr>
              <a:t>Was denkst </a:t>
            </a:r>
            <a:r>
              <a:rPr lang="de-DE" sz="3200" b="1" dirty="0" smtClean="0">
                <a:solidFill>
                  <a:srgbClr val="E6007E"/>
                </a:solidFill>
                <a:latin typeface="Roboto Slab" pitchFamily="2" charset="0"/>
                <a:ea typeface="Roboto Slab" pitchFamily="2" charset="0"/>
                <a:cs typeface="Roboto" panose="02000000000000000000" pitchFamily="2" charset="0"/>
              </a:rPr>
              <a:t>Du?</a:t>
            </a:r>
          </a:p>
          <a:p>
            <a:endParaRPr lang="de-DE" sz="2800" dirty="0" smtClean="0">
              <a:solidFill>
                <a:srgbClr val="E6007E"/>
              </a:solidFill>
              <a:latin typeface="Roboto Slab" pitchFamily="2" charset="0"/>
              <a:ea typeface="Roboto Slab" pitchFamily="2" charset="0"/>
              <a:cs typeface="Roboto" panose="02000000000000000000" pitchFamily="2" charset="0"/>
            </a:endParaRPr>
          </a:p>
          <a:p>
            <a:r>
              <a:rPr lang="de-DE" sz="2000" dirty="0" smtClean="0">
                <a:latin typeface="Noto Sans" panose="020B0502040504020204" pitchFamily="34"/>
                <a:ea typeface="Noto Sans" panose="020B0502040504020204" pitchFamily="34"/>
                <a:cs typeface="Noto Sans" panose="020B0502040504020204" pitchFamily="34"/>
              </a:rPr>
              <a:t>Das Internet ist kein </a:t>
            </a:r>
            <a:r>
              <a:rPr lang="de-DE" sz="2000" b="1" dirty="0" smtClean="0">
                <a:latin typeface="Noto Sans" panose="020B0502040504020204" pitchFamily="34"/>
                <a:ea typeface="Noto Sans" panose="020B0502040504020204" pitchFamily="34"/>
                <a:cs typeface="Noto Sans" panose="020B0502040504020204" pitchFamily="34"/>
              </a:rPr>
              <a:t>rechtsfreier Raum</a:t>
            </a:r>
            <a:r>
              <a:rPr lang="de-DE" sz="2000" dirty="0" smtClean="0">
                <a:latin typeface="Noto Sans" panose="020B0502040504020204" pitchFamily="34"/>
                <a:ea typeface="Noto Sans" panose="020B0502040504020204" pitchFamily="34"/>
                <a:cs typeface="Noto Sans" panose="020B0502040504020204" pitchFamily="34"/>
              </a:rPr>
              <a:t>, denn auch hier gelten </a:t>
            </a:r>
            <a:r>
              <a:rPr lang="de-DE" sz="2000" b="1" dirty="0" smtClean="0">
                <a:latin typeface="Noto Sans" panose="020B0502040504020204" pitchFamily="34"/>
                <a:ea typeface="Noto Sans" panose="020B0502040504020204" pitchFamily="34"/>
                <a:cs typeface="Noto Sans" panose="020B0502040504020204" pitchFamily="34"/>
              </a:rPr>
              <a:t>Gesetze und Regeln</a:t>
            </a:r>
            <a:r>
              <a:rPr lang="de-DE" sz="2000" dirty="0" smtClean="0">
                <a:latin typeface="Noto Sans" panose="020B0502040504020204" pitchFamily="34"/>
                <a:ea typeface="Noto Sans" panose="020B0502040504020204" pitchFamily="34"/>
                <a:cs typeface="Noto Sans" panose="020B0502040504020204" pitchFamily="34"/>
              </a:rPr>
              <a:t>. Wer also Hassbotschaften ins Netz schreibt, muss auch mit Konsequenzen rechnen. Empfindliche Geldstrafen oder sogar Gefängnisstrafen können die Folge sein.  </a:t>
            </a:r>
          </a:p>
          <a:p>
            <a:endParaRPr lang="de-DE" sz="2000" dirty="0" smtClean="0">
              <a:latin typeface="Noto Sans" panose="020B0502040504020204" pitchFamily="34"/>
              <a:ea typeface="Noto Sans" panose="020B0502040504020204" pitchFamily="34"/>
              <a:cs typeface="Noto Sans" panose="020B0502040504020204" pitchFamily="34"/>
            </a:endParaRPr>
          </a:p>
          <a:p>
            <a:r>
              <a:rPr lang="de-DE" sz="2000" dirty="0" smtClean="0">
                <a:latin typeface="Noto Sans" panose="020B0502040504020204" pitchFamily="34"/>
                <a:ea typeface="Noto Sans" panose="020B0502040504020204" pitchFamily="34"/>
                <a:cs typeface="Noto Sans" panose="020B0502040504020204" pitchFamily="34"/>
              </a:rPr>
              <a:t>Wir zeigen </a:t>
            </a:r>
            <a:r>
              <a:rPr lang="de-DE" sz="2000" dirty="0" smtClean="0">
                <a:latin typeface="Noto Sans" panose="020B0502040504020204" pitchFamily="34"/>
                <a:ea typeface="Noto Sans" panose="020B0502040504020204" pitchFamily="34"/>
                <a:cs typeface="Noto Sans" panose="020B0502040504020204" pitchFamily="34"/>
              </a:rPr>
              <a:t>Dir </a:t>
            </a:r>
            <a:r>
              <a:rPr lang="de-DE" sz="2000" dirty="0" smtClean="0">
                <a:latin typeface="Noto Sans" panose="020B0502040504020204" pitchFamily="34"/>
                <a:ea typeface="Noto Sans" panose="020B0502040504020204" pitchFamily="34"/>
                <a:cs typeface="Noto Sans" panose="020B0502040504020204" pitchFamily="34"/>
              </a:rPr>
              <a:t>nun echte Hass-kommentare, verbunden mit der Frage: </a:t>
            </a:r>
            <a:br>
              <a:rPr lang="de-DE" sz="2000" dirty="0" smtClean="0">
                <a:latin typeface="Noto Sans" panose="020B0502040504020204" pitchFamily="34"/>
                <a:ea typeface="Noto Sans" panose="020B0502040504020204" pitchFamily="34"/>
                <a:cs typeface="Noto Sans" panose="020B0502040504020204" pitchFamily="34"/>
              </a:rPr>
            </a:br>
            <a:r>
              <a:rPr lang="de-DE" sz="2000" dirty="0" smtClean="0">
                <a:latin typeface="Noto Sans" panose="020B0502040504020204" pitchFamily="34"/>
                <a:ea typeface="Noto Sans" panose="020B0502040504020204" pitchFamily="34"/>
                <a:cs typeface="Noto Sans" panose="020B0502040504020204" pitchFamily="34"/>
              </a:rPr>
              <a:t/>
            </a:r>
            <a:br>
              <a:rPr lang="de-DE" sz="2000" dirty="0" smtClean="0">
                <a:latin typeface="Noto Sans" panose="020B0502040504020204" pitchFamily="34"/>
                <a:ea typeface="Noto Sans" panose="020B0502040504020204" pitchFamily="34"/>
                <a:cs typeface="Noto Sans" panose="020B0502040504020204" pitchFamily="34"/>
              </a:rPr>
            </a:br>
            <a:r>
              <a:rPr lang="de-DE" sz="2000" b="1" dirty="0" smtClean="0">
                <a:solidFill>
                  <a:srgbClr val="E6007E"/>
                </a:solidFill>
                <a:latin typeface="Noto Sans" panose="020B0502040504020204" pitchFamily="34"/>
                <a:ea typeface="Noto Sans" panose="020B0502040504020204" pitchFamily="34"/>
                <a:cs typeface="Noto Sans" panose="020B0502040504020204" pitchFamily="34"/>
              </a:rPr>
              <a:t>Wurden </a:t>
            </a:r>
            <a:r>
              <a:rPr lang="de-DE" sz="2000" b="1" dirty="0">
                <a:solidFill>
                  <a:srgbClr val="E6007E"/>
                </a:solidFill>
                <a:latin typeface="Noto Sans" panose="020B0502040504020204" pitchFamily="34"/>
                <a:ea typeface="Noto Sans" panose="020B0502040504020204" pitchFamily="34"/>
                <a:cs typeface="Noto Sans" panose="020B0502040504020204" pitchFamily="34"/>
              </a:rPr>
              <a:t>die </a:t>
            </a:r>
            <a:r>
              <a:rPr lang="de-DE" sz="2000" b="1" dirty="0" err="1" smtClean="0">
                <a:solidFill>
                  <a:srgbClr val="E6007E"/>
                </a:solidFill>
                <a:latin typeface="Noto Sans" panose="020B0502040504020204" pitchFamily="34"/>
                <a:ea typeface="Noto Sans" panose="020B0502040504020204" pitchFamily="34"/>
                <a:cs typeface="Noto Sans" panose="020B0502040504020204" pitchFamily="34"/>
              </a:rPr>
              <a:t>Verfasser:innen</a:t>
            </a:r>
            <a:r>
              <a:rPr lang="de-DE" sz="2000" b="1" dirty="0" smtClean="0">
                <a:solidFill>
                  <a:srgbClr val="E6007E"/>
                </a:solidFill>
                <a:latin typeface="Noto Sans" panose="020B0502040504020204" pitchFamily="34"/>
                <a:ea typeface="Noto Sans" panose="020B0502040504020204" pitchFamily="34"/>
                <a:cs typeface="Noto Sans" panose="020B0502040504020204" pitchFamily="34"/>
              </a:rPr>
              <a:t> </a:t>
            </a:r>
            <a:r>
              <a:rPr lang="de-DE" sz="2000" b="1" dirty="0">
                <a:solidFill>
                  <a:srgbClr val="E6007E"/>
                </a:solidFill>
                <a:latin typeface="Noto Sans" panose="020B0502040504020204" pitchFamily="34"/>
                <a:ea typeface="Noto Sans" panose="020B0502040504020204" pitchFamily="34"/>
                <a:cs typeface="Noto Sans" panose="020B0502040504020204" pitchFamily="34"/>
              </a:rPr>
              <a:t>von einem Gericht verurteilt?</a:t>
            </a:r>
          </a:p>
          <a:p>
            <a:endParaRPr lang="de-DE" sz="2000" dirty="0" smtClean="0">
              <a:solidFill>
                <a:srgbClr val="E5027D"/>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393830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87079" y="780473"/>
            <a:ext cx="2400702" cy="697585"/>
            <a:chOff x="92255" y="534872"/>
            <a:chExt cx="2400702" cy="697585"/>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9" name="Rechteck 18"/>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
        <p:nvSpPr>
          <p:cNvPr id="8" name="Rechteck 7"/>
          <p:cNvSpPr/>
          <p:nvPr/>
        </p:nvSpPr>
        <p:spPr>
          <a:xfrm>
            <a:off x="741666" y="2317593"/>
            <a:ext cx="10923671" cy="3082447"/>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Auf Facebook schreibt ein User unter einem Artikel der über die Einrichtung eines Wohnheims für Geflüchtete berichtet: "Also wenn die noch nicht fertig sind, würd ich mich zur Verfügung stellen, die Heizung zu installieren! </a:t>
            </a:r>
            <a:r>
              <a:rPr lang="de-DE" sz="2000" dirty="0" err="1">
                <a:latin typeface="Noto Sans" panose="020B0502040504020204" pitchFamily="34"/>
                <a:ea typeface="Noto Sans" panose="020B0502040504020204" pitchFamily="34"/>
                <a:cs typeface="Noto Sans" panose="020B0502040504020204" pitchFamily="34"/>
              </a:rPr>
              <a:t>Ups</a:t>
            </a:r>
            <a:r>
              <a:rPr lang="de-DE" sz="2000" dirty="0">
                <a:latin typeface="Noto Sans" panose="020B0502040504020204" pitchFamily="34"/>
                <a:ea typeface="Noto Sans" panose="020B0502040504020204" pitchFamily="34"/>
                <a:cs typeface="Noto Sans" panose="020B0502040504020204" pitchFamily="34"/>
              </a:rPr>
              <a:t> da hab ich doch glatt aus versehen n paar Löcher in die Gasleitungen gemacht. Sorry." Es folgt das Symbol für eines lachenden Emojis.</a:t>
            </a:r>
            <a:endParaRPr lang="de-DE" sz="2000" dirty="0">
              <a:latin typeface="Noto Sans" panose="020B0502040504020204" pitchFamily="34"/>
              <a:ea typeface="Noto Sans" panose="020B0502040504020204" pitchFamily="34"/>
              <a:cs typeface="Noto Sans" panose="020B0502040504020204" pitchFamily="34"/>
            </a:endParaRPr>
          </a:p>
        </p:txBody>
      </p:sp>
      <p:pic>
        <p:nvPicPr>
          <p:cNvPr id="9" name="Google Shape;481;g134fd97b030_1_389"/>
          <p:cNvPicPr preferRelativeResize="0"/>
          <p:nvPr/>
        </p:nvPicPr>
        <p:blipFill rotWithShape="1">
          <a:blip r:embed="rId3">
            <a:alphaModFix amt="8000"/>
          </a:blip>
          <a:srcRect/>
          <a:stretch/>
        </p:blipFill>
        <p:spPr>
          <a:xfrm>
            <a:off x="3417324" y="1135037"/>
            <a:ext cx="5431225" cy="4786175"/>
          </a:xfrm>
          <a:prstGeom prst="rect">
            <a:avLst/>
          </a:prstGeom>
          <a:noFill/>
          <a:ln>
            <a:noFill/>
          </a:ln>
        </p:spPr>
      </p:pic>
    </p:spTree>
    <p:extLst>
      <p:ext uri="{BB962C8B-B14F-4D97-AF65-F5344CB8AC3E}">
        <p14:creationId xmlns:p14="http://schemas.microsoft.com/office/powerpoint/2010/main" val="3082587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818611" y="1163615"/>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wurde verurteilt</a:t>
            </a:r>
          </a:p>
        </p:txBody>
      </p:sp>
      <p:sp>
        <p:nvSpPr>
          <p:cNvPr id="25" name="Rechteck 24"/>
          <p:cNvSpPr/>
          <p:nvPr/>
        </p:nvSpPr>
        <p:spPr>
          <a:xfrm>
            <a:off x="3818611" y="3443701"/>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wurde nicht verurteilt</a:t>
            </a:r>
          </a:p>
        </p:txBody>
      </p:sp>
      <p:sp>
        <p:nvSpPr>
          <p:cNvPr id="27" name="Rechteck 26"/>
          <p:cNvSpPr/>
          <p:nvPr/>
        </p:nvSpPr>
        <p:spPr>
          <a:xfrm>
            <a:off x="6502065" y="3695911"/>
            <a:ext cx="184731" cy="584775"/>
          </a:xfrm>
          <a:prstGeom prst="rect">
            <a:avLst/>
          </a:prstGeom>
        </p:spPr>
        <p:txBody>
          <a:bodyPr wrap="none">
            <a:spAutoFit/>
          </a:bodyPr>
          <a:lstStyle/>
          <a:p>
            <a:endParaRPr lang="de-DE" sz="3200" dirty="0"/>
          </a:p>
        </p:txBody>
      </p:sp>
      <p:sp>
        <p:nvSpPr>
          <p:cNvPr id="20" name="Rechteck 19"/>
          <p:cNvSpPr/>
          <p:nvPr/>
        </p:nvSpPr>
        <p:spPr>
          <a:xfrm>
            <a:off x="-3452121" y="5322119"/>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5" name="Rechteck 4"/>
          <p:cNvSpPr/>
          <p:nvPr/>
        </p:nvSpPr>
        <p:spPr>
          <a:xfrm>
            <a:off x="3677652" y="1011964"/>
            <a:ext cx="5109029" cy="46155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p:cNvGrpSpPr/>
          <p:nvPr/>
        </p:nvGrpSpPr>
        <p:grpSpPr>
          <a:xfrm>
            <a:off x="487079" y="780473"/>
            <a:ext cx="2400702" cy="697585"/>
            <a:chOff x="92255" y="534872"/>
            <a:chExt cx="2400702" cy="697585"/>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0" name="Rechteck 9"/>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1566383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16" name="Rechteck 15"/>
          <p:cNvSpPr/>
          <p:nvPr/>
        </p:nvSpPr>
        <p:spPr>
          <a:xfrm>
            <a:off x="2268072" y="1841272"/>
            <a:ext cx="7977162" cy="2766911"/>
          </a:xfrm>
          <a:prstGeom prst="rect">
            <a:avLst/>
          </a:prstGeom>
        </p:spPr>
        <p:txBody>
          <a:bodyPr wrap="square">
            <a:spAutoFit/>
          </a:bodyPr>
          <a:lstStyle/>
          <a:p>
            <a:pPr>
              <a:lnSpc>
                <a:spcPct val="150000"/>
              </a:lnSpc>
            </a:pPr>
            <a:r>
              <a:rPr lang="de-DE" sz="4000" dirty="0"/>
              <a:t>Der Angeklagte </a:t>
            </a:r>
            <a:r>
              <a:rPr lang="de-DE" sz="4000" dirty="0" smtClean="0"/>
              <a:t>wurde im September wegen </a:t>
            </a:r>
            <a:r>
              <a:rPr lang="de-DE" sz="4000" dirty="0"/>
              <a:t>Volksverhetzung zu sechs Monaten Freiheitsstrafe </a:t>
            </a:r>
            <a:r>
              <a:rPr lang="de-DE" sz="4000" dirty="0" smtClean="0"/>
              <a:t>verurteilt</a:t>
            </a:r>
            <a:r>
              <a:rPr lang="de-DE" sz="4000" dirty="0" smtClean="0"/>
              <a:t>.</a:t>
            </a:r>
            <a:endParaRPr lang="de-DE" sz="4000" dirty="0">
              <a:ea typeface="Roboto Slab" pitchFamily="2" charset="0"/>
              <a:cs typeface="Roboto" panose="02000000000000000000" pitchFamily="2" charset="0"/>
            </a:endParaRPr>
          </a:p>
        </p:txBody>
      </p:sp>
      <p:sp>
        <p:nvSpPr>
          <p:cNvPr id="2" name="Rechteck 1"/>
          <p:cNvSpPr/>
          <p:nvPr/>
        </p:nvSpPr>
        <p:spPr>
          <a:xfrm>
            <a:off x="254631" y="6596390"/>
            <a:ext cx="12004044" cy="261610"/>
          </a:xfrm>
          <a:prstGeom prst="rect">
            <a:avLst/>
          </a:prstGeom>
        </p:spPr>
        <p:txBody>
          <a:bodyPr wrap="square">
            <a:spAutoFit/>
          </a:bodyPr>
          <a:lstStyle/>
          <a:p>
            <a:r>
              <a:rPr lang="de-DE" sz="1100" dirty="0" smtClean="0"/>
              <a:t>Quelle: https</a:t>
            </a:r>
            <a:r>
              <a:rPr lang="de-DE" sz="1100" dirty="0"/>
              <a:t>://www.nordbayern.de/region/nuernberg/hass-im-netz-sechs-monate-haft-fur-familienvater-aus-franken-1.9798010</a:t>
            </a:r>
          </a:p>
        </p:txBody>
      </p:sp>
      <p:grpSp>
        <p:nvGrpSpPr>
          <p:cNvPr id="6" name="Gruppieren 5"/>
          <p:cNvGrpSpPr/>
          <p:nvPr/>
        </p:nvGrpSpPr>
        <p:grpSpPr>
          <a:xfrm>
            <a:off x="487079" y="780473"/>
            <a:ext cx="2400702" cy="697585"/>
            <a:chOff x="92255" y="534872"/>
            <a:chExt cx="2400702" cy="697585"/>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8" name="Rechteck 7"/>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2296858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81;g134fd97b030_1_389"/>
          <p:cNvPicPr preferRelativeResize="0"/>
          <p:nvPr/>
        </p:nvPicPr>
        <p:blipFill rotWithShape="1">
          <a:blip r:embed="rId2">
            <a:alphaModFix amt="8000"/>
          </a:blip>
          <a:srcRect/>
          <a:stretch/>
        </p:blipFill>
        <p:spPr>
          <a:xfrm>
            <a:off x="3417324" y="1135037"/>
            <a:ext cx="5431225" cy="4786175"/>
          </a:xfrm>
          <a:prstGeom prst="rect">
            <a:avLst/>
          </a:prstGeom>
          <a:noFill/>
          <a:ln>
            <a:noFill/>
          </a:ln>
        </p:spPr>
      </p:pic>
      <p:grpSp>
        <p:nvGrpSpPr>
          <p:cNvPr id="2" name="Gruppieren 1"/>
          <p:cNvGrpSpPr/>
          <p:nvPr/>
        </p:nvGrpSpPr>
        <p:grpSpPr>
          <a:xfrm>
            <a:off x="487079" y="780473"/>
            <a:ext cx="2400702" cy="697585"/>
            <a:chOff x="92255" y="534872"/>
            <a:chExt cx="2400702" cy="697585"/>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9" name="Rechteck 18"/>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
        <p:nvSpPr>
          <p:cNvPr id="8" name="Rechteck 7"/>
          <p:cNvSpPr/>
          <p:nvPr/>
        </p:nvSpPr>
        <p:spPr>
          <a:xfrm>
            <a:off x="1132987" y="2967298"/>
            <a:ext cx="10923671" cy="831381"/>
          </a:xfrm>
          <a:prstGeom prst="rect">
            <a:avLst/>
          </a:prstGeom>
        </p:spPr>
        <p:txBody>
          <a:bodyPr wrap="square">
            <a:spAutoFit/>
          </a:bodyPr>
          <a:lstStyle/>
          <a:p>
            <a:pPr>
              <a:lnSpc>
                <a:spcPct val="200000"/>
              </a:lnSpc>
            </a:pPr>
            <a:r>
              <a:rPr lang="de-DE" sz="2800" dirty="0">
                <a:latin typeface="Noto Sans" panose="020B0502040504020204" pitchFamily="34"/>
                <a:ea typeface="Noto Sans" panose="020B0502040504020204" pitchFamily="34"/>
                <a:cs typeface="Noto Sans" panose="020B0502040504020204" pitchFamily="34"/>
              </a:rPr>
              <a:t>Ein </a:t>
            </a:r>
            <a:r>
              <a:rPr lang="de-DE" sz="2800" dirty="0" err="1">
                <a:latin typeface="Noto Sans" panose="020B0502040504020204" pitchFamily="34"/>
                <a:ea typeface="Noto Sans" panose="020B0502040504020204" pitchFamily="34"/>
                <a:cs typeface="Noto Sans" panose="020B0502040504020204" pitchFamily="34"/>
              </a:rPr>
              <a:t>Hater</a:t>
            </a:r>
            <a:r>
              <a:rPr lang="de-DE" sz="2800" dirty="0">
                <a:latin typeface="Noto Sans" panose="020B0502040504020204" pitchFamily="34"/>
                <a:ea typeface="Noto Sans" panose="020B0502040504020204" pitchFamily="34"/>
                <a:cs typeface="Noto Sans" panose="020B0502040504020204" pitchFamily="34"/>
              </a:rPr>
              <a:t> bezeichnet eine Journalistin als „</a:t>
            </a:r>
            <a:r>
              <a:rPr lang="de-DE" sz="2800" b="1" dirty="0">
                <a:latin typeface="Noto Sans" panose="020B0502040504020204" pitchFamily="34"/>
                <a:ea typeface="Noto Sans" panose="020B0502040504020204" pitchFamily="34"/>
                <a:cs typeface="Noto Sans" panose="020B0502040504020204" pitchFamily="34"/>
              </a:rPr>
              <a:t>Volksschädling</a:t>
            </a:r>
            <a:r>
              <a:rPr lang="de-DE" sz="2800" dirty="0">
                <a:latin typeface="Noto Sans" panose="020B0502040504020204" pitchFamily="34"/>
                <a:ea typeface="Noto Sans" panose="020B0502040504020204" pitchFamily="34"/>
                <a:cs typeface="Noto Sans" panose="020B0502040504020204" pitchFamily="34"/>
              </a:rPr>
              <a:t>“. </a:t>
            </a:r>
            <a:endParaRPr lang="de-DE" sz="28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014889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818611" y="1163615"/>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wurde verurteilt</a:t>
            </a:r>
          </a:p>
        </p:txBody>
      </p:sp>
      <p:sp>
        <p:nvSpPr>
          <p:cNvPr id="25" name="Rechteck 24"/>
          <p:cNvSpPr/>
          <p:nvPr/>
        </p:nvSpPr>
        <p:spPr>
          <a:xfrm>
            <a:off x="3818611" y="3443701"/>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wurde nicht verurteilt</a:t>
            </a:r>
          </a:p>
        </p:txBody>
      </p:sp>
      <p:sp>
        <p:nvSpPr>
          <p:cNvPr id="27" name="Rechteck 26"/>
          <p:cNvSpPr/>
          <p:nvPr/>
        </p:nvSpPr>
        <p:spPr>
          <a:xfrm>
            <a:off x="6502065" y="3695911"/>
            <a:ext cx="184731" cy="584775"/>
          </a:xfrm>
          <a:prstGeom prst="rect">
            <a:avLst/>
          </a:prstGeom>
        </p:spPr>
        <p:txBody>
          <a:bodyPr wrap="none">
            <a:spAutoFit/>
          </a:bodyPr>
          <a:lstStyle/>
          <a:p>
            <a:endParaRPr lang="de-DE" sz="3200" dirty="0"/>
          </a:p>
        </p:txBody>
      </p:sp>
      <p:sp>
        <p:nvSpPr>
          <p:cNvPr id="20" name="Rechteck 19"/>
          <p:cNvSpPr/>
          <p:nvPr/>
        </p:nvSpPr>
        <p:spPr>
          <a:xfrm>
            <a:off x="-3452121" y="5322119"/>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5" name="Rechteck 4"/>
          <p:cNvSpPr/>
          <p:nvPr/>
        </p:nvSpPr>
        <p:spPr>
          <a:xfrm>
            <a:off x="3677652" y="1011964"/>
            <a:ext cx="5109029" cy="46155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p:cNvGrpSpPr/>
          <p:nvPr/>
        </p:nvGrpSpPr>
        <p:grpSpPr>
          <a:xfrm>
            <a:off x="487079" y="780473"/>
            <a:ext cx="2400702" cy="697585"/>
            <a:chOff x="92255" y="534872"/>
            <a:chExt cx="2400702" cy="697585"/>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0" name="Rechteck 9"/>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335106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895378" y="2258449"/>
            <a:ext cx="5950589" cy="1477328"/>
          </a:xfrm>
          <a:prstGeom prst="rect">
            <a:avLst/>
          </a:prstGeom>
          <a:noFill/>
        </p:spPr>
        <p:txBody>
          <a:bodyPr wrap="square" rtlCol="0">
            <a:spAutoFit/>
          </a:bodyPr>
          <a:lstStyle/>
          <a:p>
            <a:endParaRPr lang="de-DE" dirty="0" smtClean="0">
              <a:latin typeface="Roboto Slab" pitchFamily="2" charset="0"/>
              <a:ea typeface="Roboto Slab" pitchFamily="2" charset="0"/>
              <a:cs typeface="Roboto" panose="02000000000000000000" pitchFamily="2" charset="0"/>
            </a:endParaRPr>
          </a:p>
          <a:p>
            <a:r>
              <a:rPr lang="de-DE" sz="3600" b="1" dirty="0" smtClean="0">
                <a:solidFill>
                  <a:srgbClr val="E5027D"/>
                </a:solidFill>
                <a:latin typeface="Roboto Slab" pitchFamily="2" charset="0"/>
                <a:ea typeface="Roboto Slab" pitchFamily="2" charset="0"/>
                <a:cs typeface="Roboto" panose="02000000000000000000" pitchFamily="2" charset="0"/>
              </a:rPr>
              <a:t>Welche Handlungs-optionen fallen Euch ein?</a:t>
            </a:r>
            <a:endParaRPr lang="de-DE" sz="3600" b="1" dirty="0">
              <a:solidFill>
                <a:srgbClr val="E5027D"/>
              </a:solidFill>
              <a:latin typeface="Roboto Slab" pitchFamily="2" charset="0"/>
              <a:ea typeface="Roboto Slab" pitchFamily="2" charset="0"/>
              <a:cs typeface="Roboto" panose="02000000000000000000" pitchFamily="2" charset="0"/>
            </a:endParaRPr>
          </a:p>
        </p:txBody>
      </p:sp>
      <p:sp>
        <p:nvSpPr>
          <p:cNvPr id="36" name="Rechteck 35"/>
          <p:cNvSpPr/>
          <p:nvPr/>
        </p:nvSpPr>
        <p:spPr>
          <a:xfrm>
            <a:off x="5749221" y="4481306"/>
            <a:ext cx="148992" cy="391832"/>
          </a:xfrm>
          <a:prstGeom prst="rect">
            <a:avLst/>
          </a:prstGeom>
        </p:spPr>
        <p:txBody>
          <a:bodyPr wrap="square">
            <a:spAutoFit/>
          </a:bodyPr>
          <a:lstStyle/>
          <a:p>
            <a:endParaRPr lang="de-DE" sz="3200" dirty="0"/>
          </a:p>
        </p:txBody>
      </p:sp>
      <p:sp>
        <p:nvSpPr>
          <p:cNvPr id="43" name="Rechteck 42"/>
          <p:cNvSpPr/>
          <p:nvPr/>
        </p:nvSpPr>
        <p:spPr>
          <a:xfrm>
            <a:off x="3216391" y="4186250"/>
            <a:ext cx="184731" cy="584775"/>
          </a:xfrm>
          <a:prstGeom prst="rect">
            <a:avLst/>
          </a:prstGeom>
        </p:spPr>
        <p:txBody>
          <a:bodyPr wrap="none">
            <a:spAutoFit/>
          </a:bodyPr>
          <a:lstStyle/>
          <a:p>
            <a:endParaRPr lang="de-DE" sz="3200" dirty="0"/>
          </a:p>
        </p:txBody>
      </p:sp>
      <p:sp>
        <p:nvSpPr>
          <p:cNvPr id="52" name="Rechteck 51"/>
          <p:cNvSpPr/>
          <p:nvPr/>
        </p:nvSpPr>
        <p:spPr>
          <a:xfrm>
            <a:off x="3291139" y="4050630"/>
            <a:ext cx="181870" cy="405542"/>
          </a:xfrm>
          <a:prstGeom prst="rect">
            <a:avLst/>
          </a:prstGeom>
        </p:spPr>
        <p:txBody>
          <a:bodyPr wrap="square">
            <a:spAutoFit/>
          </a:bodyPr>
          <a:lstStyle/>
          <a:p>
            <a:endParaRPr lang="de-DE" sz="32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042" y="1965920"/>
            <a:ext cx="4113478" cy="2220330"/>
          </a:xfrm>
          <a:prstGeom prst="rect">
            <a:avLst/>
          </a:prstGeom>
        </p:spPr>
      </p:pic>
    </p:spTree>
    <p:extLst>
      <p:ext uri="{BB962C8B-B14F-4D97-AF65-F5344CB8AC3E}">
        <p14:creationId xmlns:p14="http://schemas.microsoft.com/office/powerpoint/2010/main" val="2641082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26020" t="25169" r="43061" b="19951"/>
          <a:stretch/>
        </p:blipFill>
        <p:spPr>
          <a:xfrm>
            <a:off x="431952" y="1393068"/>
            <a:ext cx="3560663" cy="3554935"/>
          </a:xfrm>
          <a:prstGeom prst="rect">
            <a:avLst/>
          </a:prstGeom>
        </p:spPr>
      </p:pic>
      <p:pic>
        <p:nvPicPr>
          <p:cNvPr id="7" name="Grafik 6"/>
          <p:cNvPicPr>
            <a:picLocks noChangeAspect="1"/>
          </p:cNvPicPr>
          <p:nvPr/>
        </p:nvPicPr>
        <p:blipFill rotWithShape="1">
          <a:blip r:embed="rId4"/>
          <a:srcRect l="25938" t="25508" r="43121" b="20000"/>
          <a:stretch/>
        </p:blipFill>
        <p:spPr>
          <a:xfrm>
            <a:off x="4362877" y="1393067"/>
            <a:ext cx="3588421" cy="3554935"/>
          </a:xfrm>
          <a:prstGeom prst="rect">
            <a:avLst/>
          </a:prstGeom>
        </p:spPr>
      </p:pic>
      <p:pic>
        <p:nvPicPr>
          <p:cNvPr id="9" name="Grafik 8"/>
          <p:cNvPicPr>
            <a:picLocks noChangeAspect="1"/>
          </p:cNvPicPr>
          <p:nvPr/>
        </p:nvPicPr>
        <p:blipFill>
          <a:blip r:embed="rId5"/>
          <a:stretch>
            <a:fillRect/>
          </a:stretch>
        </p:blipFill>
        <p:spPr>
          <a:xfrm>
            <a:off x="8321561" y="1393067"/>
            <a:ext cx="3549000" cy="3554935"/>
          </a:xfrm>
          <a:prstGeom prst="rect">
            <a:avLst/>
          </a:prstGeom>
        </p:spPr>
      </p:pic>
      <p:pic>
        <p:nvPicPr>
          <p:cNvPr id="11" name="Grafik 10"/>
          <p:cNvPicPr>
            <a:picLocks noChangeAspect="1"/>
          </p:cNvPicPr>
          <p:nvPr/>
        </p:nvPicPr>
        <p:blipFill>
          <a:blip r:embed="rId6"/>
          <a:stretch>
            <a:fillRect/>
          </a:stretch>
        </p:blipFill>
        <p:spPr>
          <a:xfrm>
            <a:off x="10721866" y="5102689"/>
            <a:ext cx="1381125" cy="581025"/>
          </a:xfrm>
          <a:prstGeom prst="rect">
            <a:avLst/>
          </a:prstGeom>
        </p:spPr>
      </p:pic>
      <p:sp>
        <p:nvSpPr>
          <p:cNvPr id="13" name="Rechteck 12"/>
          <p:cNvSpPr/>
          <p:nvPr/>
        </p:nvSpPr>
        <p:spPr>
          <a:xfrm>
            <a:off x="431952" y="5743005"/>
            <a:ext cx="6395460" cy="553998"/>
          </a:xfrm>
          <a:prstGeom prst="rect">
            <a:avLst/>
          </a:prstGeom>
        </p:spPr>
        <p:txBody>
          <a:bodyPr wrap="square">
            <a:spAutoFit/>
          </a:bodyPr>
          <a:lstStyle/>
          <a:p>
            <a:pPr>
              <a:lnSpc>
                <a:spcPct val="150000"/>
              </a:lnSpc>
            </a:pPr>
            <a:r>
              <a:rPr lang="de-DE" sz="1000" dirty="0" smtClean="0">
                <a:latin typeface="Roboto" panose="02000000000000000000" pitchFamily="2" charset="0"/>
                <a:ea typeface="Roboto" panose="02000000000000000000" pitchFamily="2" charset="0"/>
                <a:cs typeface="Roboto" panose="02000000000000000000" pitchFamily="2" charset="0"/>
              </a:rPr>
              <a:t>Quelle: </a:t>
            </a:r>
            <a:r>
              <a:rPr lang="de-DE" sz="1000" dirty="0" smtClean="0">
                <a:latin typeface="Roboto" panose="02000000000000000000" pitchFamily="2" charset="0"/>
                <a:ea typeface="Roboto" panose="02000000000000000000" pitchFamily="2" charset="0"/>
                <a:cs typeface="Roboto" panose="02000000000000000000" pitchFamily="2" charset="0"/>
              </a:rPr>
              <a:t>Instagram</a:t>
            </a:r>
            <a:r>
              <a:rPr lang="de-DE" sz="1000" dirty="0" smtClean="0">
                <a:latin typeface="Roboto" panose="02000000000000000000" pitchFamily="2" charset="0"/>
                <a:ea typeface="Roboto" panose="02000000000000000000" pitchFamily="2" charset="0"/>
                <a:cs typeface="Roboto" panose="02000000000000000000" pitchFamily="2" charset="0"/>
              </a:rPr>
              <a:t>, </a:t>
            </a:r>
            <a:r>
              <a:rPr lang="de-DE" sz="1000" dirty="0" err="1" smtClean="0">
                <a:latin typeface="Roboto" panose="02000000000000000000" pitchFamily="2" charset="0"/>
                <a:ea typeface="Roboto" panose="02000000000000000000" pitchFamily="2" charset="0"/>
                <a:cs typeface="Roboto" panose="02000000000000000000" pitchFamily="2" charset="0"/>
              </a:rPr>
              <a:t>HateAid</a:t>
            </a:r>
            <a:r>
              <a:rPr lang="de-DE" sz="1000" dirty="0">
                <a:latin typeface="Roboto" panose="02000000000000000000" pitchFamily="2" charset="0"/>
                <a:ea typeface="Roboto" panose="02000000000000000000" pitchFamily="2" charset="0"/>
                <a:cs typeface="Roboto" panose="02000000000000000000" pitchFamily="2" charset="0"/>
              </a:rPr>
              <a:t>,</a:t>
            </a:r>
            <a:r>
              <a:rPr lang="de-DE" sz="1000" dirty="0" smtClean="0">
                <a:latin typeface="Roboto" panose="02000000000000000000" pitchFamily="2" charset="0"/>
                <a:ea typeface="Roboto" panose="02000000000000000000" pitchFamily="2" charset="0"/>
                <a:cs typeface="Roboto" panose="02000000000000000000" pitchFamily="2" charset="0"/>
              </a:rPr>
              <a:t> </a:t>
            </a:r>
            <a:r>
              <a:rPr lang="de-DE" sz="1000" dirty="0">
                <a:latin typeface="Roboto" panose="02000000000000000000" pitchFamily="2" charset="0"/>
                <a:ea typeface="Roboto" panose="02000000000000000000" pitchFamily="2" charset="0"/>
                <a:cs typeface="Roboto" panose="02000000000000000000" pitchFamily="2" charset="0"/>
              </a:rPr>
              <a:t>https://www.instagram.com/p/CT7b3ClqGoU</a:t>
            </a:r>
            <a:r>
              <a:rPr lang="de-DE" sz="1000" dirty="0" smtClean="0">
                <a:latin typeface="Roboto" panose="02000000000000000000" pitchFamily="2" charset="0"/>
                <a:ea typeface="Roboto" panose="02000000000000000000" pitchFamily="2" charset="0"/>
                <a:cs typeface="Roboto" panose="02000000000000000000" pitchFamily="2" charset="0"/>
              </a:rPr>
              <a:t>/ letzter Zugriff: 21. September 2021 </a:t>
            </a:r>
            <a:endParaRPr lang="de-DE" sz="1000" b="1" dirty="0" smtClean="0">
              <a:latin typeface="Roboto" panose="02000000000000000000" pitchFamily="2" charset="0"/>
              <a:ea typeface="Roboto" panose="02000000000000000000" pitchFamily="2" charset="0"/>
              <a:cs typeface="Roboto" panose="02000000000000000000" pitchFamily="2" charset="0"/>
            </a:endParaRPr>
          </a:p>
        </p:txBody>
      </p:sp>
      <p:pic>
        <p:nvPicPr>
          <p:cNvPr id="8" name="Grafik 7"/>
          <p:cNvPicPr>
            <a:picLocks noChangeAspect="1"/>
          </p:cNvPicPr>
          <p:nvPr/>
        </p:nvPicPr>
        <p:blipFill>
          <a:blip r:embed="rId7"/>
          <a:stretch>
            <a:fillRect/>
          </a:stretch>
        </p:blipFill>
        <p:spPr>
          <a:xfrm>
            <a:off x="883539" y="843408"/>
            <a:ext cx="1390650" cy="457200"/>
          </a:xfrm>
          <a:prstGeom prst="rect">
            <a:avLst/>
          </a:prstGeom>
        </p:spPr>
      </p:pic>
    </p:spTree>
    <p:extLst>
      <p:ext uri="{BB962C8B-B14F-4D97-AF65-F5344CB8AC3E}">
        <p14:creationId xmlns:p14="http://schemas.microsoft.com/office/powerpoint/2010/main" val="3306544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318309" y="6176662"/>
            <a:ext cx="7857072" cy="797654"/>
          </a:xfrm>
          <a:prstGeom prst="rect">
            <a:avLst/>
          </a:prstGeom>
        </p:spPr>
        <p:txBody>
          <a:bodyPr wrap="square">
            <a:spAutoFit/>
          </a:bodyPr>
          <a:lstStyle/>
          <a:p>
            <a:pPr>
              <a:lnSpc>
                <a:spcPts val="5500"/>
              </a:lnSpc>
            </a:pPr>
            <a:r>
              <a:rPr lang="de-DE" sz="1000" dirty="0" smtClean="0">
                <a:latin typeface="Roboto" panose="02000000000000000000" pitchFamily="2" charset="0"/>
                <a:ea typeface="Roboto" panose="02000000000000000000" pitchFamily="2" charset="0"/>
                <a:cs typeface="Roboto" panose="02000000000000000000" pitchFamily="2" charset="0"/>
              </a:rPr>
              <a:t>Quelle: </a:t>
            </a:r>
            <a:r>
              <a:rPr lang="de-DE" sz="1000" dirty="0" err="1" smtClean="0">
                <a:latin typeface="Roboto" panose="02000000000000000000" pitchFamily="2" charset="0"/>
                <a:ea typeface="Roboto" panose="02000000000000000000" pitchFamily="2" charset="0"/>
                <a:cs typeface="Roboto" panose="02000000000000000000" pitchFamily="2" charset="0"/>
              </a:rPr>
              <a:t>Instgram</a:t>
            </a:r>
            <a:r>
              <a:rPr lang="de-DE" sz="1000" dirty="0" smtClean="0">
                <a:latin typeface="Roboto" panose="02000000000000000000" pitchFamily="2" charset="0"/>
                <a:ea typeface="Roboto" panose="02000000000000000000" pitchFamily="2" charset="0"/>
                <a:cs typeface="Roboto" panose="02000000000000000000" pitchFamily="2" charset="0"/>
              </a:rPr>
              <a:t>, </a:t>
            </a:r>
            <a:r>
              <a:rPr lang="de-DE" sz="1000" dirty="0" err="1" smtClean="0">
                <a:latin typeface="Roboto" panose="02000000000000000000" pitchFamily="2" charset="0"/>
                <a:ea typeface="Roboto" panose="02000000000000000000" pitchFamily="2" charset="0"/>
                <a:cs typeface="Roboto" panose="02000000000000000000" pitchFamily="2" charset="0"/>
              </a:rPr>
              <a:t>HateAid</a:t>
            </a:r>
            <a:r>
              <a:rPr lang="de-DE" sz="1000" dirty="0">
                <a:latin typeface="Roboto" panose="02000000000000000000" pitchFamily="2" charset="0"/>
                <a:ea typeface="Roboto" panose="02000000000000000000" pitchFamily="2" charset="0"/>
                <a:cs typeface="Roboto" panose="02000000000000000000" pitchFamily="2" charset="0"/>
              </a:rPr>
              <a:t>,</a:t>
            </a:r>
            <a:r>
              <a:rPr lang="de-DE" sz="1000" dirty="0" smtClean="0">
                <a:latin typeface="Roboto" panose="02000000000000000000" pitchFamily="2" charset="0"/>
                <a:ea typeface="Roboto" panose="02000000000000000000" pitchFamily="2" charset="0"/>
                <a:cs typeface="Roboto" panose="02000000000000000000" pitchFamily="2" charset="0"/>
              </a:rPr>
              <a:t> </a:t>
            </a:r>
            <a:r>
              <a:rPr lang="de-DE" sz="1000" dirty="0">
                <a:latin typeface="Roboto" panose="02000000000000000000" pitchFamily="2" charset="0"/>
                <a:ea typeface="Roboto" panose="02000000000000000000" pitchFamily="2" charset="0"/>
                <a:cs typeface="Roboto" panose="02000000000000000000" pitchFamily="2" charset="0"/>
              </a:rPr>
              <a:t>https://www.instagram.com/p/CT7b3ClqGoU</a:t>
            </a:r>
            <a:r>
              <a:rPr lang="de-DE" sz="1000" dirty="0" smtClean="0">
                <a:latin typeface="Roboto" panose="02000000000000000000" pitchFamily="2" charset="0"/>
                <a:ea typeface="Roboto" panose="02000000000000000000" pitchFamily="2" charset="0"/>
                <a:cs typeface="Roboto" panose="02000000000000000000" pitchFamily="2" charset="0"/>
              </a:rPr>
              <a:t>/ letzter Zugriff: 21. September 2021 </a:t>
            </a:r>
            <a:endParaRPr lang="de-DE" sz="1000" b="1" dirty="0" smtClean="0">
              <a:latin typeface="Roboto" panose="02000000000000000000" pitchFamily="2" charset="0"/>
              <a:ea typeface="Roboto" panose="02000000000000000000" pitchFamily="2" charset="0"/>
              <a:cs typeface="Roboto" panose="02000000000000000000" pitchFamily="2" charset="0"/>
            </a:endParaRPr>
          </a:p>
        </p:txBody>
      </p:sp>
      <p:sp>
        <p:nvSpPr>
          <p:cNvPr id="3" name="Rechteck 2"/>
          <p:cNvSpPr/>
          <p:nvPr/>
        </p:nvSpPr>
        <p:spPr>
          <a:xfrm>
            <a:off x="883539" y="1494798"/>
            <a:ext cx="10565216" cy="4293483"/>
          </a:xfrm>
          <a:prstGeom prst="rect">
            <a:avLst/>
          </a:prstGeom>
        </p:spPr>
        <p:txBody>
          <a:bodyPr wrap="square">
            <a:spAutoFit/>
          </a:bodyPr>
          <a:lstStyle/>
          <a:p>
            <a:pPr>
              <a:lnSpc>
                <a:spcPct val="150000"/>
              </a:lnSpc>
            </a:pPr>
            <a:r>
              <a:rPr lang="de-DE" dirty="0" smtClean="0">
                <a:solidFill>
                  <a:srgbClr val="1D1C1D"/>
                </a:solidFill>
                <a:latin typeface="Roboto Slab"/>
                <a:ea typeface="Roboto" panose="02000000000000000000" pitchFamily="2" charset="0"/>
                <a:cs typeface="Roboto" panose="02000000000000000000" pitchFamily="2" charset="0"/>
              </a:rPr>
              <a:t>Sibel Schick:</a:t>
            </a:r>
            <a:endParaRPr lang="de-DE" dirty="0">
              <a:solidFill>
                <a:srgbClr val="1D1C1D"/>
              </a:solidFill>
              <a:latin typeface="Roboto Slab"/>
              <a:ea typeface="Roboto" panose="02000000000000000000" pitchFamily="2" charset="0"/>
              <a:cs typeface="Roboto" panose="02000000000000000000" pitchFamily="2" charset="0"/>
            </a:endParaRPr>
          </a:p>
          <a:p>
            <a:pPr>
              <a:lnSpc>
                <a:spcPct val="150000"/>
              </a:lnSpc>
            </a:pPr>
            <a:r>
              <a:rPr lang="de-DE" dirty="0" smtClean="0">
                <a:solidFill>
                  <a:srgbClr val="1D1C1D"/>
                </a:solidFill>
                <a:latin typeface="Roboto Slab"/>
                <a:ea typeface="Roboto" panose="02000000000000000000" pitchFamily="2" charset="0"/>
                <a:cs typeface="Roboto" panose="02000000000000000000" pitchFamily="2" charset="0"/>
              </a:rPr>
              <a:t>„Dieses </a:t>
            </a:r>
            <a:r>
              <a:rPr lang="de-DE" dirty="0">
                <a:solidFill>
                  <a:srgbClr val="1D1C1D"/>
                </a:solidFill>
                <a:latin typeface="Roboto Slab"/>
                <a:ea typeface="Roboto" panose="02000000000000000000" pitchFamily="2" charset="0"/>
                <a:cs typeface="Roboto" panose="02000000000000000000" pitchFamily="2" charset="0"/>
              </a:rPr>
              <a:t>Urteil ist zwar ein positives Zeichen, allerdings nur ein Tropfen auf dem heißen Stein. Bei Online-Hasskriminalität kommt es nur in seltensten Fällen zu einer Verurteilung. Wir müssen Internetnutzer*innen viel besser schützen, vor allem Marginalisierte. Diese werden öfter zur Zielscheibe von Hasskampagnen – das belegen mehrere Untersuchungen</a:t>
            </a:r>
            <a:r>
              <a:rPr lang="de-DE" dirty="0" smtClean="0">
                <a:solidFill>
                  <a:srgbClr val="1D1C1D"/>
                </a:solidFill>
                <a:latin typeface="Roboto Slab"/>
                <a:ea typeface="Roboto" panose="02000000000000000000" pitchFamily="2" charset="0"/>
                <a:cs typeface="Roboto" panose="02000000000000000000" pitchFamily="2" charset="0"/>
              </a:rPr>
              <a:t>. </a:t>
            </a:r>
          </a:p>
          <a:p>
            <a:pPr>
              <a:lnSpc>
                <a:spcPct val="150000"/>
              </a:lnSpc>
            </a:pPr>
            <a:endParaRPr lang="de-DE" dirty="0">
              <a:solidFill>
                <a:srgbClr val="1D1C1D"/>
              </a:solidFill>
              <a:latin typeface="Roboto Slab"/>
              <a:ea typeface="Roboto" panose="02000000000000000000" pitchFamily="2" charset="0"/>
              <a:cs typeface="Roboto" panose="02000000000000000000" pitchFamily="2" charset="0"/>
            </a:endParaRPr>
          </a:p>
          <a:p>
            <a:pPr>
              <a:lnSpc>
                <a:spcPct val="150000"/>
              </a:lnSpc>
            </a:pPr>
            <a:r>
              <a:rPr lang="de-DE" dirty="0" smtClean="0">
                <a:solidFill>
                  <a:srgbClr val="1D1C1D"/>
                </a:solidFill>
                <a:latin typeface="Roboto Slab"/>
                <a:ea typeface="Roboto" panose="02000000000000000000" pitchFamily="2" charset="0"/>
                <a:cs typeface="Roboto" panose="02000000000000000000" pitchFamily="2" charset="0"/>
              </a:rPr>
              <a:t>Dabei </a:t>
            </a:r>
            <a:r>
              <a:rPr lang="de-DE" dirty="0">
                <a:solidFill>
                  <a:srgbClr val="1D1C1D"/>
                </a:solidFill>
                <a:latin typeface="Roboto Slab"/>
                <a:ea typeface="Roboto" panose="02000000000000000000" pitchFamily="2" charset="0"/>
                <a:cs typeface="Roboto" panose="02000000000000000000" pitchFamily="2" charset="0"/>
              </a:rPr>
              <a:t>ist </a:t>
            </a:r>
            <a:r>
              <a:rPr lang="de-DE" dirty="0" err="1">
                <a:solidFill>
                  <a:srgbClr val="1D1C1D"/>
                </a:solidFill>
                <a:latin typeface="Roboto Slab"/>
                <a:ea typeface="Roboto" panose="02000000000000000000" pitchFamily="2" charset="0"/>
                <a:cs typeface="Roboto" panose="02000000000000000000" pitchFamily="2" charset="0"/>
              </a:rPr>
              <a:t>Social</a:t>
            </a:r>
            <a:r>
              <a:rPr lang="de-DE" dirty="0">
                <a:solidFill>
                  <a:srgbClr val="1D1C1D"/>
                </a:solidFill>
                <a:latin typeface="Roboto Slab"/>
                <a:ea typeface="Roboto" panose="02000000000000000000" pitchFamily="2" charset="0"/>
                <a:cs typeface="Roboto" panose="02000000000000000000" pitchFamily="2" charset="0"/>
              </a:rPr>
              <a:t> Media für viele marginalisierte Menschen der einzige Ort für Teilhabe. Dieses Problem hat seine Ursprünge in gesellschaftlichen </a:t>
            </a:r>
            <a:r>
              <a:rPr lang="de-DE" dirty="0" smtClean="0">
                <a:solidFill>
                  <a:srgbClr val="1D1C1D"/>
                </a:solidFill>
                <a:latin typeface="Roboto Slab"/>
                <a:ea typeface="Roboto" panose="02000000000000000000" pitchFamily="2" charset="0"/>
                <a:cs typeface="Roboto" panose="02000000000000000000" pitchFamily="2" charset="0"/>
              </a:rPr>
              <a:t>Strukturen, die sie </a:t>
            </a:r>
            <a:r>
              <a:rPr lang="de-DE" dirty="0">
                <a:solidFill>
                  <a:srgbClr val="1D1C1D"/>
                </a:solidFill>
                <a:latin typeface="Roboto Slab"/>
                <a:ea typeface="Roboto" panose="02000000000000000000" pitchFamily="2" charset="0"/>
                <a:cs typeface="Roboto" panose="02000000000000000000" pitchFamily="2" charset="0"/>
              </a:rPr>
              <a:t>ausschließen. Dass marginalisierte Gruppen gegen Online-Hasskriminalität geschützt werden, ist in einer Demokratie unverzichtbar. </a:t>
            </a:r>
            <a:r>
              <a:rPr lang="de-DE" dirty="0" err="1">
                <a:solidFill>
                  <a:srgbClr val="1D1C1D"/>
                </a:solidFill>
                <a:latin typeface="Roboto Slab"/>
                <a:ea typeface="Roboto" panose="02000000000000000000" pitchFamily="2" charset="0"/>
                <a:cs typeface="Roboto" panose="02000000000000000000" pitchFamily="2" charset="0"/>
              </a:rPr>
              <a:t>We</a:t>
            </a:r>
            <a:r>
              <a:rPr lang="de-DE" dirty="0">
                <a:solidFill>
                  <a:srgbClr val="1D1C1D"/>
                </a:solidFill>
                <a:latin typeface="Roboto Slab"/>
                <a:ea typeface="Roboto" panose="02000000000000000000" pitchFamily="2" charset="0"/>
                <a:cs typeface="Roboto" panose="02000000000000000000" pitchFamily="2" charset="0"/>
              </a:rPr>
              <a:t> </a:t>
            </a:r>
            <a:r>
              <a:rPr lang="de-DE" dirty="0" err="1">
                <a:solidFill>
                  <a:srgbClr val="1D1C1D"/>
                </a:solidFill>
                <a:latin typeface="Roboto Slab"/>
                <a:ea typeface="Roboto" panose="02000000000000000000" pitchFamily="2" charset="0"/>
                <a:cs typeface="Roboto" panose="02000000000000000000" pitchFamily="2" charset="0"/>
              </a:rPr>
              <a:t>need</a:t>
            </a:r>
            <a:r>
              <a:rPr lang="de-DE" dirty="0">
                <a:solidFill>
                  <a:srgbClr val="1D1C1D"/>
                </a:solidFill>
                <a:latin typeface="Roboto Slab"/>
                <a:ea typeface="Roboto" panose="02000000000000000000" pitchFamily="2" charset="0"/>
                <a:cs typeface="Roboto" panose="02000000000000000000" pitchFamily="2" charset="0"/>
              </a:rPr>
              <a:t> </a:t>
            </a:r>
            <a:r>
              <a:rPr lang="de-DE" dirty="0" err="1">
                <a:solidFill>
                  <a:srgbClr val="1D1C1D"/>
                </a:solidFill>
                <a:latin typeface="Roboto Slab"/>
                <a:ea typeface="Roboto" panose="02000000000000000000" pitchFamily="2" charset="0"/>
                <a:cs typeface="Roboto" panose="02000000000000000000" pitchFamily="2" charset="0"/>
              </a:rPr>
              <a:t>to</a:t>
            </a:r>
            <a:r>
              <a:rPr lang="de-DE" dirty="0">
                <a:solidFill>
                  <a:srgbClr val="1D1C1D"/>
                </a:solidFill>
                <a:latin typeface="Roboto Slab"/>
                <a:ea typeface="Roboto" panose="02000000000000000000" pitchFamily="2" charset="0"/>
                <a:cs typeface="Roboto" panose="02000000000000000000" pitchFamily="2" charset="0"/>
              </a:rPr>
              <a:t> do </a:t>
            </a:r>
            <a:r>
              <a:rPr lang="de-DE" dirty="0" err="1">
                <a:solidFill>
                  <a:srgbClr val="1D1C1D"/>
                </a:solidFill>
                <a:latin typeface="Roboto Slab"/>
                <a:ea typeface="Roboto" panose="02000000000000000000" pitchFamily="2" charset="0"/>
                <a:cs typeface="Roboto" panose="02000000000000000000" pitchFamily="2" charset="0"/>
              </a:rPr>
              <a:t>better</a:t>
            </a:r>
            <a:r>
              <a:rPr lang="de-DE" sz="2000" b="1" dirty="0" smtClean="0">
                <a:solidFill>
                  <a:srgbClr val="1D1C1D"/>
                </a:solidFill>
                <a:latin typeface="Roboto" panose="02000000000000000000" pitchFamily="2" charset="0"/>
                <a:ea typeface="Roboto" panose="02000000000000000000" pitchFamily="2" charset="0"/>
                <a:cs typeface="Roboto" panose="02000000000000000000" pitchFamily="2" charset="0"/>
              </a:rPr>
              <a:t>.“</a:t>
            </a:r>
            <a:endParaRPr lang="de-DE" sz="2000" dirty="0"/>
          </a:p>
        </p:txBody>
      </p:sp>
      <p:pic>
        <p:nvPicPr>
          <p:cNvPr id="6" name="Grafik 5"/>
          <p:cNvPicPr>
            <a:picLocks noChangeAspect="1"/>
          </p:cNvPicPr>
          <p:nvPr/>
        </p:nvPicPr>
        <p:blipFill>
          <a:blip r:embed="rId2"/>
          <a:stretch>
            <a:fillRect/>
          </a:stretch>
        </p:blipFill>
        <p:spPr>
          <a:xfrm>
            <a:off x="883539" y="843408"/>
            <a:ext cx="1390650" cy="457200"/>
          </a:xfrm>
          <a:prstGeom prst="rect">
            <a:avLst/>
          </a:prstGeom>
        </p:spPr>
      </p:pic>
    </p:spTree>
    <p:extLst>
      <p:ext uri="{BB962C8B-B14F-4D97-AF65-F5344CB8AC3E}">
        <p14:creationId xmlns:p14="http://schemas.microsoft.com/office/powerpoint/2010/main" val="32135981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6799138" y="347055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3" name="Rechteck 2"/>
          <p:cNvSpPr/>
          <p:nvPr/>
        </p:nvSpPr>
        <p:spPr>
          <a:xfrm>
            <a:off x="3584567" y="640419"/>
            <a:ext cx="5142575" cy="830997"/>
          </a:xfrm>
          <a:prstGeom prst="rect">
            <a:avLst/>
          </a:prstGeom>
        </p:spPr>
        <p:txBody>
          <a:bodyPr wrap="square">
            <a:spAutoFit/>
          </a:bodyPr>
          <a:lstStyle/>
          <a:p>
            <a:pPr algn="ctr" eaLnBrk="0" fontAlgn="base" hangingPunct="0">
              <a:spcBef>
                <a:spcPct val="0"/>
              </a:spcBef>
              <a:spcAft>
                <a:spcPct val="0"/>
              </a:spcAft>
            </a:pPr>
            <a:r>
              <a:rPr lang="de-DE" altLang="de-DE" sz="2400" b="1" dirty="0">
                <a:latin typeface="Roboto Slab" pitchFamily="2" charset="0"/>
                <a:ea typeface="Roboto Slab" pitchFamily="2" charset="0"/>
                <a:cs typeface="Roboto" panose="02000000000000000000" pitchFamily="2" charset="0"/>
              </a:rPr>
              <a:t>Nicht </a:t>
            </a:r>
            <a:r>
              <a:rPr lang="de-DE" altLang="de-DE" sz="2400" b="1" dirty="0" smtClean="0">
                <a:latin typeface="Roboto Slab" pitchFamily="2" charset="0"/>
                <a:ea typeface="Roboto Slab" pitchFamily="2" charset="0"/>
                <a:cs typeface="Roboto" panose="02000000000000000000" pitchFamily="2" charset="0"/>
              </a:rPr>
              <a:t>jeder Hasskommentar ist strafbar.  </a:t>
            </a:r>
            <a:endParaRPr lang="de-DE" altLang="de-DE" sz="2400" b="1" dirty="0">
              <a:latin typeface="Roboto Slab" pitchFamily="2" charset="0"/>
              <a:ea typeface="Roboto Slab" pitchFamily="2" charset="0"/>
              <a:cs typeface="Roboto" panose="02000000000000000000" pitchFamily="2" charset="0"/>
            </a:endParaRPr>
          </a:p>
        </p:txBody>
      </p:sp>
      <p:sp>
        <p:nvSpPr>
          <p:cNvPr id="16" name="Pfeil nach links und rechts 15">
            <a:extLst>
              <a:ext uri="{FF2B5EF4-FFF2-40B4-BE49-F238E27FC236}">
                <a16:creationId xmlns:a16="http://schemas.microsoft.com/office/drawing/2014/main" id="{28C34233-CDCA-AD4E-A75D-427684AF93CF}"/>
              </a:ext>
            </a:extLst>
          </p:cNvPr>
          <p:cNvSpPr/>
          <p:nvPr/>
        </p:nvSpPr>
        <p:spPr>
          <a:xfrm rot="667396">
            <a:off x="1691089" y="2651920"/>
            <a:ext cx="8654484" cy="729683"/>
          </a:xfrm>
          <a:prstGeom prst="leftRightArrow">
            <a:avLst>
              <a:gd name="adj1" fmla="val 50000"/>
              <a:gd name="adj2" fmla="val 164546"/>
            </a:avLst>
          </a:prstGeom>
          <a:gradFill>
            <a:gsLst>
              <a:gs pos="58000">
                <a:srgbClr val="009EE3"/>
              </a:gs>
              <a:gs pos="0">
                <a:srgbClr val="E40078">
                  <a:alpha val="69000"/>
                </a:srgbClr>
              </a:gs>
              <a:gs pos="100000">
                <a:srgbClr val="FFC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bgerundetes Rechteck 16">
            <a:extLst>
              <a:ext uri="{FF2B5EF4-FFF2-40B4-BE49-F238E27FC236}">
                <a16:creationId xmlns:a16="http://schemas.microsoft.com/office/drawing/2014/main" id="{D0755441-A2B5-6346-88A3-04029D26B767}"/>
              </a:ext>
            </a:extLst>
          </p:cNvPr>
          <p:cNvSpPr/>
          <p:nvPr/>
        </p:nvSpPr>
        <p:spPr>
          <a:xfrm>
            <a:off x="1701993" y="2881323"/>
            <a:ext cx="1408415" cy="1174923"/>
          </a:xfrm>
          <a:prstGeom prst="roundRect">
            <a:avLst/>
          </a:prstGeom>
          <a:noFill/>
          <a:ln>
            <a:solidFill>
              <a:srgbClr val="E502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konstruktive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Kritik</a:t>
            </a:r>
          </a:p>
        </p:txBody>
      </p:sp>
      <p:sp>
        <p:nvSpPr>
          <p:cNvPr id="18" name="Abgerundetes Rechteck 17">
            <a:extLst>
              <a:ext uri="{FF2B5EF4-FFF2-40B4-BE49-F238E27FC236}">
                <a16:creationId xmlns:a16="http://schemas.microsoft.com/office/drawing/2014/main" id="{F4369238-E4CA-6B42-8D9A-0CB6C76991CF}"/>
              </a:ext>
            </a:extLst>
          </p:cNvPr>
          <p:cNvSpPr/>
          <p:nvPr/>
        </p:nvSpPr>
        <p:spPr>
          <a:xfrm>
            <a:off x="5545575" y="3818087"/>
            <a:ext cx="1220560" cy="1174922"/>
          </a:xfrm>
          <a:prstGeom prst="roundRect">
            <a:avLst/>
          </a:prstGeom>
          <a:noFill/>
          <a:ln>
            <a:solidFill>
              <a:srgbClr val="E502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smtClean="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Beleidung</a:t>
            </a:r>
            <a:r>
              <a:rPr kumimoji="0" lang="de-DE" sz="1400" b="1" i="0" u="none" strike="noStrike" kern="1200" cap="none" spc="0" normalizeH="0" baseline="0" noProof="0" dirty="0" smtClean="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endParaRPr kumimoji="0" lang="de-DE" sz="14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19" name="Abgerundetes Rechteck 18">
            <a:extLst>
              <a:ext uri="{FF2B5EF4-FFF2-40B4-BE49-F238E27FC236}">
                <a16:creationId xmlns:a16="http://schemas.microsoft.com/office/drawing/2014/main" id="{FF7BA6E3-300D-594E-AE33-15140F3CEC48}"/>
              </a:ext>
            </a:extLst>
          </p:cNvPr>
          <p:cNvSpPr/>
          <p:nvPr/>
        </p:nvSpPr>
        <p:spPr>
          <a:xfrm>
            <a:off x="7228936" y="4601532"/>
            <a:ext cx="1498206" cy="1187254"/>
          </a:xfrm>
          <a:prstGeom prst="roundRect">
            <a:avLst/>
          </a:prstGeom>
          <a:noFill/>
          <a:ln>
            <a:solidFill>
              <a:srgbClr val="E502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defRPr/>
            </a:pPr>
            <a:r>
              <a:rPr lang="de-DE" sz="1400" b="1" dirty="0" smtClean="0">
                <a:solidFill>
                  <a:prstClr val="black"/>
                </a:solidFill>
                <a:latin typeface="Calibri" panose="020F0502020204030204" pitchFamily="34" charset="0"/>
                <a:ea typeface="Roboto" panose="02000000000000000000" pitchFamily="2" charset="0"/>
                <a:cs typeface="Calibri" panose="020F0502020204030204" pitchFamily="34" charset="0"/>
              </a:rPr>
              <a:t>(</a:t>
            </a:r>
            <a:r>
              <a:rPr lang="de-DE" sz="1600" dirty="0" err="1" smtClean="0">
                <a:solidFill>
                  <a:prstClr val="black"/>
                </a:solidFill>
                <a:latin typeface="Calibri" panose="020F0502020204030204" pitchFamily="34" charset="0"/>
                <a:ea typeface="Roboto" panose="02000000000000000000" pitchFamily="2" charset="0"/>
                <a:cs typeface="Calibri" panose="020F0502020204030204" pitchFamily="34" charset="0"/>
              </a:rPr>
              <a:t>Dangerous</a:t>
            </a:r>
            <a:r>
              <a:rPr lang="de-DE" sz="1600" dirty="0" smtClean="0">
                <a:solidFill>
                  <a:prstClr val="black"/>
                </a:solidFill>
                <a:latin typeface="Calibri" panose="020F0502020204030204" pitchFamily="34" charset="0"/>
                <a:ea typeface="Roboto" panose="02000000000000000000" pitchFamily="2" charset="0"/>
                <a:cs typeface="Calibri" panose="020F0502020204030204" pitchFamily="34" charset="0"/>
              </a:rPr>
              <a:t> Speech)</a:t>
            </a:r>
            <a:endParaRPr lang="de-DE" sz="1600" dirty="0">
              <a:solidFill>
                <a:prstClr val="black"/>
              </a:solidFill>
              <a:latin typeface="Calibri" panose="020F0502020204030204" pitchFamily="34" charset="0"/>
              <a:ea typeface="Roboto" panose="02000000000000000000" pitchFamily="2" charset="0"/>
              <a:cs typeface="Calibri" panose="020F0502020204030204" pitchFamily="34" charset="0"/>
            </a:endParaRPr>
          </a:p>
        </p:txBody>
      </p:sp>
      <p:sp>
        <p:nvSpPr>
          <p:cNvPr id="21" name="Abgerundetes Rechteck 20">
            <a:extLst>
              <a:ext uri="{FF2B5EF4-FFF2-40B4-BE49-F238E27FC236}">
                <a16:creationId xmlns:a16="http://schemas.microsoft.com/office/drawing/2014/main" id="{4E93F463-CCCB-E04C-8AAD-36F5D922F4FF}"/>
              </a:ext>
            </a:extLst>
          </p:cNvPr>
          <p:cNvSpPr/>
          <p:nvPr/>
        </p:nvSpPr>
        <p:spPr>
          <a:xfrm>
            <a:off x="9114109" y="4995101"/>
            <a:ext cx="1220560" cy="1174922"/>
          </a:xfrm>
          <a:prstGeom prst="roundRect">
            <a:avLst/>
          </a:prstGeom>
          <a:noFill/>
          <a:ln>
            <a:solidFill>
              <a:srgbClr val="E5027D"/>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Hate</a:t>
            </a:r>
            <a:endParaRPr kumimoji="0" lang="de-DE" sz="160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Speech</a:t>
            </a:r>
          </a:p>
        </p:txBody>
      </p:sp>
    </p:spTree>
    <p:extLst>
      <p:ext uri="{BB962C8B-B14F-4D97-AF65-F5344CB8AC3E}">
        <p14:creationId xmlns:p14="http://schemas.microsoft.com/office/powerpoint/2010/main" val="3331711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1998603" y="1351045"/>
            <a:ext cx="8444808" cy="4431983"/>
          </a:xfrm>
          <a:prstGeom prst="rect">
            <a:avLst/>
          </a:prstGeom>
          <a:noFill/>
        </p:spPr>
        <p:txBody>
          <a:bodyPr wrap="square" rtlCol="0">
            <a:spAutoFit/>
          </a:bodyPr>
          <a:lstStyle/>
          <a:p>
            <a:pPr algn="ctr"/>
            <a:r>
              <a:rPr lang="de-DE" sz="3600" dirty="0" smtClean="0">
                <a:solidFill>
                  <a:srgbClr val="E6007E"/>
                </a:solidFill>
                <a:latin typeface="Roboto Slab" pitchFamily="2" charset="0"/>
                <a:ea typeface="Roboto Slab" pitchFamily="2" charset="0"/>
                <a:cs typeface="Roboto" panose="02000000000000000000" pitchFamily="2" charset="0"/>
              </a:rPr>
              <a:t>3 Fragen </a:t>
            </a:r>
          </a:p>
          <a:p>
            <a:pPr algn="ctr"/>
            <a:r>
              <a:rPr lang="de-DE" sz="3600" dirty="0" smtClean="0">
                <a:latin typeface="Roboto Slab" pitchFamily="2" charset="0"/>
                <a:ea typeface="Roboto Slab" pitchFamily="2" charset="0"/>
                <a:cs typeface="Roboto" panose="02000000000000000000" pitchFamily="2" charset="0"/>
              </a:rPr>
              <a:t>für zwischendurch</a:t>
            </a:r>
            <a:endParaRPr lang="de-DE" sz="2800" i="1" dirty="0" smtClean="0">
              <a:solidFill>
                <a:srgbClr val="E6007E"/>
              </a:solidFill>
              <a:latin typeface="Roboto Slab" pitchFamily="2" charset="0"/>
              <a:ea typeface="Roboto Slab" pitchFamily="2" charset="0"/>
              <a:cs typeface="Roboto" panose="02000000000000000000" pitchFamily="2" charset="0"/>
            </a:endParaRPr>
          </a:p>
          <a:p>
            <a:pPr algn="ctr"/>
            <a:endParaRPr lang="de-DE" sz="2800" i="1" dirty="0" smtClean="0">
              <a:solidFill>
                <a:srgbClr val="E6007E"/>
              </a:solidFill>
              <a:latin typeface="Roboto Slab" pitchFamily="2" charset="0"/>
              <a:ea typeface="Roboto Slab" pitchFamily="2" charset="0"/>
              <a:cs typeface="Roboto" panose="02000000000000000000" pitchFamily="2" charset="0"/>
            </a:endParaRPr>
          </a:p>
          <a:p>
            <a:pPr algn="ctr"/>
            <a:r>
              <a:rPr lang="de-DE" sz="2400" dirty="0" smtClean="0">
                <a:latin typeface="Noto Sans" panose="020B0502040504020204" pitchFamily="34"/>
                <a:ea typeface="Noto Sans" panose="020B0502040504020204" pitchFamily="34"/>
                <a:cs typeface="Noto Sans" panose="020B0502040504020204" pitchFamily="34"/>
              </a:rPr>
              <a:t>Wie geht es Dir mit den Kommentaren?</a:t>
            </a:r>
          </a:p>
          <a:p>
            <a:pPr algn="ctr"/>
            <a:endParaRPr lang="de-DE" sz="2400" dirty="0">
              <a:latin typeface="Noto Sans" panose="020B0502040504020204" pitchFamily="34"/>
              <a:ea typeface="Noto Sans" panose="020B0502040504020204" pitchFamily="34"/>
              <a:cs typeface="Noto Sans" panose="020B0502040504020204" pitchFamily="34"/>
            </a:endParaRPr>
          </a:p>
          <a:p>
            <a:pPr algn="ctr"/>
            <a:r>
              <a:rPr lang="de-DE" sz="2400" dirty="0" smtClean="0">
                <a:latin typeface="Noto Sans" panose="020B0502040504020204" pitchFamily="34"/>
                <a:ea typeface="Noto Sans" panose="020B0502040504020204" pitchFamily="34"/>
                <a:cs typeface="Noto Sans" panose="020B0502040504020204" pitchFamily="34"/>
              </a:rPr>
              <a:t>Begegnen euch solche und andere Kommentare im Netz? </a:t>
            </a:r>
          </a:p>
          <a:p>
            <a:pPr algn="ctr"/>
            <a:endParaRPr lang="de-DE" sz="2400" dirty="0">
              <a:latin typeface="Noto Sans" panose="020B0502040504020204" pitchFamily="34"/>
              <a:ea typeface="Noto Sans" panose="020B0502040504020204" pitchFamily="34"/>
              <a:cs typeface="Noto Sans" panose="020B0502040504020204" pitchFamily="34"/>
            </a:endParaRPr>
          </a:p>
          <a:p>
            <a:pPr algn="ctr"/>
            <a:r>
              <a:rPr lang="de-DE" sz="2400" dirty="0" smtClean="0">
                <a:latin typeface="Noto Sans" panose="020B0502040504020204" pitchFamily="34"/>
                <a:ea typeface="Noto Sans" panose="020B0502040504020204" pitchFamily="34"/>
                <a:cs typeface="Noto Sans" panose="020B0502040504020204" pitchFamily="34"/>
              </a:rPr>
              <a:t>Deine Ideen sind gefragt: </a:t>
            </a:r>
          </a:p>
          <a:p>
            <a:pPr algn="ctr"/>
            <a:r>
              <a:rPr lang="de-DE" sz="2400" dirty="0" smtClean="0">
                <a:solidFill>
                  <a:srgbClr val="E6007E"/>
                </a:solidFill>
                <a:latin typeface="Noto Sans" panose="020B0502040504020204" pitchFamily="34"/>
                <a:ea typeface="Noto Sans" panose="020B0502040504020204" pitchFamily="34"/>
                <a:cs typeface="Noto Sans" panose="020B0502040504020204" pitchFamily="34"/>
              </a:rPr>
              <a:t>Was können wir noch </a:t>
            </a:r>
            <a:r>
              <a:rPr lang="de-DE" sz="2400" dirty="0" smtClean="0">
                <a:solidFill>
                  <a:srgbClr val="E6007E"/>
                </a:solidFill>
                <a:latin typeface="Noto Sans" panose="020B0502040504020204" pitchFamily="34"/>
                <a:ea typeface="Noto Sans" panose="020B0502040504020204" pitchFamily="34"/>
                <a:cs typeface="Noto Sans" panose="020B0502040504020204" pitchFamily="34"/>
              </a:rPr>
              <a:t>gegen Hassreden machen?</a:t>
            </a:r>
            <a:endParaRPr lang="de-DE" sz="2400" dirty="0" smtClean="0">
              <a:solidFill>
                <a:srgbClr val="E6007E"/>
              </a:solidFill>
              <a:latin typeface="Noto Sans" panose="020B0502040504020204" pitchFamily="34"/>
              <a:ea typeface="Noto Sans" panose="020B0502040504020204" pitchFamily="34"/>
              <a:cs typeface="Noto Sans" panose="020B0502040504020204" pitchFamily="34"/>
            </a:endParaRPr>
          </a:p>
          <a:p>
            <a:pPr algn="ctr"/>
            <a:endParaRPr lang="de-DE" sz="2000" b="1" dirty="0">
              <a:latin typeface="Roboto Slab" pitchFamily="2" charset="0"/>
              <a:ea typeface="Roboto Slab" pitchFamily="2" charset="0"/>
              <a:cs typeface="Roboto" panose="02000000000000000000" pitchFamily="2" charset="0"/>
            </a:endParaRPr>
          </a:p>
          <a:p>
            <a:pPr algn="ctr"/>
            <a:endParaRPr lang="de-DE" dirty="0">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39049741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099666" y="1071318"/>
            <a:ext cx="7872988" cy="5016758"/>
            <a:chOff x="2328266" y="1179602"/>
            <a:chExt cx="7872988" cy="5016758"/>
          </a:xfrm>
        </p:grpSpPr>
        <p:sp>
          <p:nvSpPr>
            <p:cNvPr id="18" name="Textfeld 17"/>
            <p:cNvSpPr txBox="1"/>
            <p:nvPr/>
          </p:nvSpPr>
          <p:spPr>
            <a:xfrm>
              <a:off x="2328266" y="1179602"/>
              <a:ext cx="7872988" cy="5016758"/>
            </a:xfrm>
            <a:prstGeom prst="rect">
              <a:avLst/>
            </a:prstGeom>
            <a:noFill/>
          </p:spPr>
          <p:txBody>
            <a:bodyPr wrap="square" rtlCol="0">
              <a:spAutoFit/>
            </a:bodyPr>
            <a:lstStyle/>
            <a:p>
              <a:pPr algn="ctr"/>
              <a:r>
                <a:rPr lang="de-DE" sz="3200" dirty="0" smtClean="0">
                  <a:latin typeface="Roboto Slab" pitchFamily="2" charset="0"/>
                  <a:ea typeface="Roboto Slab" pitchFamily="2" charset="0"/>
                  <a:cs typeface="Roboto" panose="02000000000000000000" pitchFamily="2" charset="0"/>
                </a:rPr>
                <a:t>Zeige </a:t>
              </a:r>
              <a:r>
                <a:rPr lang="de-DE" sz="3200" dirty="0" smtClean="0">
                  <a:latin typeface="Roboto Slab" pitchFamily="2" charset="0"/>
                  <a:ea typeface="Roboto Slab" pitchFamily="2" charset="0"/>
                  <a:cs typeface="Roboto" panose="02000000000000000000" pitchFamily="2" charset="0"/>
                </a:rPr>
                <a:t>Dich</a:t>
              </a:r>
              <a:r>
                <a:rPr lang="de-DE" sz="3200" dirty="0" smtClean="0">
                  <a:solidFill>
                    <a:srgbClr val="E6007E"/>
                  </a:solidFill>
                  <a:latin typeface="Roboto Slab" pitchFamily="2" charset="0"/>
                  <a:ea typeface="Roboto Slab" pitchFamily="2" charset="0"/>
                  <a:cs typeface="Roboto" panose="02000000000000000000" pitchFamily="2" charset="0"/>
                </a:rPr>
                <a:t> </a:t>
              </a:r>
              <a:r>
                <a:rPr lang="de-DE" sz="3200" dirty="0" smtClean="0">
                  <a:solidFill>
                    <a:srgbClr val="E6007E"/>
                  </a:solidFill>
                  <a:latin typeface="Roboto Slab" pitchFamily="2" charset="0"/>
                  <a:ea typeface="Roboto Slab" pitchFamily="2" charset="0"/>
                  <a:cs typeface="Roboto" panose="02000000000000000000" pitchFamily="2" charset="0"/>
                </a:rPr>
                <a:t>solidarisch </a:t>
              </a:r>
              <a:r>
                <a:rPr lang="de-DE" sz="3200" dirty="0" smtClean="0">
                  <a:latin typeface="Roboto Slab" pitchFamily="2" charset="0"/>
                  <a:ea typeface="Roboto Slab" pitchFamily="2" charset="0"/>
                  <a:cs typeface="Roboto" panose="02000000000000000000" pitchFamily="2" charset="0"/>
                </a:rPr>
                <a:t>mit Betroffenen</a:t>
              </a:r>
            </a:p>
            <a:p>
              <a:pPr algn="ctr"/>
              <a:endParaRPr lang="de-DE" sz="2400" i="1" dirty="0" smtClean="0">
                <a:solidFill>
                  <a:srgbClr val="E6007E"/>
                </a:solidFill>
                <a:latin typeface="Roboto Slab" pitchFamily="2" charset="0"/>
                <a:ea typeface="Roboto Slab" pitchFamily="2" charset="0"/>
                <a:cs typeface="Roboto" panose="02000000000000000000" pitchFamily="2" charset="0"/>
              </a:endParaRPr>
            </a:p>
            <a:p>
              <a:pPr algn="ctr"/>
              <a:endParaRPr lang="de-DE" sz="2400" i="1" dirty="0" smtClean="0">
                <a:solidFill>
                  <a:srgbClr val="E6007E"/>
                </a:solidFill>
                <a:latin typeface="Roboto Slab" pitchFamily="2" charset="0"/>
                <a:ea typeface="Roboto Slab" pitchFamily="2" charset="0"/>
                <a:cs typeface="Roboto" panose="02000000000000000000" pitchFamily="2" charset="0"/>
              </a:endParaRPr>
            </a:p>
            <a:p>
              <a:pPr algn="ctr">
                <a:lnSpc>
                  <a:spcPct val="150000"/>
                </a:lnSpc>
              </a:pPr>
              <a:r>
                <a:rPr lang="de-DE" sz="2000" dirty="0" smtClean="0">
                  <a:latin typeface="Roboto Slab" pitchFamily="2" charset="0"/>
                  <a:ea typeface="Roboto Slab" pitchFamily="2" charset="0"/>
                  <a:cs typeface="Roboto" panose="02000000000000000000" pitchFamily="2" charset="0"/>
                </a:rPr>
                <a:t>Klar, im Internet zu diskutieren ist manchmal schwierig und kostet viel Kraft. Falls Du keinen Kommentar schreiben möchtest, haben wir einen Tipp für Dich. </a:t>
              </a:r>
            </a:p>
            <a:p>
              <a:pPr algn="ctr">
                <a:lnSpc>
                  <a:spcPct val="150000"/>
                </a:lnSpc>
              </a:pPr>
              <a:endParaRPr lang="de-DE" sz="2000" dirty="0">
                <a:latin typeface="Roboto Slab" pitchFamily="2" charset="0"/>
                <a:ea typeface="Roboto Slab" pitchFamily="2" charset="0"/>
                <a:cs typeface="Roboto" panose="02000000000000000000" pitchFamily="2" charset="0"/>
              </a:endParaRPr>
            </a:p>
            <a:p>
              <a:pPr algn="ctr">
                <a:lnSpc>
                  <a:spcPct val="150000"/>
                </a:lnSpc>
              </a:pPr>
              <a:r>
                <a:rPr lang="de-DE" sz="2000" b="1" dirty="0" smtClean="0">
                  <a:latin typeface="Roboto Slab" pitchFamily="2" charset="0"/>
                  <a:ea typeface="Roboto Slab" pitchFamily="2" charset="0"/>
                  <a:cs typeface="Roboto" panose="02000000000000000000" pitchFamily="2" charset="0"/>
                </a:rPr>
                <a:t>Biete Betroffenen von </a:t>
              </a:r>
              <a:r>
                <a:rPr lang="de-DE" sz="2000" b="1" dirty="0" err="1" smtClean="0">
                  <a:latin typeface="Roboto Slab" pitchFamily="2" charset="0"/>
                  <a:ea typeface="Roboto Slab" pitchFamily="2" charset="0"/>
                  <a:cs typeface="Roboto" panose="02000000000000000000" pitchFamily="2" charset="0"/>
                </a:rPr>
                <a:t>Hassrede</a:t>
              </a:r>
              <a:r>
                <a:rPr lang="de-DE" sz="2000" b="1" dirty="0" smtClean="0">
                  <a:latin typeface="Roboto Slab" pitchFamily="2" charset="0"/>
                  <a:ea typeface="Roboto Slab" pitchFamily="2" charset="0"/>
                  <a:cs typeface="Roboto" panose="02000000000000000000" pitchFamily="2" charset="0"/>
                </a:rPr>
                <a:t> Deine Unterstützung an: </a:t>
              </a:r>
              <a:r>
                <a:rPr lang="de-DE" sz="2000" dirty="0" smtClean="0">
                  <a:latin typeface="Roboto Slab" pitchFamily="2" charset="0"/>
                  <a:ea typeface="Roboto Slab" pitchFamily="2" charset="0"/>
                  <a:cs typeface="Roboto" panose="02000000000000000000" pitchFamily="2" charset="0"/>
                </a:rPr>
                <a:t>Eine private Nachricht mit lieben Worten oder ein Gesprächsangebot hilft manchmal schon ein bisschen. Probiere es doch mal aus…</a:t>
              </a:r>
              <a:endParaRPr lang="de-DE" sz="1600" dirty="0">
                <a:latin typeface="Roboto Slab" pitchFamily="2" charset="0"/>
                <a:ea typeface="Roboto Slab" pitchFamily="2" charset="0"/>
                <a:cs typeface="Roboto" panose="02000000000000000000" pitchFamily="2" charset="0"/>
              </a:endParaRPr>
            </a:p>
          </p:txBody>
        </p:sp>
        <p:sp>
          <p:nvSpPr>
            <p:cNvPr id="10" name="Herz 9"/>
            <p:cNvSpPr/>
            <p:nvPr/>
          </p:nvSpPr>
          <p:spPr>
            <a:xfrm>
              <a:off x="6086712" y="1989683"/>
              <a:ext cx="356096" cy="324354"/>
            </a:xfrm>
            <a:prstGeom prst="heart">
              <a:avLst/>
            </a:prstGeom>
            <a:solidFill>
              <a:srgbClr val="E6007E"/>
            </a:solid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E6007E"/>
                  </a:solidFill>
                </a:ln>
                <a:solidFill>
                  <a:srgbClr val="E6007E"/>
                </a:solidFill>
              </a:endParaRPr>
            </a:p>
          </p:txBody>
        </p:sp>
      </p:grpSp>
    </p:spTree>
    <p:extLst>
      <p:ext uri="{BB962C8B-B14F-4D97-AF65-F5344CB8AC3E}">
        <p14:creationId xmlns:p14="http://schemas.microsoft.com/office/powerpoint/2010/main" val="288525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9" name="Google Shape;659;g134fd97b030_1_550"/>
          <p:cNvPicPr preferRelativeResize="0"/>
          <p:nvPr/>
        </p:nvPicPr>
        <p:blipFill rotWithShape="1">
          <a:blip r:embed="rId3">
            <a:alphaModFix/>
          </a:blip>
          <a:srcRect/>
          <a:stretch/>
        </p:blipFill>
        <p:spPr>
          <a:xfrm>
            <a:off x="10711598" y="785319"/>
            <a:ext cx="1115444" cy="982985"/>
          </a:xfrm>
          <a:prstGeom prst="rect">
            <a:avLst/>
          </a:prstGeom>
          <a:noFill/>
          <a:ln>
            <a:noFill/>
          </a:ln>
          <a:effectLst>
            <a:outerShdw blurRad="57150" dist="19050" dir="5400000" algn="bl" rotWithShape="0">
              <a:srgbClr val="E6007E">
                <a:alpha val="49800"/>
              </a:srgbClr>
            </a:outerShdw>
          </a:effectLst>
        </p:spPr>
      </p:pic>
      <p:sp>
        <p:nvSpPr>
          <p:cNvPr id="660" name="Google Shape;660;g134fd97b030_1_5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e-DE" sz="3200" b="1" dirty="0">
                <a:solidFill>
                  <a:srgbClr val="E6007E"/>
                </a:solidFill>
                <a:latin typeface="Roboto Slab"/>
                <a:ea typeface="Roboto Slab"/>
                <a:cs typeface="Roboto Slab"/>
                <a:sym typeface="Roboto Slab"/>
              </a:rPr>
              <a:t>Wie kann ich mich online schützen?</a:t>
            </a:r>
            <a:endParaRPr sz="3200" b="1" dirty="0">
              <a:solidFill>
                <a:srgbClr val="E6007E"/>
              </a:solidFill>
              <a:latin typeface="Roboto Slab"/>
              <a:ea typeface="Roboto Slab"/>
              <a:cs typeface="Roboto Slab"/>
              <a:sym typeface="Roboto Slab"/>
            </a:endParaRPr>
          </a:p>
        </p:txBody>
      </p:sp>
      <p:sp>
        <p:nvSpPr>
          <p:cNvPr id="661" name="Google Shape;661;g134fd97b030_1_550"/>
          <p:cNvSpPr/>
          <p:nvPr/>
        </p:nvSpPr>
        <p:spPr>
          <a:xfrm>
            <a:off x="4386790" y="1519467"/>
            <a:ext cx="7440252" cy="445439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de-DE" b="1" i="0" u="none" strike="noStrike" cap="none" dirty="0" smtClean="0">
                <a:solidFill>
                  <a:srgbClr val="E6007E"/>
                </a:solidFill>
                <a:latin typeface="Noto Sans" panose="020B0502040504020204" pitchFamily="34"/>
                <a:ea typeface="Noto Sans" panose="020B0502040504020204" pitchFamily="34"/>
                <a:cs typeface="Noto Sans" panose="020B0502040504020204" pitchFamily="34"/>
                <a:sym typeface="Roboto Slab"/>
              </a:rPr>
              <a:t>Unterstützung </a:t>
            </a:r>
            <a:r>
              <a:rPr lang="de-DE" b="1" i="0" u="none" strike="noStrike" cap="none" dirty="0">
                <a:solidFill>
                  <a:srgbClr val="E6007E"/>
                </a:solidFill>
                <a:latin typeface="Noto Sans" panose="020B0502040504020204" pitchFamily="34"/>
                <a:ea typeface="Noto Sans" panose="020B0502040504020204" pitchFamily="34"/>
                <a:cs typeface="Noto Sans" panose="020B0502040504020204" pitchFamily="34"/>
                <a:sym typeface="Roboto Slab"/>
              </a:rPr>
              <a:t>suchen:</a:t>
            </a:r>
            <a:endParaRPr b="0" i="0" u="none" strike="noStrike" cap="none" dirty="0">
              <a:solidFill>
                <a:srgbClr val="E6007E"/>
              </a:solidFill>
              <a:latin typeface="Noto Sans" panose="020B0502040504020204" pitchFamily="34"/>
              <a:ea typeface="Noto Sans" panose="020B0502040504020204" pitchFamily="34"/>
              <a:cs typeface="Noto Sans" panose="020B0502040504020204" pitchFamily="34"/>
              <a:sym typeface="Roboto Slab"/>
            </a:endParaRPr>
          </a:p>
          <a:p>
            <a:pPr marL="171450" marR="0" lvl="0" indent="-171450" algn="l" rtl="0">
              <a:lnSpc>
                <a:spcPct val="150000"/>
              </a:lnSpc>
              <a:spcBef>
                <a:spcPts val="400"/>
              </a:spcBef>
              <a:spcAft>
                <a:spcPts val="0"/>
              </a:spcAft>
              <a:buClr>
                <a:srgbClr val="000000"/>
              </a:buClr>
              <a:buSzPts val="1400"/>
              <a:buFont typeface="Arial"/>
              <a:buChar char="•"/>
            </a:pPr>
            <a:r>
              <a:rPr lang="de-DE" sz="1600" b="1" i="0" u="none" strike="noStrike" cap="none" dirty="0" err="1">
                <a:solidFill>
                  <a:srgbClr val="000000"/>
                </a:solidFill>
                <a:latin typeface="Noto Sans" panose="020B0502040504020204" pitchFamily="34"/>
                <a:ea typeface="Noto Sans" panose="020B0502040504020204" pitchFamily="34"/>
                <a:cs typeface="Noto Sans" panose="020B0502040504020204" pitchFamily="34"/>
                <a:sym typeface="Roboto Slab"/>
              </a:rPr>
              <a:t>Hate</a:t>
            </a:r>
            <a:r>
              <a:rPr lang="de-DE" sz="1600" b="1" i="0" u="none"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rPr>
              <a:t> </a:t>
            </a:r>
            <a:r>
              <a:rPr lang="de-DE" sz="1600" b="1" i="0" u="none" strike="noStrike" cap="none" dirty="0" err="1">
                <a:solidFill>
                  <a:srgbClr val="000000"/>
                </a:solidFill>
                <a:latin typeface="Noto Sans" panose="020B0502040504020204" pitchFamily="34"/>
                <a:ea typeface="Noto Sans" panose="020B0502040504020204" pitchFamily="34"/>
                <a:cs typeface="Noto Sans" panose="020B0502040504020204" pitchFamily="34"/>
                <a:sym typeface="Roboto Slab"/>
              </a:rPr>
              <a:t>Aid</a:t>
            </a:r>
            <a:r>
              <a:rPr lang="de-DE" sz="1600" b="1" i="0" u="none"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rPr>
              <a:t> </a:t>
            </a:r>
            <a:r>
              <a:rPr lang="de-DE" sz="1600" b="0" i="0" u="none"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rPr>
              <a:t>(für Erstb</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eratung und zivilrechtliche Klagen): </a:t>
            </a:r>
            <a:r>
              <a:rPr lang="de-DE" sz="1600" b="0" i="0" u="sng"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https://hateaid.org/</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171450" marR="0" lvl="0" indent="-171450" algn="l" rtl="0">
              <a:lnSpc>
                <a:spcPct val="150000"/>
              </a:lnSpc>
              <a:spcBef>
                <a:spcPts val="400"/>
              </a:spcBef>
              <a:spcAft>
                <a:spcPts val="0"/>
              </a:spcAft>
              <a:buClr>
                <a:schemeClr val="dk1"/>
              </a:buClr>
              <a:buSzPts val="1400"/>
              <a:buFont typeface="Arial"/>
              <a:buChar char="•"/>
            </a:pPr>
            <a:r>
              <a:rPr lang="de-DE" sz="1600" b="1"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Opferberatungsstellen</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r>
              <a:rPr lang="de-DE" sz="1600" b="0" i="0" u="sng"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https://verband-brg.de/</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171450" marR="0" lvl="0" indent="-171450" algn="l" rtl="0">
              <a:lnSpc>
                <a:spcPct val="150000"/>
              </a:lnSpc>
              <a:spcBef>
                <a:spcPts val="400"/>
              </a:spcBef>
              <a:spcAft>
                <a:spcPts val="0"/>
              </a:spcAft>
              <a:buClr>
                <a:schemeClr val="dk1"/>
              </a:buClr>
              <a:buSzPts val="1400"/>
              <a:buFont typeface="Arial"/>
              <a:buChar char="•"/>
            </a:pPr>
            <a:r>
              <a:rPr lang="de-DE" sz="1600" b="1"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Weißer Ring </a:t>
            </a:r>
            <a:r>
              <a:rPr lang="de-DE" sz="1600" b="0" i="0" u="sng"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https://weisser-ring.de/</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171450" marR="0" lvl="0" indent="-171450" algn="l" rtl="0">
              <a:lnSpc>
                <a:spcPct val="150000"/>
              </a:lnSpc>
              <a:spcBef>
                <a:spcPts val="400"/>
              </a:spcBef>
              <a:spcAft>
                <a:spcPts val="0"/>
              </a:spcAft>
              <a:buClr>
                <a:schemeClr val="dk1"/>
              </a:buClr>
              <a:buSzPts val="1400"/>
              <a:buFont typeface="Arial"/>
              <a:buChar char="•"/>
            </a:pPr>
            <a:r>
              <a:rPr lang="de-DE" sz="1600" b="1"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Mobile Beratungsteams gegen Rechtsextremismus: </a:t>
            </a:r>
            <a:r>
              <a:rPr lang="de-DE" sz="1600" b="0" i="0" u="sng"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https://www.bundesverband-mobile-beratung.de/</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171450" marR="0" lvl="0" indent="-171450" algn="l" rtl="0">
              <a:lnSpc>
                <a:spcPct val="150000"/>
              </a:lnSpc>
              <a:spcBef>
                <a:spcPts val="400"/>
              </a:spcBef>
              <a:spcAft>
                <a:spcPts val="0"/>
              </a:spcAft>
              <a:buClr>
                <a:schemeClr val="dk1"/>
              </a:buClr>
              <a:buSzPts val="1400"/>
              <a:buFont typeface="Arial"/>
              <a:buChar char="•"/>
            </a:pPr>
            <a:r>
              <a:rPr lang="de-DE" sz="1600" b="1"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Gleichstellungsbeauftragte und Antidiskriminierungsstellen </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r>
            <a:b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br>
            <a:r>
              <a:rPr lang="de-DE" sz="1600" b="0" i="0" u="sng"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https://staerker-als-gewalt.de/handeln/betroffene/digitale-gewalt</a:t>
            </a:r>
            <a:r>
              <a:rPr lang="de-DE"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sz="1600" b="0" i="0" u="none" strike="noStrike" cap="non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171450" marR="0" lvl="0" indent="-171450" algn="l" rtl="0">
              <a:lnSpc>
                <a:spcPct val="150000"/>
              </a:lnSpc>
              <a:spcBef>
                <a:spcPts val="400"/>
              </a:spcBef>
              <a:spcAft>
                <a:spcPts val="0"/>
              </a:spcAft>
              <a:buClr>
                <a:srgbClr val="000000"/>
              </a:buClr>
              <a:buSzPts val="1400"/>
              <a:buFont typeface="Arial"/>
              <a:buChar char="•"/>
            </a:pPr>
            <a:r>
              <a:rPr lang="de-DE" sz="1600" b="1" i="0" u="none"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rPr>
              <a:t>CURA - Opferfonds rechte Gewalt: </a:t>
            </a:r>
            <a:r>
              <a:rPr lang="de-DE" sz="1600" b="0" i="0" u="sng"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https://www.amadeu-antonio-stiftung.de/projekte/opferfonds-cura/</a:t>
            </a:r>
            <a:r>
              <a:rPr lang="de-DE" sz="1600" b="0" i="0" u="none"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rPr>
              <a:t> </a:t>
            </a:r>
            <a:endParaRPr sz="1600" b="0" i="0" u="none" strike="noStrike" cap="none" dirty="0">
              <a:solidFill>
                <a:srgbClr val="000000"/>
              </a:solidFill>
              <a:latin typeface="Noto Sans" panose="020B0502040504020204" pitchFamily="34"/>
              <a:ea typeface="Noto Sans" panose="020B0502040504020204" pitchFamily="34"/>
              <a:cs typeface="Noto Sans" panose="020B0502040504020204" pitchFamily="34"/>
              <a:sym typeface="Roboto Slab"/>
            </a:endParaRPr>
          </a:p>
        </p:txBody>
      </p:sp>
      <p:pic>
        <p:nvPicPr>
          <p:cNvPr id="662" name="Google Shape;662;g134fd97b030_1_550"/>
          <p:cNvPicPr preferRelativeResize="0"/>
          <p:nvPr/>
        </p:nvPicPr>
        <p:blipFill rotWithShape="1">
          <a:blip r:embed="rId10">
            <a:alphaModFix/>
          </a:blip>
          <a:srcRect/>
          <a:stretch/>
        </p:blipFill>
        <p:spPr>
          <a:xfrm>
            <a:off x="304800" y="1843225"/>
            <a:ext cx="3906253" cy="3703333"/>
          </a:xfrm>
          <a:prstGeom prst="rect">
            <a:avLst/>
          </a:prstGeom>
          <a:noFill/>
          <a:ln>
            <a:noFill/>
          </a:ln>
        </p:spPr>
      </p:pic>
      <p:sp>
        <p:nvSpPr>
          <p:cNvPr id="663" name="Google Shape;663;g134fd97b030_1_550"/>
          <p:cNvSpPr txBox="1"/>
          <p:nvPr/>
        </p:nvSpPr>
        <p:spPr>
          <a:xfrm>
            <a:off x="304800" y="5546558"/>
            <a:ext cx="3436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dirty="0">
                <a:solidFill>
                  <a:srgbClr val="000000"/>
                </a:solidFill>
                <a:latin typeface="Roboto Slab"/>
                <a:ea typeface="Roboto Slab"/>
                <a:cs typeface="Roboto Slab"/>
                <a:sym typeface="Roboto Slab"/>
              </a:rPr>
              <a:t>Bildquelle: https://newsroom.tiktok.com/en-us/countering-hate-on-tiktok</a:t>
            </a:r>
            <a:endParaRPr sz="800" b="0" i="0" u="none" strike="noStrike" cap="none" dirty="0">
              <a:solidFill>
                <a:srgbClr val="000000"/>
              </a:solidFill>
              <a:latin typeface="Roboto Slab"/>
              <a:ea typeface="Roboto Slab"/>
              <a:cs typeface="Roboto Slab"/>
              <a:sym typeface="Roboto Slab"/>
            </a:endParaRPr>
          </a:p>
        </p:txBody>
      </p:sp>
    </p:spTree>
    <p:extLst>
      <p:ext uri="{BB962C8B-B14F-4D97-AF65-F5344CB8AC3E}">
        <p14:creationId xmlns:p14="http://schemas.microsoft.com/office/powerpoint/2010/main" val="2161256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59" name="Google Shape;659;g134fd97b030_1_550"/>
          <p:cNvPicPr preferRelativeResize="0"/>
          <p:nvPr/>
        </p:nvPicPr>
        <p:blipFill rotWithShape="1">
          <a:blip r:embed="rId3">
            <a:alphaModFix/>
          </a:blip>
          <a:srcRect/>
          <a:stretch/>
        </p:blipFill>
        <p:spPr>
          <a:xfrm>
            <a:off x="10711598" y="785319"/>
            <a:ext cx="1115444" cy="982985"/>
          </a:xfrm>
          <a:prstGeom prst="rect">
            <a:avLst/>
          </a:prstGeom>
          <a:noFill/>
          <a:ln>
            <a:noFill/>
          </a:ln>
          <a:effectLst>
            <a:outerShdw blurRad="57150" dist="19050" dir="5400000" algn="bl" rotWithShape="0">
              <a:srgbClr val="E6007E">
                <a:alpha val="49800"/>
              </a:srgbClr>
            </a:outerShdw>
          </a:effectLst>
        </p:spPr>
      </p:pic>
      <p:sp>
        <p:nvSpPr>
          <p:cNvPr id="660" name="Google Shape;660;g134fd97b030_1_5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e-DE" sz="3200" b="1" dirty="0">
                <a:solidFill>
                  <a:srgbClr val="E6007E"/>
                </a:solidFill>
                <a:latin typeface="Roboto Slab"/>
                <a:ea typeface="Roboto Slab"/>
                <a:cs typeface="Roboto Slab"/>
                <a:sym typeface="Roboto Slab"/>
              </a:rPr>
              <a:t>Wie kann ich mich online schützen?</a:t>
            </a:r>
            <a:endParaRPr sz="3200" b="1" dirty="0">
              <a:solidFill>
                <a:srgbClr val="E6007E"/>
              </a:solidFill>
              <a:latin typeface="Roboto Slab"/>
              <a:ea typeface="Roboto Slab"/>
              <a:cs typeface="Roboto Slab"/>
              <a:sym typeface="Roboto Slab"/>
            </a:endParaRPr>
          </a:p>
        </p:txBody>
      </p:sp>
      <p:sp>
        <p:nvSpPr>
          <p:cNvPr id="661" name="Google Shape;661;g134fd97b030_1_550"/>
          <p:cNvSpPr/>
          <p:nvPr/>
        </p:nvSpPr>
        <p:spPr>
          <a:xfrm>
            <a:off x="4386790" y="1519467"/>
            <a:ext cx="6967010" cy="4339912"/>
          </a:xfrm>
          <a:prstGeom prst="rect">
            <a:avLst/>
          </a:prstGeom>
          <a:noFill/>
          <a:ln>
            <a:noFill/>
          </a:ln>
        </p:spPr>
        <p:txBody>
          <a:bodyPr spcFirstLastPara="1" wrap="square" lIns="91425" tIns="45700" rIns="91425" bIns="45700" anchor="t" anchorCtr="0">
            <a:noAutofit/>
          </a:bodyPr>
          <a:lstStyle/>
          <a:p>
            <a:pPr lvl="0" algn="just">
              <a:lnSpc>
                <a:spcPct val="150000"/>
              </a:lnSpc>
              <a:buClr>
                <a:srgbClr val="000000"/>
              </a:buClr>
              <a:buSzPts val="1400"/>
            </a:pPr>
            <a:r>
              <a:rPr lang="de-DE" b="1" dirty="0" smtClean="0">
                <a:solidFill>
                  <a:srgbClr val="E5027D"/>
                </a:solidFill>
                <a:latin typeface="Noto Sans" panose="020B0502040504020204" pitchFamily="34"/>
                <a:ea typeface="Noto Sans" panose="020B0502040504020204" pitchFamily="34"/>
                <a:cs typeface="Noto Sans" panose="020B0502040504020204" pitchFamily="34"/>
                <a:sym typeface="Roboto Slab"/>
              </a:rPr>
              <a:t>Meldestellen:</a:t>
            </a:r>
          </a:p>
          <a:p>
            <a:pPr marL="285750" lvl="0" indent="-285750" algn="just">
              <a:lnSpc>
                <a:spcPct val="150000"/>
              </a:lnSpc>
              <a:buClr>
                <a:srgbClr val="000000"/>
              </a:buClr>
              <a:buSzPts val="1400"/>
              <a:buFont typeface="Arial" panose="020B0604020202020204" pitchFamily="34" charset="0"/>
              <a:buChar char="•"/>
            </a:pPr>
            <a:r>
              <a:rPr lang="de-DE" sz="1600" u="sng" dirty="0" smtClean="0">
                <a:solidFill>
                  <a:schemeClr val="dk1"/>
                </a:solidFill>
                <a:latin typeface="Noto Sans" panose="020B0502040504020204" pitchFamily="34"/>
                <a:ea typeface="Noto Sans" panose="020B0502040504020204" pitchFamily="34"/>
                <a:cs typeface="Noto Sans" panose="020B0502040504020204" pitchFamily="34"/>
                <a:sym typeface="Roboto Slab"/>
                <a:hlinkClick r:id="rId4"/>
              </a:rPr>
              <a:t>www.jugendschutz.net</a:t>
            </a:r>
            <a:r>
              <a:rPr lang="de-DE" sz="1600" dirty="0" smtClean="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lang="de-DE" sz="16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285750" lvl="0" indent="-285750" algn="just">
              <a:lnSpc>
                <a:spcPct val="150000"/>
              </a:lnSpc>
              <a:buClr>
                <a:srgbClr val="000000"/>
              </a:buClr>
              <a:buSzPts val="1400"/>
              <a:buFont typeface="Arial" panose="020B0604020202020204" pitchFamily="34" charset="0"/>
              <a:buChar char="•"/>
            </a:pPr>
            <a:r>
              <a:rPr lang="de-DE" sz="1600" u="sng" dirty="0" smtClean="0">
                <a:solidFill>
                  <a:schemeClr val="dk1"/>
                </a:solidFill>
                <a:latin typeface="Noto Sans" panose="020B0502040504020204" pitchFamily="34"/>
                <a:ea typeface="Noto Sans" panose="020B0502040504020204" pitchFamily="34"/>
                <a:cs typeface="Noto Sans" panose="020B0502040504020204" pitchFamily="34"/>
                <a:sym typeface="Roboto Slab"/>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www.internetbeschwerdestelle.de</a:t>
            </a:r>
            <a:endParaRPr lang="de-DE" sz="1600"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marL="285750" lvl="0" indent="-285750" algn="just">
              <a:lnSpc>
                <a:spcPct val="150000"/>
              </a:lnSpc>
              <a:buClr>
                <a:srgbClr val="000000"/>
              </a:buClr>
              <a:buSzPts val="1400"/>
              <a:buFont typeface="Arial" panose="020B0604020202020204" pitchFamily="34" charset="0"/>
              <a:buChar char="•"/>
            </a:pPr>
            <a:r>
              <a:rPr lang="de-DE" sz="1600" u="sng" dirty="0">
                <a:solidFill>
                  <a:schemeClr val="dk1"/>
                </a:solidFill>
                <a:latin typeface="Noto Sans" panose="020B0502040504020204" pitchFamily="34"/>
                <a:ea typeface="Noto Sans" panose="020B0502040504020204" pitchFamily="34"/>
                <a:cs typeface="Noto Sans" panose="020B0502040504020204" pitchFamily="34"/>
                <a:sym typeface="Roboto Slab"/>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www.demokratiezentrum-bw.de/demokratiezentrum/vorfall-melden/</a:t>
            </a:r>
            <a:r>
              <a:rPr lang="de-DE" sz="1600" dirty="0">
                <a:solidFill>
                  <a:schemeClr val="dk1"/>
                </a:solidFill>
                <a:latin typeface="Noto Sans" panose="020B0502040504020204" pitchFamily="34"/>
                <a:ea typeface="Noto Sans" panose="020B0502040504020204" pitchFamily="34"/>
                <a:cs typeface="Noto Sans" panose="020B0502040504020204" pitchFamily="34"/>
                <a:sym typeface="Roboto Slab"/>
              </a:rPr>
              <a:t> </a:t>
            </a:r>
            <a:endParaRPr lang="de-DE" sz="1600" dirty="0" smtClean="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lgn="just">
              <a:lnSpc>
                <a:spcPct val="150000"/>
              </a:lnSpc>
              <a:buClr>
                <a:srgbClr val="000000"/>
              </a:buClr>
              <a:buSzPts val="1400"/>
            </a:pPr>
            <a:endParaRPr lang="de-DE" dirty="0">
              <a:solidFill>
                <a:schemeClr val="dk1"/>
              </a:solidFill>
              <a:latin typeface="Noto Sans" panose="020B0502040504020204" pitchFamily="34"/>
              <a:ea typeface="Noto Sans" panose="020B0502040504020204" pitchFamily="34"/>
              <a:cs typeface="Noto Sans" panose="020B0502040504020204" pitchFamily="34"/>
              <a:sym typeface="Roboto Slab"/>
            </a:endParaRPr>
          </a:p>
          <a:p>
            <a:pPr lvl="0" algn="just">
              <a:lnSpc>
                <a:spcPct val="150000"/>
              </a:lnSpc>
              <a:buClr>
                <a:srgbClr val="000000"/>
              </a:buClr>
              <a:buSzPts val="1400"/>
            </a:pPr>
            <a:r>
              <a:rPr lang="de-DE" b="1" dirty="0" smtClean="0">
                <a:solidFill>
                  <a:srgbClr val="E5027D"/>
                </a:solidFill>
                <a:latin typeface="Noto Sans" panose="020B0502040504020204" pitchFamily="34"/>
                <a:ea typeface="Noto Sans" panose="020B0502040504020204" pitchFamily="34"/>
                <a:cs typeface="Noto Sans" panose="020B0502040504020204" pitchFamily="34"/>
                <a:sym typeface="Roboto Slab"/>
              </a:rPr>
              <a:t>Digitaler Selbstschutz:</a:t>
            </a:r>
          </a:p>
          <a:p>
            <a:pPr marL="171450" lvl="0" indent="-171450">
              <a:lnSpc>
                <a:spcPct val="150000"/>
              </a:lnSpc>
              <a:spcBef>
                <a:spcPts val="400"/>
              </a:spcBef>
              <a:buClr>
                <a:srgbClr val="000000"/>
              </a:buClr>
              <a:buSzPts val="1400"/>
              <a:buFont typeface="Arial"/>
              <a:buChar char="•"/>
            </a:pPr>
            <a:r>
              <a:rPr lang="de-DE" sz="1600" b="1" dirty="0">
                <a:solidFill>
                  <a:srgbClr val="000000"/>
                </a:solidFill>
                <a:latin typeface="Noto Sans" panose="020B0502040504020204" pitchFamily="34"/>
                <a:ea typeface="Noto Sans" panose="020B0502040504020204" pitchFamily="34"/>
                <a:cs typeface="Noto Sans" panose="020B0502040504020204" pitchFamily="34"/>
                <a:sym typeface="Roboto Slab"/>
              </a:rPr>
              <a:t>Privatsphäre</a:t>
            </a:r>
            <a:r>
              <a:rPr lang="de-DE" sz="1600" dirty="0">
                <a:solidFill>
                  <a:srgbClr val="000000"/>
                </a:solidFill>
                <a:latin typeface="Noto Sans" panose="020B0502040504020204" pitchFamily="34"/>
                <a:ea typeface="Noto Sans" panose="020B0502040504020204" pitchFamily="34"/>
                <a:cs typeface="Noto Sans" panose="020B0502040504020204" pitchFamily="34"/>
                <a:sym typeface="Roboto Slab"/>
              </a:rPr>
              <a:t> einstellen</a:t>
            </a:r>
          </a:p>
          <a:p>
            <a:pPr marL="171450" lvl="0" indent="-171450">
              <a:lnSpc>
                <a:spcPct val="150000"/>
              </a:lnSpc>
              <a:spcBef>
                <a:spcPts val="400"/>
              </a:spcBef>
              <a:buClr>
                <a:srgbClr val="000000"/>
              </a:buClr>
              <a:buSzPts val="1400"/>
              <a:buFont typeface="Arial"/>
              <a:buChar char="•"/>
            </a:pPr>
            <a:r>
              <a:rPr lang="de-DE" sz="1600" b="1" dirty="0">
                <a:solidFill>
                  <a:srgbClr val="000000"/>
                </a:solidFill>
                <a:latin typeface="Noto Sans" panose="020B0502040504020204" pitchFamily="34"/>
                <a:ea typeface="Noto Sans" panose="020B0502040504020204" pitchFamily="34"/>
                <a:cs typeface="Noto Sans" panose="020B0502040504020204" pitchFamily="34"/>
                <a:sym typeface="Roboto Slab"/>
              </a:rPr>
              <a:t>Verbreitung</a:t>
            </a:r>
            <a:r>
              <a:rPr lang="de-DE" sz="1600" dirty="0">
                <a:solidFill>
                  <a:srgbClr val="000000"/>
                </a:solidFill>
                <a:latin typeface="Noto Sans" panose="020B0502040504020204" pitchFamily="34"/>
                <a:ea typeface="Noto Sans" panose="020B0502040504020204" pitchFamily="34"/>
                <a:cs typeface="Noto Sans" panose="020B0502040504020204" pitchFamily="34"/>
                <a:sym typeface="Roboto Slab"/>
              </a:rPr>
              <a:t> kontrollieren</a:t>
            </a:r>
          </a:p>
          <a:p>
            <a:pPr marL="171450" lvl="0" indent="-171450">
              <a:lnSpc>
                <a:spcPct val="150000"/>
              </a:lnSpc>
              <a:spcBef>
                <a:spcPts val="400"/>
              </a:spcBef>
              <a:buClr>
                <a:srgbClr val="000000"/>
              </a:buClr>
              <a:buSzPts val="1400"/>
              <a:buFont typeface="Arial"/>
              <a:buChar char="•"/>
            </a:pPr>
            <a:r>
              <a:rPr lang="de-DE" sz="1600" b="1" dirty="0">
                <a:solidFill>
                  <a:srgbClr val="000000"/>
                </a:solidFill>
                <a:latin typeface="Noto Sans" panose="020B0502040504020204" pitchFamily="34"/>
                <a:ea typeface="Noto Sans" panose="020B0502040504020204" pitchFamily="34"/>
                <a:cs typeface="Noto Sans" panose="020B0502040504020204" pitchFamily="34"/>
                <a:sym typeface="Roboto Slab"/>
              </a:rPr>
              <a:t>Wissen</a:t>
            </a:r>
            <a:r>
              <a:rPr lang="de-DE" sz="1600" dirty="0">
                <a:solidFill>
                  <a:srgbClr val="000000"/>
                </a:solidFill>
                <a:latin typeface="Noto Sans" panose="020B0502040504020204" pitchFamily="34"/>
                <a:ea typeface="Noto Sans" panose="020B0502040504020204" pitchFamily="34"/>
                <a:cs typeface="Noto Sans" panose="020B0502040504020204" pitchFamily="34"/>
                <a:sym typeface="Roboto Slab"/>
              </a:rPr>
              <a:t> &amp; Vorbereitung </a:t>
            </a:r>
          </a:p>
          <a:p>
            <a:pPr marL="171450" lvl="0" indent="-171450">
              <a:lnSpc>
                <a:spcPct val="150000"/>
              </a:lnSpc>
              <a:spcBef>
                <a:spcPts val="400"/>
              </a:spcBef>
              <a:buClr>
                <a:srgbClr val="000000"/>
              </a:buClr>
              <a:buSzPts val="1400"/>
              <a:buFont typeface="Roboto Slab"/>
              <a:buChar char="•"/>
            </a:pPr>
            <a:r>
              <a:rPr lang="de-DE" sz="1600" b="1" dirty="0">
                <a:solidFill>
                  <a:srgbClr val="000000"/>
                </a:solidFill>
                <a:latin typeface="Noto Sans" panose="020B0502040504020204" pitchFamily="34"/>
                <a:ea typeface="Noto Sans" panose="020B0502040504020204" pitchFamily="34"/>
                <a:cs typeface="Noto Sans" panose="020B0502040504020204" pitchFamily="34"/>
                <a:sym typeface="Roboto Slab"/>
              </a:rPr>
              <a:t>Sich gegenseitig unterstützen</a:t>
            </a:r>
          </a:p>
          <a:p>
            <a:pPr lvl="0" algn="just">
              <a:lnSpc>
                <a:spcPct val="150000"/>
              </a:lnSpc>
              <a:buClr>
                <a:srgbClr val="000000"/>
              </a:buClr>
              <a:buSzPts val="1400"/>
            </a:pPr>
            <a:endParaRPr lang="de-DE" dirty="0">
              <a:solidFill>
                <a:schemeClr val="dk1"/>
              </a:solidFill>
              <a:latin typeface="Roboto Slab"/>
              <a:ea typeface="Roboto Slab"/>
              <a:cs typeface="Roboto Slab"/>
              <a:sym typeface="Roboto Slab"/>
            </a:endParaRPr>
          </a:p>
        </p:txBody>
      </p:sp>
      <p:pic>
        <p:nvPicPr>
          <p:cNvPr id="662" name="Google Shape;662;g134fd97b030_1_550"/>
          <p:cNvPicPr preferRelativeResize="0"/>
          <p:nvPr/>
        </p:nvPicPr>
        <p:blipFill rotWithShape="1">
          <a:blip r:embed="rId7">
            <a:alphaModFix/>
          </a:blip>
          <a:srcRect/>
          <a:stretch/>
        </p:blipFill>
        <p:spPr>
          <a:xfrm>
            <a:off x="304800" y="1843225"/>
            <a:ext cx="3906253" cy="3703333"/>
          </a:xfrm>
          <a:prstGeom prst="rect">
            <a:avLst/>
          </a:prstGeom>
          <a:noFill/>
          <a:ln>
            <a:noFill/>
          </a:ln>
        </p:spPr>
      </p:pic>
      <p:sp>
        <p:nvSpPr>
          <p:cNvPr id="663" name="Google Shape;663;g134fd97b030_1_550"/>
          <p:cNvSpPr txBox="1"/>
          <p:nvPr/>
        </p:nvSpPr>
        <p:spPr>
          <a:xfrm>
            <a:off x="304800" y="5546558"/>
            <a:ext cx="3436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dirty="0">
                <a:solidFill>
                  <a:srgbClr val="000000"/>
                </a:solidFill>
                <a:latin typeface="Roboto Slab"/>
                <a:ea typeface="Roboto Slab"/>
                <a:cs typeface="Roboto Slab"/>
                <a:sym typeface="Roboto Slab"/>
              </a:rPr>
              <a:t>Bildquelle: https://newsroom.tiktok.com/en-us/countering-hate-on-tiktok</a:t>
            </a:r>
            <a:endParaRPr sz="800" b="0" i="0" u="none" strike="noStrike" cap="none" dirty="0">
              <a:solidFill>
                <a:srgbClr val="000000"/>
              </a:solidFill>
              <a:latin typeface="Roboto Slab"/>
              <a:ea typeface="Roboto Slab"/>
              <a:cs typeface="Roboto Slab"/>
              <a:sym typeface="Roboto Slab"/>
            </a:endParaRPr>
          </a:p>
        </p:txBody>
      </p:sp>
    </p:spTree>
    <p:extLst>
      <p:ext uri="{BB962C8B-B14F-4D97-AF65-F5344CB8AC3E}">
        <p14:creationId xmlns:p14="http://schemas.microsoft.com/office/powerpoint/2010/main" val="838170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7944" y="2535804"/>
            <a:ext cx="6967268" cy="1325563"/>
          </a:xfrm>
        </p:spPr>
        <p:txBody>
          <a:bodyPr>
            <a:normAutofit fontScale="90000"/>
          </a:bodyPr>
          <a:lstStyle/>
          <a:p>
            <a:r>
              <a:rPr lang="de-DE" sz="7200" b="1" dirty="0" smtClean="0">
                <a:solidFill>
                  <a:srgbClr val="009EE3"/>
                </a:solidFill>
              </a:rPr>
              <a:t>Weitere Beispiele…</a:t>
            </a:r>
            <a:endParaRPr lang="de-DE" sz="7200" b="1" dirty="0">
              <a:solidFill>
                <a:srgbClr val="009EE3"/>
              </a:solidFill>
            </a:endParaRPr>
          </a:p>
        </p:txBody>
      </p:sp>
    </p:spTree>
    <p:extLst>
      <p:ext uri="{BB962C8B-B14F-4D97-AF65-F5344CB8AC3E}">
        <p14:creationId xmlns:p14="http://schemas.microsoft.com/office/powerpoint/2010/main" val="2554679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88296" y="766302"/>
            <a:ext cx="1900772" cy="686024"/>
            <a:chOff x="788296" y="766302"/>
            <a:chExt cx="1900772" cy="686024"/>
          </a:xfrm>
        </p:grpSpPr>
        <p:sp>
          <p:nvSpPr>
            <p:cNvPr id="6" name="Rechteck 5"/>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pic>
        <p:nvPicPr>
          <p:cNvPr id="7"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sp>
        <p:nvSpPr>
          <p:cNvPr id="9" name="Rechteck 8"/>
          <p:cNvSpPr/>
          <p:nvPr/>
        </p:nvSpPr>
        <p:spPr>
          <a:xfrm>
            <a:off x="741666" y="2317593"/>
            <a:ext cx="10923671" cy="1235788"/>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Man müsse sich nicht wundern, dass „</a:t>
            </a:r>
            <a:r>
              <a:rPr lang="de-DE" sz="2000" b="1" dirty="0">
                <a:latin typeface="Noto Sans" panose="020B0502040504020204" pitchFamily="34"/>
                <a:ea typeface="Noto Sans" panose="020B0502040504020204" pitchFamily="34"/>
                <a:cs typeface="Noto Sans" panose="020B0502040504020204" pitchFamily="34"/>
              </a:rPr>
              <a:t>die Juden immer noch so gehasst werden. Sie kontrollieren ja auch die USA.</a:t>
            </a:r>
            <a:r>
              <a:rPr lang="de-DE" sz="2000" dirty="0">
                <a:latin typeface="Noto Sans" panose="020B0502040504020204" pitchFamily="34"/>
                <a:ea typeface="Noto Sans" panose="020B0502040504020204" pitchFamily="34"/>
                <a:cs typeface="Noto Sans" panose="020B0502040504020204" pitchFamily="34"/>
              </a:rPr>
              <a:t>“</a:t>
            </a:r>
          </a:p>
        </p:txBody>
      </p:sp>
    </p:spTree>
    <p:extLst>
      <p:ext uri="{BB962C8B-B14F-4D97-AF65-F5344CB8AC3E}">
        <p14:creationId xmlns:p14="http://schemas.microsoft.com/office/powerpoint/2010/main" val="3131489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25" name="Gruppieren 24"/>
          <p:cNvGrpSpPr/>
          <p:nvPr/>
        </p:nvGrpSpPr>
        <p:grpSpPr>
          <a:xfrm>
            <a:off x="788296" y="766302"/>
            <a:ext cx="1900772" cy="686024"/>
            <a:chOff x="788296" y="766302"/>
            <a:chExt cx="1900772" cy="686024"/>
          </a:xfrm>
        </p:grpSpPr>
        <p:sp>
          <p:nvSpPr>
            <p:cNvPr id="26" name="Rechteck 25"/>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28" name="Grafik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Tree>
    <p:extLst>
      <p:ext uri="{BB962C8B-B14F-4D97-AF65-F5344CB8AC3E}">
        <p14:creationId xmlns:p14="http://schemas.microsoft.com/office/powerpoint/2010/main" val="120734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083989" y="471894"/>
            <a:ext cx="10069224" cy="1661993"/>
          </a:xfrm>
          <a:prstGeom prst="rect">
            <a:avLst/>
          </a:prstGeom>
          <a:noFill/>
        </p:spPr>
        <p:txBody>
          <a:bodyPr wrap="square" rtlCol="0">
            <a:spAutoFit/>
          </a:bodyPr>
          <a:lstStyle/>
          <a:p>
            <a:endParaRPr lang="de-DE" dirty="0" smtClean="0">
              <a:latin typeface="Noto Sans" panose="020B0502040504020204" pitchFamily="34"/>
              <a:ea typeface="Noto Sans" panose="020B0502040504020204" pitchFamily="34"/>
              <a:cs typeface="Noto Sans" panose="020B0502040504020204" pitchFamily="34"/>
            </a:endParaRPr>
          </a:p>
          <a:p>
            <a:r>
              <a:rPr lang="de-DE" sz="2800" dirty="0" smtClean="0">
                <a:latin typeface="Noto Sans" panose="020B0502040504020204" pitchFamily="34"/>
                <a:ea typeface="Noto Sans" panose="020B0502040504020204" pitchFamily="34"/>
                <a:cs typeface="Noto Sans" panose="020B0502040504020204" pitchFamily="34"/>
              </a:rPr>
              <a:t>Wir zeigen Dir einige Hassnachrichten und Du hast vier Möglichkeiten, auf diese zu reagieren. Du musst Dich hier für </a:t>
            </a:r>
            <a:r>
              <a:rPr lang="de-DE" sz="2800" b="1" dirty="0" smtClean="0">
                <a:latin typeface="Noto Sans" panose="020B0502040504020204" pitchFamily="34"/>
                <a:ea typeface="Noto Sans" panose="020B0502040504020204" pitchFamily="34"/>
                <a:cs typeface="Noto Sans" panose="020B0502040504020204" pitchFamily="34"/>
              </a:rPr>
              <a:t>eine Möglichkeit</a:t>
            </a:r>
            <a:r>
              <a:rPr lang="de-DE" sz="2800" dirty="0" smtClean="0">
                <a:latin typeface="Noto Sans" panose="020B0502040504020204" pitchFamily="34"/>
                <a:ea typeface="Noto Sans" panose="020B0502040504020204" pitchFamily="34"/>
                <a:cs typeface="Noto Sans" panose="020B0502040504020204" pitchFamily="34"/>
              </a:rPr>
              <a:t> entscheiden. </a:t>
            </a:r>
            <a:endParaRPr lang="de-DE" sz="2800" dirty="0">
              <a:latin typeface="Noto Sans" panose="020B0502040504020204" pitchFamily="34"/>
              <a:ea typeface="Noto Sans" panose="020B0502040504020204" pitchFamily="34"/>
              <a:cs typeface="Noto Sans" panose="020B0502040504020204" pitchFamily="34"/>
            </a:endParaRPr>
          </a:p>
        </p:txBody>
      </p:sp>
      <p:sp>
        <p:nvSpPr>
          <p:cNvPr id="36" name="Rechteck 35"/>
          <p:cNvSpPr/>
          <p:nvPr/>
        </p:nvSpPr>
        <p:spPr>
          <a:xfrm>
            <a:off x="5749221" y="4481306"/>
            <a:ext cx="148992" cy="391832"/>
          </a:xfrm>
          <a:prstGeom prst="rect">
            <a:avLst/>
          </a:prstGeom>
        </p:spPr>
        <p:txBody>
          <a:bodyPr wrap="square">
            <a:spAutoFit/>
          </a:bodyPr>
          <a:lstStyle/>
          <a:p>
            <a:endParaRPr lang="de-DE" sz="3200" dirty="0"/>
          </a:p>
        </p:txBody>
      </p:sp>
      <p:sp>
        <p:nvSpPr>
          <p:cNvPr id="43" name="Rechteck 42"/>
          <p:cNvSpPr/>
          <p:nvPr/>
        </p:nvSpPr>
        <p:spPr>
          <a:xfrm>
            <a:off x="3216391" y="4186250"/>
            <a:ext cx="184731" cy="584775"/>
          </a:xfrm>
          <a:prstGeom prst="rect">
            <a:avLst/>
          </a:prstGeom>
        </p:spPr>
        <p:txBody>
          <a:bodyPr wrap="none">
            <a:spAutoFit/>
          </a:bodyPr>
          <a:lstStyle/>
          <a:p>
            <a:endParaRPr lang="de-DE" sz="3200" dirty="0"/>
          </a:p>
        </p:txBody>
      </p:sp>
      <p:sp>
        <p:nvSpPr>
          <p:cNvPr id="52" name="Rechteck 51"/>
          <p:cNvSpPr/>
          <p:nvPr/>
        </p:nvSpPr>
        <p:spPr>
          <a:xfrm>
            <a:off x="3291139" y="4050630"/>
            <a:ext cx="181870" cy="405542"/>
          </a:xfrm>
          <a:prstGeom prst="rect">
            <a:avLst/>
          </a:prstGeom>
        </p:spPr>
        <p:txBody>
          <a:bodyPr wrap="square">
            <a:spAutoFit/>
          </a:bodyPr>
          <a:lstStyle/>
          <a:p>
            <a:endParaRPr lang="de-DE" sz="3200" dirty="0"/>
          </a:p>
        </p:txBody>
      </p:sp>
      <p:grpSp>
        <p:nvGrpSpPr>
          <p:cNvPr id="2" name="Gruppieren 1"/>
          <p:cNvGrpSpPr/>
          <p:nvPr/>
        </p:nvGrpSpPr>
        <p:grpSpPr>
          <a:xfrm>
            <a:off x="1129546" y="2133887"/>
            <a:ext cx="9978109" cy="3914288"/>
            <a:chOff x="1175103" y="2180629"/>
            <a:chExt cx="9978109" cy="3914288"/>
          </a:xfrm>
        </p:grpSpPr>
        <p:sp>
          <p:nvSpPr>
            <p:cNvPr id="45" name="Rechteck 44"/>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46" name="Rechteck 45"/>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47" name="Rechteck 46"/>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48" name="Rechteck 47"/>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49" name="Rechteck 48"/>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50" name="Rechteck 49"/>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51" name="Rechteck 50"/>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53" name="Rechteck 52"/>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Tree>
    <p:extLst>
      <p:ext uri="{BB962C8B-B14F-4D97-AF65-F5344CB8AC3E}">
        <p14:creationId xmlns:p14="http://schemas.microsoft.com/office/powerpoint/2010/main" val="3763835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788296" y="766302"/>
            <a:ext cx="1900772" cy="686024"/>
            <a:chOff x="788296" y="766302"/>
            <a:chExt cx="1900772" cy="686024"/>
          </a:xfrm>
        </p:grpSpPr>
        <p:sp>
          <p:nvSpPr>
            <p:cNvPr id="31" name="Rechteck 30"/>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5" y="0"/>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4" name="Rechteck 23"/>
          <p:cNvSpPr/>
          <p:nvPr/>
        </p:nvSpPr>
        <p:spPr>
          <a:xfrm rot="21160971">
            <a:off x="112902" y="3180106"/>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smtClean="0">
                <a:solidFill>
                  <a:schemeClr val="tx1">
                    <a:lumMod val="75000"/>
                    <a:lumOff val="25000"/>
                  </a:schemeClr>
                </a:solidFill>
                <a:latin typeface="Roboto Slab" pitchFamily="2" charset="0"/>
                <a:ea typeface="Roboto Slab" pitchFamily="2" charset="0"/>
                <a:cs typeface="Roboto" panose="02000000000000000000" pitchFamily="2" charset="0"/>
              </a:rPr>
              <a:t>ANTISEMITISMUS &amp; VERSCHWÖRUNGSERZÄHLUNG</a:t>
            </a:r>
            <a:endParaRPr lang="de-DE" sz="36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171788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grpSp>
        <p:nvGrpSpPr>
          <p:cNvPr id="7" name="Gruppieren 6"/>
          <p:cNvGrpSpPr/>
          <p:nvPr/>
        </p:nvGrpSpPr>
        <p:grpSpPr>
          <a:xfrm>
            <a:off x="741666" y="773690"/>
            <a:ext cx="2171355" cy="736305"/>
            <a:chOff x="741666" y="773690"/>
            <a:chExt cx="2171355" cy="736305"/>
          </a:xfrm>
        </p:grpSpPr>
        <p:sp>
          <p:nvSpPr>
            <p:cNvPr id="8" name="Rechteck 7"/>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sp>
        <p:nvSpPr>
          <p:cNvPr id="3" name="Rechteck 2"/>
          <p:cNvSpPr/>
          <p:nvPr/>
        </p:nvSpPr>
        <p:spPr>
          <a:xfrm>
            <a:off x="741666" y="2317593"/>
            <a:ext cx="10923671" cy="2554545"/>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Politikerin postet ein Bild von sich. </a:t>
            </a:r>
            <a:r>
              <a:rPr lang="de-DE" sz="2000" dirty="0" smtClean="0">
                <a:latin typeface="Noto Sans" panose="020B0502040504020204" pitchFamily="34"/>
                <a:ea typeface="Noto Sans" panose="020B0502040504020204" pitchFamily="34"/>
                <a:cs typeface="Noto Sans" panose="020B0502040504020204" pitchFamily="34"/>
              </a:rPr>
              <a:t/>
            </a:r>
            <a:br>
              <a:rPr lang="de-DE" sz="2000" dirty="0" smtClean="0">
                <a:latin typeface="Noto Sans" panose="020B0502040504020204" pitchFamily="34"/>
                <a:ea typeface="Noto Sans" panose="020B0502040504020204" pitchFamily="34"/>
                <a:cs typeface="Noto Sans" panose="020B0502040504020204" pitchFamily="34"/>
              </a:rPr>
            </a:br>
            <a:endParaRPr lang="de-DE" sz="2000" dirty="0">
              <a:latin typeface="Noto Sans" panose="020B0502040504020204" pitchFamily="34"/>
              <a:ea typeface="Noto Sans" panose="020B0502040504020204" pitchFamily="34"/>
              <a:cs typeface="Noto Sans" panose="020B0502040504020204" pitchFamily="34"/>
            </a:endParaRPr>
          </a:p>
          <a:p>
            <a:pPr>
              <a:lnSpc>
                <a:spcPct val="200000"/>
              </a:lnSpc>
            </a:pPr>
            <a:r>
              <a:rPr lang="de-DE" sz="2000" dirty="0">
                <a:latin typeface="Noto Sans" panose="020B0502040504020204" pitchFamily="34"/>
                <a:ea typeface="Noto Sans" panose="020B0502040504020204" pitchFamily="34"/>
                <a:cs typeface="Noto Sans" panose="020B0502040504020204" pitchFamily="34"/>
              </a:rPr>
              <a:t>Ein User schreibt darunter, dass sie </a:t>
            </a:r>
            <a:r>
              <a:rPr lang="de-DE" sz="2000" dirty="0" smtClean="0">
                <a:latin typeface="Noto Sans" panose="020B0502040504020204" pitchFamily="34"/>
                <a:ea typeface="Noto Sans" panose="020B0502040504020204" pitchFamily="34"/>
                <a:cs typeface="Noto Sans" panose="020B0502040504020204" pitchFamily="34"/>
              </a:rPr>
              <a:t>„</a:t>
            </a:r>
            <a:r>
              <a:rPr lang="de-DE" sz="2000" b="1" dirty="0">
                <a:latin typeface="Noto Sans" panose="020B0502040504020204" pitchFamily="34"/>
                <a:ea typeface="Noto Sans" panose="020B0502040504020204" pitchFamily="34"/>
                <a:cs typeface="Noto Sans" panose="020B0502040504020204" pitchFamily="34"/>
              </a:rPr>
              <a:t>sehr hübsch</a:t>
            </a:r>
            <a:r>
              <a:rPr lang="de-DE" sz="2000" dirty="0">
                <a:latin typeface="Noto Sans" panose="020B0502040504020204" pitchFamily="34"/>
                <a:ea typeface="Noto Sans" panose="020B0502040504020204" pitchFamily="34"/>
                <a:cs typeface="Noto Sans" panose="020B0502040504020204" pitchFamily="34"/>
              </a:rPr>
              <a:t>“ und „</a:t>
            </a:r>
            <a:r>
              <a:rPr lang="de-DE" sz="2000" b="1" dirty="0">
                <a:latin typeface="Noto Sans" panose="020B0502040504020204" pitchFamily="34"/>
                <a:ea typeface="Noto Sans" panose="020B0502040504020204" pitchFamily="34"/>
                <a:cs typeface="Noto Sans" panose="020B0502040504020204" pitchFamily="34"/>
              </a:rPr>
              <a:t>sexy</a:t>
            </a:r>
            <a:r>
              <a:rPr lang="de-DE" sz="2000" dirty="0">
                <a:latin typeface="Noto Sans" panose="020B0502040504020204" pitchFamily="34"/>
                <a:ea typeface="Noto Sans" panose="020B0502040504020204" pitchFamily="34"/>
                <a:cs typeface="Noto Sans" panose="020B0502040504020204" pitchFamily="34"/>
              </a:rPr>
              <a:t>“ sei, aber „</a:t>
            </a:r>
            <a:r>
              <a:rPr lang="de-DE" sz="2000" b="1" dirty="0">
                <a:latin typeface="Noto Sans" panose="020B0502040504020204" pitchFamily="34"/>
                <a:ea typeface="Noto Sans" panose="020B0502040504020204" pitchFamily="34"/>
                <a:cs typeface="Noto Sans" panose="020B0502040504020204" pitchFamily="34"/>
              </a:rPr>
              <a:t>Politik macht sie wie ein kleines Mädchen</a:t>
            </a:r>
            <a:r>
              <a:rPr lang="de-DE" sz="2000" dirty="0">
                <a:latin typeface="Noto Sans" panose="020B0502040504020204" pitchFamily="34"/>
                <a:ea typeface="Noto Sans" panose="020B0502040504020204" pitchFamily="34"/>
                <a:cs typeface="Noto Sans" panose="020B0502040504020204" pitchFamily="34"/>
              </a:rPr>
              <a:t>“. </a:t>
            </a:r>
            <a:endParaRPr lang="de-DE" sz="20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764353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Tree>
    <p:extLst>
      <p:ext uri="{BB962C8B-B14F-4D97-AF65-F5344CB8AC3E}">
        <p14:creationId xmlns:p14="http://schemas.microsoft.com/office/powerpoint/2010/main" val="990351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1" y="-187692"/>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18" name="Rechteck 17"/>
          <p:cNvSpPr/>
          <p:nvPr/>
        </p:nvSpPr>
        <p:spPr>
          <a:xfrm rot="21160971">
            <a:off x="112906" y="3253019"/>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SEXISMUS</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3985107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88296" y="766302"/>
            <a:ext cx="1900772" cy="686024"/>
            <a:chOff x="788296" y="766302"/>
            <a:chExt cx="1900772" cy="686024"/>
          </a:xfrm>
        </p:grpSpPr>
        <p:sp>
          <p:nvSpPr>
            <p:cNvPr id="6" name="Rechteck 5"/>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pic>
        <p:nvPicPr>
          <p:cNvPr id="7"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sp>
        <p:nvSpPr>
          <p:cNvPr id="9" name="Rechteck 8"/>
          <p:cNvSpPr/>
          <p:nvPr/>
        </p:nvSpPr>
        <p:spPr>
          <a:xfrm>
            <a:off x="741666" y="2317593"/>
            <a:ext cx="10923671" cy="1851341"/>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Person in der Kommentarspalte bezweifelt, dass Millionen </a:t>
            </a:r>
            <a:r>
              <a:rPr lang="de-DE" sz="2000" dirty="0" err="1">
                <a:latin typeface="Noto Sans" panose="020B0502040504020204" pitchFamily="34"/>
                <a:ea typeface="Noto Sans" panose="020B0502040504020204" pitchFamily="34"/>
                <a:cs typeface="Noto Sans" panose="020B0502040504020204" pitchFamily="34"/>
              </a:rPr>
              <a:t>Jüd:innen</a:t>
            </a:r>
            <a:r>
              <a:rPr lang="de-DE" sz="2000" dirty="0">
                <a:latin typeface="Noto Sans" panose="020B0502040504020204" pitchFamily="34"/>
                <a:ea typeface="Noto Sans" panose="020B0502040504020204" pitchFamily="34"/>
                <a:cs typeface="Noto Sans" panose="020B0502040504020204" pitchFamily="34"/>
              </a:rPr>
              <a:t> im Nationalsozialismus ermordet wurden und „fordert Beweise für die angeblichen Verbrechen in den angeblichen Vernichtungslagern?“</a:t>
            </a:r>
          </a:p>
        </p:txBody>
      </p:sp>
    </p:spTree>
    <p:extLst>
      <p:ext uri="{BB962C8B-B14F-4D97-AF65-F5344CB8AC3E}">
        <p14:creationId xmlns:p14="http://schemas.microsoft.com/office/powerpoint/2010/main" val="2542591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25" name="Gruppieren 24"/>
          <p:cNvGrpSpPr/>
          <p:nvPr/>
        </p:nvGrpSpPr>
        <p:grpSpPr>
          <a:xfrm>
            <a:off x="788296" y="766302"/>
            <a:ext cx="1900772" cy="686024"/>
            <a:chOff x="788296" y="766302"/>
            <a:chExt cx="1900772" cy="686024"/>
          </a:xfrm>
        </p:grpSpPr>
        <p:sp>
          <p:nvSpPr>
            <p:cNvPr id="26" name="Rechteck 25"/>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28" name="Grafik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Tree>
    <p:extLst>
      <p:ext uri="{BB962C8B-B14F-4D97-AF65-F5344CB8AC3E}">
        <p14:creationId xmlns:p14="http://schemas.microsoft.com/office/powerpoint/2010/main" val="1975517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p:cNvGrpSpPr/>
          <p:nvPr/>
        </p:nvGrpSpPr>
        <p:grpSpPr>
          <a:xfrm>
            <a:off x="788296" y="766302"/>
            <a:ext cx="1900772" cy="686024"/>
            <a:chOff x="788296" y="766302"/>
            <a:chExt cx="1900772" cy="686024"/>
          </a:xfrm>
        </p:grpSpPr>
        <p:sp>
          <p:nvSpPr>
            <p:cNvPr id="31" name="Rechteck 30"/>
            <p:cNvSpPr/>
            <p:nvPr/>
          </p:nvSpPr>
          <p:spPr>
            <a:xfrm>
              <a:off x="1474320" y="1052216"/>
              <a:ext cx="1214748"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Twitter</a:t>
              </a:r>
              <a:endParaRPr lang="de-DE" sz="2000" b="1" dirty="0">
                <a:latin typeface="Roboto Slab" pitchFamily="2" charset="0"/>
                <a:ea typeface="Roboto Slab" pitchFamily="2" charset="0"/>
                <a:cs typeface="Roboto" panose="02000000000000000000" pitchFamily="2" charset="0"/>
              </a:endParaRPr>
            </a:p>
          </p:txBody>
        </p:sp>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296" y="766302"/>
              <a:ext cx="686024" cy="686024"/>
            </a:xfrm>
            <a:prstGeom prst="rect">
              <a:avLst/>
            </a:prstGeom>
          </p:spPr>
        </p:pic>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5" y="0"/>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4" name="Rechteck 23"/>
          <p:cNvSpPr/>
          <p:nvPr/>
        </p:nvSpPr>
        <p:spPr>
          <a:xfrm rot="21160971">
            <a:off x="112902" y="3180106"/>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smtClean="0">
                <a:solidFill>
                  <a:schemeClr val="tx1">
                    <a:lumMod val="75000"/>
                    <a:lumOff val="25000"/>
                  </a:schemeClr>
                </a:solidFill>
                <a:latin typeface="Roboto Slab" pitchFamily="2" charset="0"/>
                <a:ea typeface="Roboto Slab" pitchFamily="2" charset="0"/>
                <a:cs typeface="Roboto" panose="02000000000000000000" pitchFamily="2" charset="0"/>
              </a:rPr>
              <a:t>ANTISEMITISMUS </a:t>
            </a:r>
            <a:r>
              <a:rPr lang="de-DE" sz="3600" b="1" dirty="0" smtClean="0">
                <a:solidFill>
                  <a:schemeClr val="tx1">
                    <a:lumMod val="75000"/>
                    <a:lumOff val="25000"/>
                  </a:schemeClr>
                </a:solidFill>
                <a:latin typeface="Roboto Slab" pitchFamily="2" charset="0"/>
                <a:ea typeface="Roboto Slab" pitchFamily="2" charset="0"/>
                <a:cs typeface="Roboto" panose="02000000000000000000" pitchFamily="2" charset="0"/>
              </a:rPr>
              <a:t>/ HOLOCAUSTLEUGNUNG</a:t>
            </a:r>
            <a:endParaRPr lang="de-DE" sz="36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17580558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grpSp>
        <p:nvGrpSpPr>
          <p:cNvPr id="7" name="Gruppieren 6"/>
          <p:cNvGrpSpPr/>
          <p:nvPr/>
        </p:nvGrpSpPr>
        <p:grpSpPr>
          <a:xfrm>
            <a:off x="741666" y="773690"/>
            <a:ext cx="2171355" cy="736305"/>
            <a:chOff x="741666" y="773690"/>
            <a:chExt cx="2171355" cy="736305"/>
          </a:xfrm>
        </p:grpSpPr>
        <p:sp>
          <p:nvSpPr>
            <p:cNvPr id="8" name="Rechteck 7"/>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sp>
        <p:nvSpPr>
          <p:cNvPr id="3" name="Rechteck 2"/>
          <p:cNvSpPr/>
          <p:nvPr/>
        </p:nvSpPr>
        <p:spPr>
          <a:xfrm>
            <a:off x="741666" y="2317593"/>
            <a:ext cx="10923671" cy="2554545"/>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a:t>
            </a:r>
            <a:r>
              <a:rPr lang="de-DE" sz="2000" dirty="0" err="1">
                <a:latin typeface="Noto Sans" panose="020B0502040504020204" pitchFamily="34"/>
                <a:ea typeface="Noto Sans" panose="020B0502040504020204" pitchFamily="34"/>
                <a:cs typeface="Noto Sans" panose="020B0502040504020204" pitchFamily="34"/>
              </a:rPr>
              <a:t>Influencerin</a:t>
            </a:r>
            <a:r>
              <a:rPr lang="de-DE" sz="2000" dirty="0">
                <a:latin typeface="Noto Sans" panose="020B0502040504020204" pitchFamily="34"/>
                <a:ea typeface="Noto Sans" panose="020B0502040504020204" pitchFamily="34"/>
                <a:cs typeface="Noto Sans" panose="020B0502040504020204" pitchFamily="34"/>
              </a:rPr>
              <a:t> postet ein Foto von sich. </a:t>
            </a:r>
          </a:p>
          <a:p>
            <a:pPr>
              <a:lnSpc>
                <a:spcPct val="200000"/>
              </a:lnSpc>
            </a:pPr>
            <a:endParaRPr lang="de-DE" sz="2000" dirty="0">
              <a:latin typeface="Noto Sans" panose="020B0502040504020204" pitchFamily="34"/>
              <a:ea typeface="Noto Sans" panose="020B0502040504020204" pitchFamily="34"/>
              <a:cs typeface="Noto Sans" panose="020B0502040504020204" pitchFamily="34"/>
            </a:endParaRPr>
          </a:p>
          <a:p>
            <a:pPr>
              <a:lnSpc>
                <a:spcPct val="200000"/>
              </a:lnSpc>
            </a:pPr>
            <a:r>
              <a:rPr lang="de-DE" sz="2000" dirty="0">
                <a:latin typeface="Noto Sans" panose="020B0502040504020204" pitchFamily="34"/>
                <a:ea typeface="Noto Sans" panose="020B0502040504020204" pitchFamily="34"/>
                <a:cs typeface="Noto Sans" panose="020B0502040504020204" pitchFamily="34"/>
              </a:rPr>
              <a:t>Eine weitere Person beschwert sich in der Kommentarspalte, dass dieses Foto viel zu „</a:t>
            </a:r>
            <a:r>
              <a:rPr lang="de-DE" sz="2000" b="1" dirty="0">
                <a:latin typeface="Noto Sans" panose="020B0502040504020204" pitchFamily="34"/>
                <a:ea typeface="Noto Sans" panose="020B0502040504020204" pitchFamily="34"/>
                <a:cs typeface="Noto Sans" panose="020B0502040504020204" pitchFamily="34"/>
              </a:rPr>
              <a:t>freizügig</a:t>
            </a:r>
            <a:r>
              <a:rPr lang="de-DE" sz="2000" dirty="0">
                <a:latin typeface="Noto Sans" panose="020B0502040504020204" pitchFamily="34"/>
                <a:ea typeface="Noto Sans" panose="020B0502040504020204" pitchFamily="34"/>
                <a:cs typeface="Noto Sans" panose="020B0502040504020204" pitchFamily="34"/>
              </a:rPr>
              <a:t>“ sei, denn „</a:t>
            </a:r>
            <a:r>
              <a:rPr lang="de-DE" sz="2000" b="1" dirty="0">
                <a:latin typeface="Noto Sans" panose="020B0502040504020204" pitchFamily="34"/>
                <a:ea typeface="Noto Sans" panose="020B0502040504020204" pitchFamily="34"/>
                <a:cs typeface="Noto Sans" panose="020B0502040504020204" pitchFamily="34"/>
              </a:rPr>
              <a:t>offensichtlich wiegt sie 20 Kilo zu viel</a:t>
            </a:r>
            <a:r>
              <a:rPr lang="de-DE" sz="2000" dirty="0">
                <a:latin typeface="Noto Sans" panose="020B0502040504020204" pitchFamily="34"/>
                <a:ea typeface="Noto Sans" panose="020B0502040504020204" pitchFamily="34"/>
                <a:cs typeface="Noto Sans" panose="020B0502040504020204" pitchFamily="34"/>
              </a:rPr>
              <a:t>“.</a:t>
            </a:r>
            <a:endParaRPr lang="de-DE" sz="20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7443920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Tree>
    <p:extLst>
      <p:ext uri="{BB962C8B-B14F-4D97-AF65-F5344CB8AC3E}">
        <p14:creationId xmlns:p14="http://schemas.microsoft.com/office/powerpoint/2010/main" val="1123133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1" y="-187692"/>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18" name="Rechteck 17"/>
          <p:cNvSpPr/>
          <p:nvPr/>
        </p:nvSpPr>
        <p:spPr>
          <a:xfrm rot="21160971">
            <a:off x="112906" y="3253019"/>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SEXISMUS / BODYSHAMING</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2610181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2348298" y="2227796"/>
            <a:ext cx="7623838" cy="1477328"/>
          </a:xfrm>
          <a:prstGeom prst="rect">
            <a:avLst/>
          </a:prstGeom>
          <a:noFill/>
        </p:spPr>
        <p:txBody>
          <a:bodyPr wrap="square" rtlCol="0">
            <a:spAutoFit/>
          </a:bodyPr>
          <a:lstStyle/>
          <a:p>
            <a:endParaRPr lang="de-DE" dirty="0" smtClean="0">
              <a:latin typeface="Roboto Slab" pitchFamily="2" charset="0"/>
              <a:ea typeface="Roboto Slab" pitchFamily="2" charset="0"/>
              <a:cs typeface="Roboto" panose="02000000000000000000" pitchFamily="2" charset="0"/>
            </a:endParaRPr>
          </a:p>
          <a:p>
            <a:r>
              <a:rPr lang="de-DE" sz="7200" b="1" dirty="0" smtClean="0">
                <a:solidFill>
                  <a:srgbClr val="E5027D"/>
                </a:solidFill>
                <a:latin typeface="Roboto Slab" pitchFamily="2" charset="0"/>
                <a:ea typeface="Roboto Slab" pitchFamily="2" charset="0"/>
                <a:cs typeface="Roboto" panose="02000000000000000000" pitchFamily="2" charset="0"/>
              </a:rPr>
              <a:t>CONTENT NOTE!</a:t>
            </a:r>
            <a:endParaRPr lang="de-DE" sz="7200" b="1" dirty="0">
              <a:solidFill>
                <a:srgbClr val="E5027D"/>
              </a:solidFill>
              <a:latin typeface="Roboto Slab" pitchFamily="2" charset="0"/>
              <a:ea typeface="Roboto Slab" pitchFamily="2" charset="0"/>
              <a:cs typeface="Roboto" panose="02000000000000000000" pitchFamily="2" charset="0"/>
            </a:endParaRPr>
          </a:p>
        </p:txBody>
      </p:sp>
      <p:sp>
        <p:nvSpPr>
          <p:cNvPr id="36" name="Rechteck 35"/>
          <p:cNvSpPr/>
          <p:nvPr/>
        </p:nvSpPr>
        <p:spPr>
          <a:xfrm>
            <a:off x="5749221" y="4481306"/>
            <a:ext cx="148992" cy="391832"/>
          </a:xfrm>
          <a:prstGeom prst="rect">
            <a:avLst/>
          </a:prstGeom>
        </p:spPr>
        <p:txBody>
          <a:bodyPr wrap="square">
            <a:spAutoFit/>
          </a:bodyPr>
          <a:lstStyle/>
          <a:p>
            <a:endParaRPr lang="de-DE" sz="3200" dirty="0"/>
          </a:p>
        </p:txBody>
      </p:sp>
      <p:sp>
        <p:nvSpPr>
          <p:cNvPr id="43" name="Rechteck 42"/>
          <p:cNvSpPr/>
          <p:nvPr/>
        </p:nvSpPr>
        <p:spPr>
          <a:xfrm>
            <a:off x="3216391" y="4186250"/>
            <a:ext cx="184731" cy="584775"/>
          </a:xfrm>
          <a:prstGeom prst="rect">
            <a:avLst/>
          </a:prstGeom>
        </p:spPr>
        <p:txBody>
          <a:bodyPr wrap="none">
            <a:spAutoFit/>
          </a:bodyPr>
          <a:lstStyle/>
          <a:p>
            <a:endParaRPr lang="de-DE" sz="3200" dirty="0"/>
          </a:p>
        </p:txBody>
      </p:sp>
      <p:sp>
        <p:nvSpPr>
          <p:cNvPr id="52" name="Rechteck 51"/>
          <p:cNvSpPr/>
          <p:nvPr/>
        </p:nvSpPr>
        <p:spPr>
          <a:xfrm>
            <a:off x="3291139" y="4050630"/>
            <a:ext cx="181870" cy="405542"/>
          </a:xfrm>
          <a:prstGeom prst="rect">
            <a:avLst/>
          </a:prstGeom>
        </p:spPr>
        <p:txBody>
          <a:bodyPr wrap="square">
            <a:spAutoFit/>
          </a:bodyPr>
          <a:lstStyle/>
          <a:p>
            <a:endParaRPr lang="de-DE" sz="3200" dirty="0"/>
          </a:p>
        </p:txBody>
      </p:sp>
      <p:pic>
        <p:nvPicPr>
          <p:cNvPr id="6" name="Google Shape;481;g134fd97b030_1_389"/>
          <p:cNvPicPr preferRelativeResize="0"/>
          <p:nvPr/>
        </p:nvPicPr>
        <p:blipFill rotWithShape="1">
          <a:blip r:embed="rId3">
            <a:alphaModFix amt="8000"/>
          </a:blip>
          <a:srcRect/>
          <a:stretch/>
        </p:blipFill>
        <p:spPr>
          <a:xfrm>
            <a:off x="2673231" y="558302"/>
            <a:ext cx="6449964" cy="5399006"/>
          </a:xfrm>
          <a:prstGeom prst="rect">
            <a:avLst/>
          </a:prstGeom>
          <a:noFill/>
          <a:ln>
            <a:noFill/>
          </a:ln>
        </p:spPr>
      </p:pic>
    </p:spTree>
    <p:extLst>
      <p:ext uri="{BB962C8B-B14F-4D97-AF65-F5344CB8AC3E}">
        <p14:creationId xmlns:p14="http://schemas.microsoft.com/office/powerpoint/2010/main" val="14943571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grpSp>
        <p:nvGrpSpPr>
          <p:cNvPr id="2" name="Gruppieren 1"/>
          <p:cNvGrpSpPr/>
          <p:nvPr/>
        </p:nvGrpSpPr>
        <p:grpSpPr>
          <a:xfrm>
            <a:off x="633793" y="650183"/>
            <a:ext cx="2279228" cy="919403"/>
            <a:chOff x="633793" y="650183"/>
            <a:chExt cx="2279228" cy="919403"/>
          </a:xfrm>
        </p:grpSpPr>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93" y="650183"/>
              <a:ext cx="916338" cy="919403"/>
            </a:xfrm>
            <a:prstGeom prst="rect">
              <a:avLst/>
            </a:prstGeom>
          </p:spPr>
        </p:pic>
        <p:sp>
          <p:nvSpPr>
            <p:cNvPr id="8" name="Rechteck 7"/>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WhatsApp</a:t>
              </a:r>
              <a:endParaRPr lang="de-DE" sz="2000" b="1" dirty="0">
                <a:latin typeface="Roboto Slab" pitchFamily="2" charset="0"/>
                <a:ea typeface="Roboto Slab" pitchFamily="2" charset="0"/>
                <a:cs typeface="Roboto" panose="02000000000000000000" pitchFamily="2" charset="0"/>
              </a:endParaRPr>
            </a:p>
          </p:txBody>
        </p:sp>
      </p:grpSp>
      <p:sp>
        <p:nvSpPr>
          <p:cNvPr id="3" name="Rechteck 2"/>
          <p:cNvSpPr/>
          <p:nvPr/>
        </p:nvSpPr>
        <p:spPr>
          <a:xfrm>
            <a:off x="741666" y="2317593"/>
            <a:ext cx="10923671" cy="3170099"/>
          </a:xfrm>
          <a:prstGeom prst="rect">
            <a:avLst/>
          </a:prstGeom>
        </p:spPr>
        <p:txBody>
          <a:bodyPr wrap="square">
            <a:spAutoFit/>
          </a:bodyPr>
          <a:lstStyle/>
          <a:p>
            <a:pPr>
              <a:lnSpc>
                <a:spcPct val="200000"/>
              </a:lnSpc>
            </a:pPr>
            <a:r>
              <a:rPr lang="de-DE" sz="2000" dirty="0">
                <a:latin typeface="Noto Sans" panose="020B0502040504020204" pitchFamily="34"/>
                <a:ea typeface="Noto Sans" panose="020B0502040504020204" pitchFamily="34"/>
                <a:cs typeface="Noto Sans" panose="020B0502040504020204" pitchFamily="34"/>
              </a:rPr>
              <a:t>In einer Chatgruppe von einem Sportverein leitet ein Mitglied ein </a:t>
            </a:r>
            <a:r>
              <a:rPr lang="de-DE" sz="2000" dirty="0" err="1">
                <a:latin typeface="Noto Sans" panose="020B0502040504020204" pitchFamily="34"/>
                <a:ea typeface="Noto Sans" panose="020B0502040504020204" pitchFamily="34"/>
                <a:cs typeface="Noto Sans" panose="020B0502040504020204" pitchFamily="34"/>
              </a:rPr>
              <a:t>Meme</a:t>
            </a:r>
            <a:r>
              <a:rPr lang="de-DE" sz="2000" dirty="0">
                <a:latin typeface="Noto Sans" panose="020B0502040504020204" pitchFamily="34"/>
                <a:ea typeface="Noto Sans" panose="020B0502040504020204" pitchFamily="34"/>
                <a:cs typeface="Noto Sans" panose="020B0502040504020204" pitchFamily="34"/>
              </a:rPr>
              <a:t> weiter, in dem steht</a:t>
            </a:r>
            <a:r>
              <a:rPr lang="de-DE" sz="2000" dirty="0" smtClean="0">
                <a:latin typeface="Noto Sans" panose="020B0502040504020204" pitchFamily="34"/>
                <a:ea typeface="Noto Sans" panose="020B0502040504020204" pitchFamily="34"/>
                <a:cs typeface="Noto Sans" panose="020B0502040504020204" pitchFamily="34"/>
              </a:rPr>
              <a:t>:</a:t>
            </a:r>
            <a:endParaRPr lang="de-DE" sz="2000" dirty="0">
              <a:latin typeface="Noto Sans" panose="020B0502040504020204" pitchFamily="34"/>
              <a:ea typeface="Noto Sans" panose="020B0502040504020204" pitchFamily="34"/>
              <a:cs typeface="Noto Sans" panose="020B0502040504020204" pitchFamily="34"/>
            </a:endParaRPr>
          </a:p>
          <a:p>
            <a:pPr>
              <a:lnSpc>
                <a:spcPct val="200000"/>
              </a:lnSpc>
            </a:pPr>
            <a:r>
              <a:rPr lang="de-DE" sz="2000" dirty="0">
                <a:latin typeface="Noto Sans" panose="020B0502040504020204" pitchFamily="34"/>
                <a:ea typeface="Noto Sans" panose="020B0502040504020204" pitchFamily="34"/>
                <a:cs typeface="Noto Sans" panose="020B0502040504020204" pitchFamily="34"/>
              </a:rPr>
              <a:t>„</a:t>
            </a:r>
            <a:r>
              <a:rPr lang="de-DE" sz="2000" b="1" dirty="0">
                <a:latin typeface="Noto Sans" panose="020B0502040504020204" pitchFamily="34"/>
                <a:ea typeface="Noto Sans" panose="020B0502040504020204" pitchFamily="34"/>
                <a:cs typeface="Noto Sans" panose="020B0502040504020204" pitchFamily="34"/>
              </a:rPr>
              <a:t>Die Eliten und Politiker haben längst entschieden, dass das gesamte deutsche Volk gegen Flüchtlinge ausgetauscht werden soll. Die HASSEN Deutschland und uns Deutsche!!“ </a:t>
            </a:r>
          </a:p>
        </p:txBody>
      </p:sp>
    </p:spTree>
    <p:extLst>
      <p:ext uri="{BB962C8B-B14F-4D97-AF65-F5344CB8AC3E}">
        <p14:creationId xmlns:p14="http://schemas.microsoft.com/office/powerpoint/2010/main" val="26996868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grpSp>
        <p:nvGrpSpPr>
          <p:cNvPr id="18" name="Gruppieren 17"/>
          <p:cNvGrpSpPr/>
          <p:nvPr/>
        </p:nvGrpSpPr>
        <p:grpSpPr>
          <a:xfrm>
            <a:off x="633793" y="650183"/>
            <a:ext cx="2279228" cy="919403"/>
            <a:chOff x="633793" y="650183"/>
            <a:chExt cx="2279228" cy="919403"/>
          </a:xfrm>
        </p:grpSpPr>
        <p:pic>
          <p:nvPicPr>
            <p:cNvPr id="23" name="Grafik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93" y="650183"/>
              <a:ext cx="916338" cy="919403"/>
            </a:xfrm>
            <a:prstGeom prst="rect">
              <a:avLst/>
            </a:prstGeom>
          </p:spPr>
        </p:pic>
        <p:sp>
          <p:nvSpPr>
            <p:cNvPr id="24" name="Rechteck 23"/>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WhatsApp</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16645784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p:cNvGrpSpPr/>
          <p:nvPr/>
        </p:nvGrpSpPr>
        <p:grpSpPr>
          <a:xfrm>
            <a:off x="633793" y="650183"/>
            <a:ext cx="2279228" cy="919403"/>
            <a:chOff x="633793" y="650183"/>
            <a:chExt cx="2279228" cy="919403"/>
          </a:xfrm>
        </p:grpSpPr>
        <p:pic>
          <p:nvPicPr>
            <p:cNvPr id="25" name="Grafi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93" y="650183"/>
              <a:ext cx="916338" cy="919403"/>
            </a:xfrm>
            <a:prstGeom prst="rect">
              <a:avLst/>
            </a:prstGeom>
          </p:spPr>
        </p:pic>
        <p:sp>
          <p:nvSpPr>
            <p:cNvPr id="26" name="Rechteck 25"/>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WhatsApp</a:t>
              </a:r>
              <a:endParaRPr lang="de-DE" sz="2000" b="1" dirty="0">
                <a:latin typeface="Roboto Slab" pitchFamily="2" charset="0"/>
                <a:ea typeface="Roboto Slab" pitchFamily="2" charset="0"/>
                <a:cs typeface="Roboto" panose="02000000000000000000" pitchFamily="2" charset="0"/>
              </a:endParaRPr>
            </a:p>
          </p:txBody>
        </p:sp>
      </p:gr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0" y="-72603"/>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8" name="Rechteck 27"/>
          <p:cNvSpPr/>
          <p:nvPr/>
        </p:nvSpPr>
        <p:spPr>
          <a:xfrm rot="21160971">
            <a:off x="131956" y="3180106"/>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000" b="1" dirty="0" smtClean="0">
                <a:solidFill>
                  <a:schemeClr val="tx1">
                    <a:lumMod val="75000"/>
                    <a:lumOff val="25000"/>
                  </a:schemeClr>
                </a:solidFill>
                <a:latin typeface="Roboto Slab" pitchFamily="2" charset="0"/>
                <a:ea typeface="Roboto Slab" pitchFamily="2" charset="0"/>
                <a:cs typeface="Roboto" panose="02000000000000000000" pitchFamily="2" charset="0"/>
              </a:rPr>
              <a:t>VERSCHWÖRUNGSERZÄHLUNG &amp; RASSISMUS</a:t>
            </a:r>
            <a:endParaRPr lang="de-DE" sz="40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29434667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8102" y="1900990"/>
            <a:ext cx="6967268" cy="2874778"/>
          </a:xfrm>
        </p:spPr>
        <p:txBody>
          <a:bodyPr>
            <a:normAutofit fontScale="90000"/>
          </a:bodyPr>
          <a:lstStyle/>
          <a:p>
            <a:r>
              <a:rPr lang="de-DE" sz="7200" b="1" dirty="0" smtClean="0">
                <a:solidFill>
                  <a:srgbClr val="009EE3"/>
                </a:solidFill>
              </a:rPr>
              <a:t>Weitere strafrechtlich relevante Beispiele…</a:t>
            </a:r>
            <a:endParaRPr lang="de-DE" sz="7200" b="1" dirty="0">
              <a:solidFill>
                <a:srgbClr val="009EE3"/>
              </a:solidFill>
            </a:endParaRPr>
          </a:p>
        </p:txBody>
      </p:sp>
    </p:spTree>
    <p:extLst>
      <p:ext uri="{BB962C8B-B14F-4D97-AF65-F5344CB8AC3E}">
        <p14:creationId xmlns:p14="http://schemas.microsoft.com/office/powerpoint/2010/main" val="3662607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87079" y="780473"/>
            <a:ext cx="2400702" cy="697585"/>
            <a:chOff x="92255" y="534872"/>
            <a:chExt cx="2400702" cy="697585"/>
          </a:xfrm>
        </p:grpSpPr>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9" name="Rechteck 18"/>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pic>
        <p:nvPicPr>
          <p:cNvPr id="6" name="Google Shape;481;g134fd97b030_1_389"/>
          <p:cNvPicPr preferRelativeResize="0"/>
          <p:nvPr/>
        </p:nvPicPr>
        <p:blipFill rotWithShape="1">
          <a:blip r:embed="rId3">
            <a:alphaModFix amt="8000"/>
          </a:blip>
          <a:srcRect/>
          <a:stretch/>
        </p:blipFill>
        <p:spPr>
          <a:xfrm>
            <a:off x="3380379" y="1157953"/>
            <a:ext cx="5431225" cy="4786175"/>
          </a:xfrm>
          <a:prstGeom prst="rect">
            <a:avLst/>
          </a:prstGeom>
          <a:noFill/>
          <a:ln>
            <a:noFill/>
          </a:ln>
        </p:spPr>
      </p:pic>
      <p:sp>
        <p:nvSpPr>
          <p:cNvPr id="8" name="Rechteck 7"/>
          <p:cNvSpPr/>
          <p:nvPr/>
        </p:nvSpPr>
        <p:spPr>
          <a:xfrm>
            <a:off x="741666" y="2317593"/>
            <a:ext cx="10923671" cy="1569660"/>
          </a:xfrm>
          <a:prstGeom prst="rect">
            <a:avLst/>
          </a:prstGeom>
        </p:spPr>
        <p:txBody>
          <a:bodyPr wrap="square">
            <a:spAutoFit/>
          </a:bodyPr>
          <a:lstStyle/>
          <a:p>
            <a:pPr>
              <a:lnSpc>
                <a:spcPct val="200000"/>
              </a:lnSpc>
            </a:pPr>
            <a:r>
              <a:rPr lang="de-DE" sz="2400" dirty="0">
                <a:latin typeface="Noto Sans" panose="020B0502040504020204" pitchFamily="34"/>
                <a:ea typeface="Noto Sans" panose="020B0502040504020204" pitchFamily="34"/>
                <a:cs typeface="Noto Sans" panose="020B0502040504020204" pitchFamily="34"/>
              </a:rPr>
              <a:t>Eine Person bezeichnet geflüchtete Menschen als „</a:t>
            </a:r>
            <a:r>
              <a:rPr lang="de-DE" sz="2400" b="1" dirty="0">
                <a:latin typeface="Noto Sans" panose="020B0502040504020204" pitchFamily="34"/>
                <a:ea typeface="Noto Sans" panose="020B0502040504020204" pitchFamily="34"/>
                <a:cs typeface="Noto Sans" panose="020B0502040504020204" pitchFamily="34"/>
              </a:rPr>
              <a:t>Gelumpe</a:t>
            </a:r>
            <a:r>
              <a:rPr lang="de-DE" sz="2400" dirty="0">
                <a:latin typeface="Noto Sans" panose="020B0502040504020204" pitchFamily="34"/>
                <a:ea typeface="Noto Sans" panose="020B0502040504020204" pitchFamily="34"/>
                <a:cs typeface="Noto Sans" panose="020B0502040504020204" pitchFamily="34"/>
              </a:rPr>
              <a:t>“ und „</a:t>
            </a:r>
            <a:r>
              <a:rPr lang="de-DE" sz="2400" b="1" dirty="0">
                <a:latin typeface="Noto Sans" panose="020B0502040504020204" pitchFamily="34"/>
                <a:ea typeface="Noto Sans" panose="020B0502040504020204" pitchFamily="34"/>
                <a:cs typeface="Noto Sans" panose="020B0502040504020204" pitchFamily="34"/>
              </a:rPr>
              <a:t>Dreckspack</a:t>
            </a:r>
            <a:r>
              <a:rPr lang="de-DE" sz="2400" dirty="0" smtClean="0">
                <a:latin typeface="Noto Sans" panose="020B0502040504020204" pitchFamily="34"/>
                <a:ea typeface="Noto Sans" panose="020B0502040504020204" pitchFamily="34"/>
                <a:cs typeface="Noto Sans" panose="020B0502040504020204" pitchFamily="34"/>
              </a:rPr>
              <a:t>“.</a:t>
            </a:r>
            <a:endParaRPr lang="de-DE" sz="24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5527347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818611" y="1163615"/>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wurde verurteilt</a:t>
            </a:r>
          </a:p>
        </p:txBody>
      </p:sp>
      <p:sp>
        <p:nvSpPr>
          <p:cNvPr id="25" name="Rechteck 24"/>
          <p:cNvSpPr/>
          <p:nvPr/>
        </p:nvSpPr>
        <p:spPr>
          <a:xfrm>
            <a:off x="3818611" y="3443701"/>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latin typeface="Roboto" panose="02000000000000000000" pitchFamily="2" charset="0"/>
                <a:ea typeface="Roboto" panose="02000000000000000000" pitchFamily="2" charset="0"/>
                <a:cs typeface="Roboto" panose="02000000000000000000" pitchFamily="2" charset="0"/>
              </a:rPr>
              <a:t>wurde nicht verurteilt</a:t>
            </a:r>
          </a:p>
        </p:txBody>
      </p:sp>
      <p:sp>
        <p:nvSpPr>
          <p:cNvPr id="27" name="Rechteck 26"/>
          <p:cNvSpPr/>
          <p:nvPr/>
        </p:nvSpPr>
        <p:spPr>
          <a:xfrm>
            <a:off x="6502065" y="3695911"/>
            <a:ext cx="184731" cy="584775"/>
          </a:xfrm>
          <a:prstGeom prst="rect">
            <a:avLst/>
          </a:prstGeom>
        </p:spPr>
        <p:txBody>
          <a:bodyPr wrap="none">
            <a:spAutoFit/>
          </a:bodyPr>
          <a:lstStyle/>
          <a:p>
            <a:endParaRPr lang="de-DE" sz="3200" dirty="0"/>
          </a:p>
        </p:txBody>
      </p:sp>
      <p:sp>
        <p:nvSpPr>
          <p:cNvPr id="20" name="Rechteck 19"/>
          <p:cNvSpPr/>
          <p:nvPr/>
        </p:nvSpPr>
        <p:spPr>
          <a:xfrm>
            <a:off x="-3452121" y="5322119"/>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5" name="Rechteck 4"/>
          <p:cNvSpPr/>
          <p:nvPr/>
        </p:nvSpPr>
        <p:spPr>
          <a:xfrm>
            <a:off x="3677652" y="1011964"/>
            <a:ext cx="5109029" cy="46155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p:cNvGrpSpPr/>
          <p:nvPr/>
        </p:nvGrpSpPr>
        <p:grpSpPr>
          <a:xfrm>
            <a:off x="487079" y="780473"/>
            <a:ext cx="2400702" cy="697585"/>
            <a:chOff x="92255" y="534872"/>
            <a:chExt cx="2400702" cy="697585"/>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10" name="Rechteck 9"/>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7167905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16" name="Rechteck 15"/>
          <p:cNvSpPr/>
          <p:nvPr/>
        </p:nvSpPr>
        <p:spPr>
          <a:xfrm>
            <a:off x="1022108" y="1694293"/>
            <a:ext cx="10665539" cy="4708981"/>
          </a:xfrm>
          <a:prstGeom prst="rect">
            <a:avLst/>
          </a:prstGeom>
        </p:spPr>
        <p:txBody>
          <a:bodyPr wrap="square">
            <a:spAutoFit/>
          </a:bodyPr>
          <a:lstStyle/>
          <a:p>
            <a:pPr>
              <a:lnSpc>
                <a:spcPct val="150000"/>
              </a:lnSpc>
            </a:pPr>
            <a:r>
              <a:rPr lang="de-DE" sz="2000" dirty="0" smtClean="0">
                <a:latin typeface="Roboto Slab" pitchFamily="2" charset="0"/>
                <a:ea typeface="Roboto Slab" pitchFamily="2" charset="0"/>
                <a:cs typeface="Roboto" panose="02000000000000000000" pitchFamily="2" charset="0"/>
              </a:rPr>
              <a:t>Lutz Bachmann, der Mitbegründer von </a:t>
            </a:r>
            <a:r>
              <a:rPr lang="de-DE" sz="2000" dirty="0" err="1" smtClean="0">
                <a:latin typeface="Roboto Slab" pitchFamily="2" charset="0"/>
                <a:ea typeface="Roboto Slab" pitchFamily="2" charset="0"/>
                <a:cs typeface="Roboto" panose="02000000000000000000" pitchFamily="2" charset="0"/>
              </a:rPr>
              <a:t>Pegida</a:t>
            </a:r>
            <a:r>
              <a:rPr lang="de-DE" sz="2000" dirty="0" smtClean="0">
                <a:latin typeface="Roboto Slab" pitchFamily="2" charset="0"/>
                <a:ea typeface="Roboto Slab" pitchFamily="2" charset="0"/>
                <a:cs typeface="Roboto" panose="02000000000000000000" pitchFamily="2" charset="0"/>
              </a:rPr>
              <a:t>, bezeichnete 2014 geflüchtete Menschen öffentlich als „Gelumpe“ und „Dreckspack</a:t>
            </a:r>
            <a:r>
              <a:rPr lang="de-DE" sz="2000" dirty="0" smtClean="0">
                <a:latin typeface="Roboto Slab" pitchFamily="2" charset="0"/>
                <a:ea typeface="Roboto Slab" pitchFamily="2" charset="0"/>
                <a:cs typeface="Roboto" panose="02000000000000000000" pitchFamily="2" charset="0"/>
              </a:rPr>
              <a:t>“.</a:t>
            </a:r>
          </a:p>
          <a:p>
            <a:pPr>
              <a:lnSpc>
                <a:spcPct val="150000"/>
              </a:lnSpc>
            </a:pPr>
            <a:r>
              <a:rPr lang="de-DE" sz="2000" dirty="0" smtClean="0">
                <a:latin typeface="Roboto Slab" pitchFamily="2" charset="0"/>
                <a:ea typeface="Roboto Slab" pitchFamily="2" charset="0"/>
                <a:cs typeface="Roboto" panose="02000000000000000000" pitchFamily="2" charset="0"/>
              </a:rPr>
              <a:t/>
            </a:r>
            <a:br>
              <a:rPr lang="de-DE" sz="2000" dirty="0" smtClean="0">
                <a:latin typeface="Roboto Slab" pitchFamily="2" charset="0"/>
                <a:ea typeface="Roboto Slab" pitchFamily="2" charset="0"/>
                <a:cs typeface="Roboto" panose="02000000000000000000" pitchFamily="2" charset="0"/>
              </a:rPr>
            </a:br>
            <a:endParaRPr lang="de-DE" sz="2000" dirty="0">
              <a:solidFill>
                <a:srgbClr val="E6007E"/>
              </a:solidFill>
              <a:latin typeface="Roboto Slab" pitchFamily="2" charset="0"/>
              <a:ea typeface="Roboto Slab" pitchFamily="2" charset="0"/>
              <a:cs typeface="Roboto" panose="02000000000000000000" pitchFamily="2" charset="0"/>
            </a:endParaRPr>
          </a:p>
          <a:p>
            <a:pPr>
              <a:lnSpc>
                <a:spcPct val="150000"/>
              </a:lnSpc>
            </a:pPr>
            <a:r>
              <a:rPr lang="de-DE" sz="2000" dirty="0" smtClean="0">
                <a:latin typeface="Roboto Slab" pitchFamily="2" charset="0"/>
                <a:ea typeface="Roboto Slab" pitchFamily="2" charset="0"/>
                <a:cs typeface="Roboto" panose="02000000000000000000" pitchFamily="2" charset="0"/>
              </a:rPr>
              <a:t>kostete ihn dieser rassistische Kommentar. </a:t>
            </a:r>
          </a:p>
          <a:p>
            <a:pPr>
              <a:lnSpc>
                <a:spcPct val="150000"/>
              </a:lnSpc>
            </a:pPr>
            <a:r>
              <a:rPr lang="de-DE" sz="2000" b="1" dirty="0" smtClean="0">
                <a:latin typeface="Roboto Slab" pitchFamily="2" charset="0"/>
                <a:ea typeface="Roboto Slab" pitchFamily="2" charset="0"/>
                <a:cs typeface="Roboto" panose="02000000000000000000" pitchFamily="2" charset="0"/>
              </a:rPr>
              <a:t>Hintergrund:</a:t>
            </a:r>
            <a:endParaRPr lang="de-DE" sz="2000" b="1" dirty="0">
              <a:latin typeface="Roboto Slab" pitchFamily="2" charset="0"/>
              <a:ea typeface="Roboto Slab" pitchFamily="2" charset="0"/>
              <a:cs typeface="Roboto" panose="02000000000000000000" pitchFamily="2" charset="0"/>
            </a:endParaRPr>
          </a:p>
          <a:p>
            <a:pPr>
              <a:lnSpc>
                <a:spcPct val="150000"/>
              </a:lnSpc>
            </a:pPr>
            <a:r>
              <a:rPr lang="de-DE" sz="2000" i="1" dirty="0" smtClean="0">
                <a:latin typeface="Roboto Slab" pitchFamily="2" charset="0"/>
                <a:ea typeface="Roboto Slab" pitchFamily="2" charset="0"/>
                <a:cs typeface="Roboto" panose="02000000000000000000" pitchFamily="2" charset="0"/>
              </a:rPr>
              <a:t>Bachmann wurde wegen </a:t>
            </a:r>
            <a:r>
              <a:rPr lang="de-DE" sz="2000" b="1" i="1" dirty="0" smtClean="0">
                <a:latin typeface="Roboto Slab" pitchFamily="2" charset="0"/>
                <a:ea typeface="Roboto Slab" pitchFamily="2" charset="0"/>
                <a:cs typeface="Roboto" panose="02000000000000000000" pitchFamily="2" charset="0"/>
              </a:rPr>
              <a:t>Volksverhetzung</a:t>
            </a:r>
            <a:r>
              <a:rPr lang="de-DE" sz="2000" i="1" dirty="0" smtClean="0">
                <a:latin typeface="Roboto Slab" pitchFamily="2" charset="0"/>
                <a:ea typeface="Roboto Slab" pitchFamily="2" charset="0"/>
                <a:cs typeface="Roboto" panose="02000000000000000000" pitchFamily="2" charset="0"/>
              </a:rPr>
              <a:t> verurteilt. Das bedeutet, dass sich eine Person strafbar macht, wenn sie gegen Teile der Bevölkerung zu Hass und Gewalt aufstachelt, diese böswillig beschimpft oder verleumdet. Wer dies tut, gefährdet den öffentlichen Frieden und muss mit empfindlichen Strafen rechnen. </a:t>
            </a:r>
          </a:p>
        </p:txBody>
      </p:sp>
      <p:sp>
        <p:nvSpPr>
          <p:cNvPr id="10" name="Rechteck 9"/>
          <p:cNvSpPr/>
          <p:nvPr/>
        </p:nvSpPr>
        <p:spPr>
          <a:xfrm>
            <a:off x="1145018" y="2864239"/>
            <a:ext cx="2584771" cy="673045"/>
          </a:xfrm>
          <a:prstGeom prst="rect">
            <a:avLst/>
          </a:prstGeom>
          <a:gradFill flip="none" rotWithShape="1">
            <a:gsLst>
              <a:gs pos="14000">
                <a:srgbClr val="E4007A"/>
              </a:gs>
              <a:gs pos="75000">
                <a:srgbClr val="009EE3"/>
              </a:gs>
              <a:gs pos="47000">
                <a:srgbClr val="F7B235"/>
              </a:gs>
            </a:gsLst>
            <a:path path="circle">
              <a:fillToRect l="100000" t="100000"/>
            </a:path>
            <a:tileRect r="-100000" b="-100000"/>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smtClean="0">
                <a:solidFill>
                  <a:schemeClr val="bg1"/>
                </a:solidFill>
                <a:latin typeface="Roboto" panose="02000000000000000000" pitchFamily="2" charset="0"/>
                <a:ea typeface="Roboto" panose="02000000000000000000" pitchFamily="2" charset="0"/>
                <a:cs typeface="Roboto" panose="02000000000000000000" pitchFamily="2" charset="0"/>
              </a:rPr>
              <a:t>9.600 €</a:t>
            </a:r>
            <a:endParaRPr lang="de-DE" sz="4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Rechteck 1"/>
          <p:cNvSpPr/>
          <p:nvPr/>
        </p:nvSpPr>
        <p:spPr>
          <a:xfrm>
            <a:off x="187956" y="6560931"/>
            <a:ext cx="8905875" cy="297069"/>
          </a:xfrm>
          <a:prstGeom prst="rect">
            <a:avLst/>
          </a:prstGeom>
        </p:spPr>
        <p:txBody>
          <a:bodyPr wrap="square">
            <a:spAutoFit/>
          </a:bodyPr>
          <a:lstStyle/>
          <a:p>
            <a:pPr>
              <a:lnSpc>
                <a:spcPct val="150000"/>
              </a:lnSpc>
            </a:pPr>
            <a:r>
              <a:rPr lang="de-DE" sz="1000" dirty="0">
                <a:latin typeface="Roboto Slab" pitchFamily="2" charset="0"/>
                <a:ea typeface="Roboto Slab" pitchFamily="2" charset="0"/>
                <a:cs typeface="Roboto" panose="02000000000000000000" pitchFamily="2" charset="0"/>
              </a:rPr>
              <a:t>Quelle: https://ajs.nrw/wp-content/uploads/2016/06/AJS-Merkblatt_Hate-Speech_Rechtsfragen.pdf </a:t>
            </a:r>
          </a:p>
        </p:txBody>
      </p:sp>
      <p:grpSp>
        <p:nvGrpSpPr>
          <p:cNvPr id="7" name="Gruppieren 6"/>
          <p:cNvGrpSpPr/>
          <p:nvPr/>
        </p:nvGrpSpPr>
        <p:grpSpPr>
          <a:xfrm>
            <a:off x="487079" y="780473"/>
            <a:ext cx="2400702" cy="697585"/>
            <a:chOff x="92255" y="534872"/>
            <a:chExt cx="2400702" cy="697585"/>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9" name="Rechteck 8"/>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2098403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07975" y="1165791"/>
            <a:ext cx="10931753" cy="461665"/>
          </a:xfrm>
          <a:prstGeom prst="rect">
            <a:avLst/>
          </a:prstGeom>
        </p:spPr>
        <p:txBody>
          <a:bodyPr wrap="square">
            <a:spAutoFit/>
          </a:bodyPr>
          <a:lstStyle/>
          <a:p>
            <a:endParaRPr lang="de-DE" sz="2400" b="1" dirty="0">
              <a:latin typeface="Roboto Slab" pitchFamily="2" charset="0"/>
              <a:ea typeface="Roboto Slab" pitchFamily="2" charset="0"/>
              <a:cs typeface="Roboto" panose="02000000000000000000" pitchFamily="2" charset="0"/>
            </a:endParaRPr>
          </a:p>
        </p:txBody>
      </p:sp>
      <p:sp>
        <p:nvSpPr>
          <p:cNvPr id="20" name="Rechteck 19"/>
          <p:cNvSpPr/>
          <p:nvPr/>
        </p:nvSpPr>
        <p:spPr>
          <a:xfrm>
            <a:off x="1007698" y="1980310"/>
            <a:ext cx="10398237" cy="2857449"/>
          </a:xfrm>
          <a:prstGeom prst="rect">
            <a:avLst/>
          </a:prstGeom>
        </p:spPr>
        <p:txBody>
          <a:bodyPr wrap="square">
            <a:spAutoFit/>
          </a:bodyPr>
          <a:lstStyle/>
          <a:p>
            <a:pPr>
              <a:lnSpc>
                <a:spcPts val="5500"/>
              </a:lnSpc>
            </a:pPr>
            <a:r>
              <a:rPr lang="de-DE" sz="3600" dirty="0"/>
              <a:t>Dezember 2021, Kommentar auf der BR24-Webseite unter dem Artikel "Streit um Heizstrahler-Verbot in Landsberg am Lech": "oder mit ausreisepflichtigen heizen, wäre zwei Fliegen mit einer Klappe schlagen."</a:t>
            </a:r>
            <a:endParaRPr lang="de-DE" sz="3600" b="1" dirty="0" smtClean="0">
              <a:latin typeface="Roboto Slab" pitchFamily="2" charset="0"/>
              <a:ea typeface="Roboto Slab" pitchFamily="2" charset="0"/>
              <a:cs typeface="Roboto" panose="02000000000000000000" pitchFamily="2" charset="0"/>
            </a:endParaRPr>
          </a:p>
        </p:txBody>
      </p:sp>
      <p:pic>
        <p:nvPicPr>
          <p:cNvPr id="5" name="Google Shape;481;g134fd97b030_1_389"/>
          <p:cNvPicPr preferRelativeResize="0"/>
          <p:nvPr/>
        </p:nvPicPr>
        <p:blipFill rotWithShape="1">
          <a:blip r:embed="rId3">
            <a:alphaModFix amt="8000"/>
          </a:blip>
          <a:srcRect/>
          <a:stretch/>
        </p:blipFill>
        <p:spPr>
          <a:xfrm>
            <a:off x="3491205" y="1165791"/>
            <a:ext cx="5431225" cy="4786175"/>
          </a:xfrm>
          <a:prstGeom prst="rect">
            <a:avLst/>
          </a:prstGeom>
          <a:noFill/>
          <a:ln>
            <a:noFill/>
          </a:ln>
        </p:spPr>
      </p:pic>
      <p:sp>
        <p:nvSpPr>
          <p:cNvPr id="3" name="Rechteck 2"/>
          <p:cNvSpPr/>
          <p:nvPr/>
        </p:nvSpPr>
        <p:spPr>
          <a:xfrm>
            <a:off x="180810" y="6581001"/>
            <a:ext cx="10601489" cy="246221"/>
          </a:xfrm>
          <a:prstGeom prst="rect">
            <a:avLst/>
          </a:prstGeom>
        </p:spPr>
        <p:txBody>
          <a:bodyPr wrap="square">
            <a:spAutoFit/>
          </a:bodyPr>
          <a:lstStyle/>
          <a:p>
            <a:r>
              <a:rPr lang="de-DE" sz="1000" dirty="0" smtClean="0">
                <a:latin typeface="Roboto Slab" pitchFamily="2" charset="0"/>
                <a:ea typeface="Roboto Slab" pitchFamily="2" charset="0"/>
              </a:rPr>
              <a:t>Quelle: https</a:t>
            </a:r>
            <a:r>
              <a:rPr lang="de-DE" sz="1000" dirty="0">
                <a:latin typeface="Roboto Slab" pitchFamily="2" charset="0"/>
                <a:ea typeface="Roboto Slab" pitchFamily="2" charset="0"/>
              </a:rPr>
              <a:t>://www.br.de/nachrichten/netzwelt/wie-wir-bei-br24-mit-hasskommentaren-umgehen,Thu0JtN</a:t>
            </a:r>
          </a:p>
        </p:txBody>
      </p:sp>
    </p:spTree>
    <p:extLst>
      <p:ext uri="{BB962C8B-B14F-4D97-AF65-F5344CB8AC3E}">
        <p14:creationId xmlns:p14="http://schemas.microsoft.com/office/powerpoint/2010/main" val="35237436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07975" y="1165791"/>
            <a:ext cx="10931753" cy="461665"/>
          </a:xfrm>
          <a:prstGeom prst="rect">
            <a:avLst/>
          </a:prstGeom>
        </p:spPr>
        <p:txBody>
          <a:bodyPr wrap="square">
            <a:spAutoFit/>
          </a:bodyPr>
          <a:lstStyle/>
          <a:p>
            <a:endParaRPr lang="de-DE" sz="2400" b="1" dirty="0">
              <a:latin typeface="Roboto Slab" pitchFamily="2" charset="0"/>
              <a:ea typeface="Roboto Slab" pitchFamily="2" charset="0"/>
              <a:cs typeface="Roboto" panose="02000000000000000000" pitchFamily="2" charset="0"/>
            </a:endParaRPr>
          </a:p>
        </p:txBody>
      </p:sp>
      <p:sp>
        <p:nvSpPr>
          <p:cNvPr id="20" name="Rechteck 19"/>
          <p:cNvSpPr/>
          <p:nvPr/>
        </p:nvSpPr>
        <p:spPr>
          <a:xfrm>
            <a:off x="1007698" y="1998392"/>
            <a:ext cx="10398237" cy="4324261"/>
          </a:xfrm>
          <a:prstGeom prst="rect">
            <a:avLst/>
          </a:prstGeom>
        </p:spPr>
        <p:txBody>
          <a:bodyPr wrap="square">
            <a:spAutoFit/>
          </a:bodyPr>
          <a:lstStyle/>
          <a:p>
            <a:pPr>
              <a:lnSpc>
                <a:spcPts val="5500"/>
              </a:lnSpc>
            </a:pPr>
            <a:r>
              <a:rPr lang="de-DE" sz="3600" dirty="0"/>
              <a:t>Februar </a:t>
            </a:r>
            <a:r>
              <a:rPr lang="de-DE" sz="3600" dirty="0" smtClean="0"/>
              <a:t>2022, </a:t>
            </a:r>
            <a:r>
              <a:rPr lang="de-DE" sz="3600" dirty="0"/>
              <a:t>unter einem </a:t>
            </a:r>
            <a:r>
              <a:rPr lang="de-DE" sz="3600" dirty="0" err="1"/>
              <a:t>Youtube</a:t>
            </a:r>
            <a:r>
              <a:rPr lang="de-DE" sz="3600" dirty="0"/>
              <a:t>-Video zu einer Aktion von Klimaaktivisten: "Drüber fahren und danach den Abfall von der Straße kratzen. Das hat absolut nichts in Deutschland zu suchen, die Medien unterstützen das ganze noch und die Polizei sieht einfach nur zu eine Sauerei."</a:t>
            </a:r>
            <a:endParaRPr lang="de-DE" sz="3600" b="1" dirty="0" smtClean="0">
              <a:latin typeface="Roboto Slab" pitchFamily="2" charset="0"/>
              <a:ea typeface="Roboto Slab" pitchFamily="2" charset="0"/>
              <a:cs typeface="Roboto" panose="02000000000000000000" pitchFamily="2" charset="0"/>
            </a:endParaRPr>
          </a:p>
        </p:txBody>
      </p:sp>
      <p:pic>
        <p:nvPicPr>
          <p:cNvPr id="5" name="Google Shape;481;g134fd97b030_1_389"/>
          <p:cNvPicPr preferRelativeResize="0"/>
          <p:nvPr/>
        </p:nvPicPr>
        <p:blipFill rotWithShape="1">
          <a:blip r:embed="rId3">
            <a:alphaModFix amt="8000"/>
          </a:blip>
          <a:srcRect/>
          <a:stretch/>
        </p:blipFill>
        <p:spPr>
          <a:xfrm>
            <a:off x="3491205" y="1165791"/>
            <a:ext cx="5431225" cy="4786175"/>
          </a:xfrm>
          <a:prstGeom prst="rect">
            <a:avLst/>
          </a:prstGeom>
          <a:noFill/>
          <a:ln>
            <a:noFill/>
          </a:ln>
        </p:spPr>
      </p:pic>
      <p:sp>
        <p:nvSpPr>
          <p:cNvPr id="3" name="Rechteck 2"/>
          <p:cNvSpPr/>
          <p:nvPr/>
        </p:nvSpPr>
        <p:spPr>
          <a:xfrm>
            <a:off x="180810" y="6581001"/>
            <a:ext cx="10601489" cy="246221"/>
          </a:xfrm>
          <a:prstGeom prst="rect">
            <a:avLst/>
          </a:prstGeom>
        </p:spPr>
        <p:txBody>
          <a:bodyPr wrap="square">
            <a:spAutoFit/>
          </a:bodyPr>
          <a:lstStyle/>
          <a:p>
            <a:r>
              <a:rPr lang="de-DE" sz="1000" dirty="0" smtClean="0">
                <a:latin typeface="Roboto Slab" pitchFamily="2" charset="0"/>
                <a:ea typeface="Roboto Slab" pitchFamily="2" charset="0"/>
              </a:rPr>
              <a:t>Quelle: https</a:t>
            </a:r>
            <a:r>
              <a:rPr lang="de-DE" sz="1000" dirty="0">
                <a:latin typeface="Roboto Slab" pitchFamily="2" charset="0"/>
                <a:ea typeface="Roboto Slab" pitchFamily="2" charset="0"/>
              </a:rPr>
              <a:t>://www.br.de/nachrichten/netzwelt/wie-wir-bei-br24-mit-hasskommentaren-umgehen,Thu0JtN</a:t>
            </a:r>
          </a:p>
        </p:txBody>
      </p:sp>
      <p:grpSp>
        <p:nvGrpSpPr>
          <p:cNvPr id="8" name="Gruppieren 7"/>
          <p:cNvGrpSpPr/>
          <p:nvPr/>
        </p:nvGrpSpPr>
        <p:grpSpPr>
          <a:xfrm>
            <a:off x="553216" y="591284"/>
            <a:ext cx="2580864" cy="1133338"/>
            <a:chOff x="4192595" y="613611"/>
            <a:chExt cx="2580864" cy="1133338"/>
          </a:xfrm>
        </p:grpSpPr>
        <p:sp>
          <p:nvSpPr>
            <p:cNvPr id="9" name="Rechteck 8"/>
            <p:cNvSpPr/>
            <p:nvPr/>
          </p:nvSpPr>
          <p:spPr>
            <a:xfrm>
              <a:off x="5155539" y="1087053"/>
              <a:ext cx="1617920"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YouTube</a:t>
              </a:r>
              <a:endParaRPr lang="de-DE" sz="2000" b="1" dirty="0">
                <a:latin typeface="Roboto Slab" pitchFamily="2" charset="0"/>
                <a:ea typeface="Roboto Slab" pitchFamily="2" charset="0"/>
                <a:cs typeface="Roboto" panose="02000000000000000000" pitchFamily="2" charset="0"/>
              </a:endParaRPr>
            </a:p>
          </p:txBody>
        </p:sp>
        <p:pic>
          <p:nvPicPr>
            <p:cNvPr id="10" name="Grafik 9"/>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95" y="613611"/>
              <a:ext cx="1131414" cy="1133338"/>
            </a:xfrm>
            <a:prstGeom prst="rect">
              <a:avLst/>
            </a:prstGeom>
          </p:spPr>
        </p:pic>
      </p:grpSp>
    </p:spTree>
    <p:extLst>
      <p:ext uri="{BB962C8B-B14F-4D97-AF65-F5344CB8AC3E}">
        <p14:creationId xmlns:p14="http://schemas.microsoft.com/office/powerpoint/2010/main" val="6150763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07975" y="1165791"/>
            <a:ext cx="10931753" cy="461665"/>
          </a:xfrm>
          <a:prstGeom prst="rect">
            <a:avLst/>
          </a:prstGeom>
        </p:spPr>
        <p:txBody>
          <a:bodyPr wrap="square">
            <a:spAutoFit/>
          </a:bodyPr>
          <a:lstStyle/>
          <a:p>
            <a:endParaRPr lang="de-DE" sz="2400" b="1" dirty="0">
              <a:latin typeface="Roboto Slab" pitchFamily="2" charset="0"/>
              <a:ea typeface="Roboto Slab" pitchFamily="2" charset="0"/>
              <a:cs typeface="Roboto" panose="02000000000000000000" pitchFamily="2" charset="0"/>
            </a:endParaRPr>
          </a:p>
        </p:txBody>
      </p:sp>
      <p:sp>
        <p:nvSpPr>
          <p:cNvPr id="20" name="Rechteck 19"/>
          <p:cNvSpPr/>
          <p:nvPr/>
        </p:nvSpPr>
        <p:spPr>
          <a:xfrm>
            <a:off x="1007698" y="1970183"/>
            <a:ext cx="10398237" cy="4268091"/>
          </a:xfrm>
          <a:prstGeom prst="rect">
            <a:avLst/>
          </a:prstGeom>
        </p:spPr>
        <p:txBody>
          <a:bodyPr wrap="square">
            <a:spAutoFit/>
          </a:bodyPr>
          <a:lstStyle/>
          <a:p>
            <a:pPr>
              <a:lnSpc>
                <a:spcPts val="5500"/>
              </a:lnSpc>
            </a:pPr>
            <a:r>
              <a:rPr lang="de-DE" sz="3600" dirty="0"/>
              <a:t>Juni 2022, Kommentar unter dem </a:t>
            </a:r>
            <a:r>
              <a:rPr lang="de-DE" sz="3600" dirty="0" err="1"/>
              <a:t>Youtube</a:t>
            </a:r>
            <a:r>
              <a:rPr lang="de-DE" sz="3600" dirty="0"/>
              <a:t>-Beitrag "Bevorstehender G7-Gipfel: Grenzkontrollen zu Österreich": "Ich wünsche mir manchmal eine </a:t>
            </a:r>
            <a:r>
              <a:rPr lang="de-DE" sz="3600" dirty="0" err="1"/>
              <a:t>bo</a:t>
            </a:r>
            <a:r>
              <a:rPr lang="de-DE" sz="3600" dirty="0"/>
              <a:t>....e in dass g7Zipfel treffen und in Deutschland und Bayern und Garmisch und eine </a:t>
            </a:r>
            <a:r>
              <a:rPr lang="de-DE" sz="3600" dirty="0" err="1"/>
              <a:t>gass</a:t>
            </a:r>
            <a:r>
              <a:rPr lang="de-DE" sz="3600" dirty="0"/>
              <a:t> </a:t>
            </a:r>
            <a:r>
              <a:rPr lang="de-DE" sz="3600" dirty="0" err="1"/>
              <a:t>kammer</a:t>
            </a:r>
            <a:r>
              <a:rPr lang="de-DE" sz="3600" dirty="0"/>
              <a:t> und Dusche und Tür zusperren."</a:t>
            </a:r>
            <a:endParaRPr lang="de-DE" sz="3600" b="1" dirty="0" smtClean="0">
              <a:latin typeface="Roboto Slab" pitchFamily="2" charset="0"/>
              <a:ea typeface="Roboto Slab" pitchFamily="2" charset="0"/>
              <a:cs typeface="Roboto" panose="02000000000000000000" pitchFamily="2" charset="0"/>
            </a:endParaRPr>
          </a:p>
        </p:txBody>
      </p:sp>
      <p:pic>
        <p:nvPicPr>
          <p:cNvPr id="5" name="Google Shape;481;g134fd97b030_1_389"/>
          <p:cNvPicPr preferRelativeResize="0"/>
          <p:nvPr/>
        </p:nvPicPr>
        <p:blipFill rotWithShape="1">
          <a:blip r:embed="rId3">
            <a:alphaModFix amt="8000"/>
          </a:blip>
          <a:srcRect/>
          <a:stretch/>
        </p:blipFill>
        <p:spPr>
          <a:xfrm>
            <a:off x="3491205" y="1165791"/>
            <a:ext cx="5431225" cy="4786175"/>
          </a:xfrm>
          <a:prstGeom prst="rect">
            <a:avLst/>
          </a:prstGeom>
          <a:noFill/>
          <a:ln>
            <a:noFill/>
          </a:ln>
        </p:spPr>
      </p:pic>
      <p:sp>
        <p:nvSpPr>
          <p:cNvPr id="3" name="Rechteck 2"/>
          <p:cNvSpPr/>
          <p:nvPr/>
        </p:nvSpPr>
        <p:spPr>
          <a:xfrm>
            <a:off x="180810" y="6581001"/>
            <a:ext cx="10601489" cy="246221"/>
          </a:xfrm>
          <a:prstGeom prst="rect">
            <a:avLst/>
          </a:prstGeom>
        </p:spPr>
        <p:txBody>
          <a:bodyPr wrap="square">
            <a:spAutoFit/>
          </a:bodyPr>
          <a:lstStyle/>
          <a:p>
            <a:r>
              <a:rPr lang="de-DE" sz="1000" dirty="0" smtClean="0">
                <a:latin typeface="Roboto Slab" pitchFamily="2" charset="0"/>
                <a:ea typeface="Roboto Slab" pitchFamily="2" charset="0"/>
              </a:rPr>
              <a:t>Quelle: https</a:t>
            </a:r>
            <a:r>
              <a:rPr lang="de-DE" sz="1000" dirty="0">
                <a:latin typeface="Roboto Slab" pitchFamily="2" charset="0"/>
                <a:ea typeface="Roboto Slab" pitchFamily="2" charset="0"/>
              </a:rPr>
              <a:t>://www.br.de/nachrichten/netzwelt/wie-wir-bei-br24-mit-hasskommentaren-umgehen,Thu0JtN</a:t>
            </a:r>
          </a:p>
        </p:txBody>
      </p:sp>
      <p:grpSp>
        <p:nvGrpSpPr>
          <p:cNvPr id="8" name="Gruppieren 7"/>
          <p:cNvGrpSpPr/>
          <p:nvPr/>
        </p:nvGrpSpPr>
        <p:grpSpPr>
          <a:xfrm>
            <a:off x="553216" y="591284"/>
            <a:ext cx="2580864" cy="1133338"/>
            <a:chOff x="4192595" y="613611"/>
            <a:chExt cx="2580864" cy="1133338"/>
          </a:xfrm>
        </p:grpSpPr>
        <p:sp>
          <p:nvSpPr>
            <p:cNvPr id="9" name="Rechteck 8"/>
            <p:cNvSpPr/>
            <p:nvPr/>
          </p:nvSpPr>
          <p:spPr>
            <a:xfrm>
              <a:off x="5155539" y="1087053"/>
              <a:ext cx="1617920"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YouTube</a:t>
              </a:r>
              <a:endParaRPr lang="de-DE" sz="2000" b="1" dirty="0">
                <a:latin typeface="Roboto Slab" pitchFamily="2" charset="0"/>
                <a:ea typeface="Roboto Slab" pitchFamily="2" charset="0"/>
                <a:cs typeface="Roboto" panose="02000000000000000000" pitchFamily="2" charset="0"/>
              </a:endParaRPr>
            </a:p>
          </p:txBody>
        </p:sp>
        <p:pic>
          <p:nvPicPr>
            <p:cNvPr id="10" name="Grafik 9"/>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2595" y="613611"/>
              <a:ext cx="1131414" cy="1133338"/>
            </a:xfrm>
            <a:prstGeom prst="rect">
              <a:avLst/>
            </a:prstGeom>
          </p:spPr>
        </p:pic>
      </p:grpSp>
    </p:spTree>
    <p:extLst>
      <p:ext uri="{BB962C8B-B14F-4D97-AF65-F5344CB8AC3E}">
        <p14:creationId xmlns:p14="http://schemas.microsoft.com/office/powerpoint/2010/main" val="73553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741666" y="2158767"/>
            <a:ext cx="10923671" cy="2803524"/>
          </a:xfrm>
          <a:prstGeom prst="rect">
            <a:avLst/>
          </a:prstGeom>
        </p:spPr>
        <p:txBody>
          <a:bodyPr wrap="square">
            <a:spAutoFit/>
          </a:bodyPr>
          <a:lstStyle/>
          <a:p>
            <a:pPr>
              <a:lnSpc>
                <a:spcPts val="5500"/>
              </a:lnSpc>
            </a:pPr>
            <a:r>
              <a:rPr lang="de-DE" sz="2000" dirty="0" smtClean="0">
                <a:latin typeface="Noto Sans" panose="020B0502040504020204" pitchFamily="34"/>
                <a:ea typeface="Noto Sans" panose="020B0502040504020204" pitchFamily="34"/>
                <a:cs typeface="Noto Sans" panose="020B0502040504020204" pitchFamily="34"/>
              </a:rPr>
              <a:t>Auf Instagram postet ein prominentes homosexuelles Paar ein Bild von seiner Hochzeit: </a:t>
            </a:r>
          </a:p>
          <a:p>
            <a:pPr>
              <a:lnSpc>
                <a:spcPts val="5500"/>
              </a:lnSpc>
            </a:pPr>
            <a:r>
              <a:rPr lang="de-DE" sz="2000" b="1" dirty="0" smtClean="0">
                <a:latin typeface="Noto Sans" panose="020B0502040504020204" pitchFamily="34"/>
                <a:ea typeface="Noto Sans" panose="020B0502040504020204" pitchFamily="34"/>
                <a:cs typeface="Noto Sans" panose="020B0502040504020204" pitchFamily="34"/>
              </a:rPr>
              <a:t>„Ja, schön für die, aber bitte hinter verschlossenen Türen! Was die in ihren privaten vier Wänden machen, das geht mich nichts an. Das ist Privatsache. Aber bitte, bitte nicht in der Öffentlichkeit… Ich mache mir ernsthaft Sorgen um unsere Kinder.“</a:t>
            </a:r>
          </a:p>
        </p:txBody>
      </p:sp>
      <p:grpSp>
        <p:nvGrpSpPr>
          <p:cNvPr id="2" name="Gruppieren 1"/>
          <p:cNvGrpSpPr/>
          <p:nvPr/>
        </p:nvGrpSpPr>
        <p:grpSpPr>
          <a:xfrm>
            <a:off x="741666" y="773690"/>
            <a:ext cx="2171355" cy="736305"/>
            <a:chOff x="741666" y="773690"/>
            <a:chExt cx="2171355" cy="736305"/>
          </a:xfrm>
        </p:grpSpPr>
        <p:sp>
          <p:nvSpPr>
            <p:cNvPr id="19" name="Rechteck 18"/>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pic>
        <p:nvPicPr>
          <p:cNvPr id="5" name="Google Shape;481;g134fd97b030_1_389"/>
          <p:cNvPicPr preferRelativeResize="0"/>
          <p:nvPr/>
        </p:nvPicPr>
        <p:blipFill rotWithShape="1">
          <a:blip r:embed="rId4">
            <a:alphaModFix amt="8000"/>
          </a:blip>
          <a:srcRect/>
          <a:stretch/>
        </p:blipFill>
        <p:spPr>
          <a:xfrm>
            <a:off x="3417324" y="1135037"/>
            <a:ext cx="5431225" cy="4786175"/>
          </a:xfrm>
          <a:prstGeom prst="rect">
            <a:avLst/>
          </a:prstGeom>
          <a:noFill/>
          <a:ln>
            <a:noFill/>
          </a:ln>
        </p:spPr>
      </p:pic>
    </p:spTree>
    <p:extLst>
      <p:ext uri="{BB962C8B-B14F-4D97-AF65-F5344CB8AC3E}">
        <p14:creationId xmlns:p14="http://schemas.microsoft.com/office/powerpoint/2010/main" val="39440802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07975" y="1165791"/>
            <a:ext cx="10931753" cy="461665"/>
          </a:xfrm>
          <a:prstGeom prst="rect">
            <a:avLst/>
          </a:prstGeom>
        </p:spPr>
        <p:txBody>
          <a:bodyPr wrap="square">
            <a:spAutoFit/>
          </a:bodyPr>
          <a:lstStyle/>
          <a:p>
            <a:endParaRPr lang="de-DE" sz="2400" b="1" dirty="0">
              <a:latin typeface="Roboto Slab" pitchFamily="2" charset="0"/>
              <a:ea typeface="Roboto Slab" pitchFamily="2" charset="0"/>
              <a:cs typeface="Roboto" panose="02000000000000000000" pitchFamily="2" charset="0"/>
            </a:endParaRPr>
          </a:p>
        </p:txBody>
      </p:sp>
      <p:sp>
        <p:nvSpPr>
          <p:cNvPr id="20" name="Rechteck 19"/>
          <p:cNvSpPr/>
          <p:nvPr/>
        </p:nvSpPr>
        <p:spPr>
          <a:xfrm>
            <a:off x="1007698" y="1970183"/>
            <a:ext cx="10398237" cy="2208297"/>
          </a:xfrm>
          <a:prstGeom prst="rect">
            <a:avLst/>
          </a:prstGeom>
        </p:spPr>
        <p:txBody>
          <a:bodyPr wrap="square">
            <a:spAutoFit/>
          </a:bodyPr>
          <a:lstStyle/>
          <a:p>
            <a:pPr>
              <a:lnSpc>
                <a:spcPts val="5500"/>
              </a:lnSpc>
            </a:pPr>
            <a:r>
              <a:rPr lang="de-DE" sz="3600" dirty="0"/>
              <a:t>Juni </a:t>
            </a:r>
            <a:r>
              <a:rPr lang="de-DE" sz="3600" dirty="0" smtClean="0"/>
              <a:t>2022, unter </a:t>
            </a:r>
            <a:r>
              <a:rPr lang="de-DE" sz="3600" dirty="0"/>
              <a:t>einem Beitrag auf Facebook zu </a:t>
            </a:r>
            <a:r>
              <a:rPr lang="de-DE" sz="3600" dirty="0" err="1" smtClean="0"/>
              <a:t>Klimaaktivist:innen</a:t>
            </a:r>
            <a:r>
              <a:rPr lang="de-DE" sz="3600" dirty="0" smtClean="0"/>
              <a:t> </a:t>
            </a:r>
            <a:r>
              <a:rPr lang="de-DE" sz="3600" dirty="0"/>
              <a:t>im Sitzstreik: "Voll mit Lkw drüber fahren ohne nachzudenken" </a:t>
            </a:r>
            <a:endParaRPr lang="de-DE" sz="3600" b="1" dirty="0" smtClean="0">
              <a:latin typeface="Roboto Slab" pitchFamily="2" charset="0"/>
              <a:ea typeface="Roboto Slab" pitchFamily="2" charset="0"/>
              <a:cs typeface="Roboto" panose="02000000000000000000" pitchFamily="2" charset="0"/>
            </a:endParaRPr>
          </a:p>
        </p:txBody>
      </p:sp>
      <p:pic>
        <p:nvPicPr>
          <p:cNvPr id="5" name="Google Shape;481;g134fd97b030_1_389"/>
          <p:cNvPicPr preferRelativeResize="0"/>
          <p:nvPr/>
        </p:nvPicPr>
        <p:blipFill rotWithShape="1">
          <a:blip r:embed="rId3">
            <a:alphaModFix amt="8000"/>
          </a:blip>
          <a:srcRect/>
          <a:stretch/>
        </p:blipFill>
        <p:spPr>
          <a:xfrm>
            <a:off x="3491205" y="1165791"/>
            <a:ext cx="5431225" cy="4786175"/>
          </a:xfrm>
          <a:prstGeom prst="rect">
            <a:avLst/>
          </a:prstGeom>
          <a:noFill/>
          <a:ln>
            <a:noFill/>
          </a:ln>
        </p:spPr>
      </p:pic>
      <p:sp>
        <p:nvSpPr>
          <p:cNvPr id="3" name="Rechteck 2"/>
          <p:cNvSpPr/>
          <p:nvPr/>
        </p:nvSpPr>
        <p:spPr>
          <a:xfrm>
            <a:off x="180810" y="6581001"/>
            <a:ext cx="10601489" cy="246221"/>
          </a:xfrm>
          <a:prstGeom prst="rect">
            <a:avLst/>
          </a:prstGeom>
        </p:spPr>
        <p:txBody>
          <a:bodyPr wrap="square">
            <a:spAutoFit/>
          </a:bodyPr>
          <a:lstStyle/>
          <a:p>
            <a:r>
              <a:rPr lang="de-DE" sz="1000" dirty="0" smtClean="0">
                <a:latin typeface="Roboto Slab" pitchFamily="2" charset="0"/>
                <a:ea typeface="Roboto Slab" pitchFamily="2" charset="0"/>
              </a:rPr>
              <a:t>Quelle: https</a:t>
            </a:r>
            <a:r>
              <a:rPr lang="de-DE" sz="1000" dirty="0">
                <a:latin typeface="Roboto Slab" pitchFamily="2" charset="0"/>
                <a:ea typeface="Roboto Slab" pitchFamily="2" charset="0"/>
              </a:rPr>
              <a:t>://www.br.de/nachrichten/netzwelt/wie-wir-bei-br24-mit-hasskommentaren-umgehen,Thu0JtN</a:t>
            </a:r>
          </a:p>
        </p:txBody>
      </p:sp>
      <p:grpSp>
        <p:nvGrpSpPr>
          <p:cNvPr id="7" name="Gruppieren 6"/>
          <p:cNvGrpSpPr/>
          <p:nvPr/>
        </p:nvGrpSpPr>
        <p:grpSpPr>
          <a:xfrm>
            <a:off x="487079" y="780473"/>
            <a:ext cx="2400702" cy="697585"/>
            <a:chOff x="92255" y="534872"/>
            <a:chExt cx="2400702" cy="697585"/>
          </a:xfrm>
        </p:grpSpPr>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55" y="534872"/>
              <a:ext cx="1291817" cy="678204"/>
            </a:xfrm>
            <a:prstGeom prst="rect">
              <a:avLst/>
            </a:prstGeom>
          </p:spPr>
        </p:pic>
        <p:sp>
          <p:nvSpPr>
            <p:cNvPr id="9" name="Rechteck 8"/>
            <p:cNvSpPr/>
            <p:nvPr/>
          </p:nvSpPr>
          <p:spPr>
            <a:xfrm>
              <a:off x="1085703" y="832347"/>
              <a:ext cx="140725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Facebook</a:t>
              </a:r>
              <a:endParaRPr lang="de-DE" sz="2000" b="1" dirty="0">
                <a:latin typeface="Roboto Slab" pitchFamily="2" charset="0"/>
                <a:ea typeface="Roboto Slab" pitchFamily="2" charset="0"/>
                <a:cs typeface="Roboto" panose="02000000000000000000" pitchFamily="2" charset="0"/>
              </a:endParaRPr>
            </a:p>
          </p:txBody>
        </p:sp>
      </p:grpSp>
    </p:spTree>
    <p:extLst>
      <p:ext uri="{BB962C8B-B14F-4D97-AF65-F5344CB8AC3E}">
        <p14:creationId xmlns:p14="http://schemas.microsoft.com/office/powerpoint/2010/main" val="3634047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Tree>
    <p:extLst>
      <p:ext uri="{BB962C8B-B14F-4D97-AF65-F5344CB8AC3E}">
        <p14:creationId xmlns:p14="http://schemas.microsoft.com/office/powerpoint/2010/main" val="1791386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3434013" y="3747572"/>
            <a:ext cx="184731" cy="584775"/>
          </a:xfrm>
          <a:prstGeom prst="rect">
            <a:avLst/>
          </a:prstGeom>
        </p:spPr>
        <p:txBody>
          <a:bodyPr wrap="none">
            <a:spAutoFit/>
          </a:bodyPr>
          <a:lstStyle/>
          <a:p>
            <a:endParaRPr lang="de-DE" sz="3200" dirty="0"/>
          </a:p>
        </p:txBody>
      </p:sp>
      <p:grpSp>
        <p:nvGrpSpPr>
          <p:cNvPr id="12" name="Gruppieren 11"/>
          <p:cNvGrpSpPr/>
          <p:nvPr/>
        </p:nvGrpSpPr>
        <p:grpSpPr>
          <a:xfrm>
            <a:off x="741666" y="773690"/>
            <a:ext cx="2171355" cy="736305"/>
            <a:chOff x="741666" y="773690"/>
            <a:chExt cx="2171355" cy="736305"/>
          </a:xfrm>
        </p:grpSpPr>
        <p:sp>
          <p:nvSpPr>
            <p:cNvPr id="13" name="Rechteck 12"/>
            <p:cNvSpPr/>
            <p:nvPr/>
          </p:nvSpPr>
          <p:spPr>
            <a:xfrm>
              <a:off x="1442257" y="1109885"/>
              <a:ext cx="1470764" cy="400110"/>
            </a:xfrm>
            <a:prstGeom prst="rect">
              <a:avLst/>
            </a:prstGeom>
          </p:spPr>
          <p:txBody>
            <a:bodyPr wrap="square">
              <a:spAutoFit/>
            </a:bodyPr>
            <a:lstStyle/>
            <a:p>
              <a:r>
                <a:rPr lang="de-DE" sz="2000" b="1" dirty="0" smtClean="0">
                  <a:latin typeface="Roboto Slab" pitchFamily="2" charset="0"/>
                  <a:ea typeface="Roboto Slab" pitchFamily="2" charset="0"/>
                  <a:cs typeface="Roboto" panose="02000000000000000000" pitchFamily="2" charset="0"/>
                </a:rPr>
                <a:t>Instagram</a:t>
              </a:r>
              <a:endParaRPr lang="de-DE" sz="2000" b="1" dirty="0">
                <a:latin typeface="Roboto Slab" pitchFamily="2" charset="0"/>
                <a:ea typeface="Roboto Slab" pitchFamily="2" charset="0"/>
                <a:cs typeface="Roboto" panose="02000000000000000000" pitchFamily="2"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66" y="773690"/>
              <a:ext cx="700591" cy="711153"/>
            </a:xfrm>
            <a:prstGeom prst="rect">
              <a:avLst/>
            </a:prstGeom>
          </p:spPr>
        </p:pic>
      </p:grpSp>
      <p:grpSp>
        <p:nvGrpSpPr>
          <p:cNvPr id="15" name="Gruppieren 14"/>
          <p:cNvGrpSpPr/>
          <p:nvPr/>
        </p:nvGrpSpPr>
        <p:grpSpPr>
          <a:xfrm>
            <a:off x="1442257" y="1646049"/>
            <a:ext cx="9978109" cy="3914288"/>
            <a:chOff x="1175103" y="2180629"/>
            <a:chExt cx="9978109" cy="3914288"/>
          </a:xfrm>
        </p:grpSpPr>
        <p:sp>
          <p:nvSpPr>
            <p:cNvPr id="16" name="Rechteck 15"/>
            <p:cNvSpPr/>
            <p:nvPr/>
          </p:nvSpPr>
          <p:spPr>
            <a:xfrm>
              <a:off x="6400850" y="4697006"/>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POLIZEI/MELDESTELLE ANZEIGEN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7" name="Rechteck 16"/>
            <p:cNvSpPr/>
            <p:nvPr/>
          </p:nvSpPr>
          <p:spPr>
            <a:xfrm>
              <a:off x="6400850" y="2758885"/>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BEI DER PLATTFORM MELDEN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19" name="Rechteck 18"/>
            <p:cNvSpPr/>
            <p:nvPr/>
          </p:nvSpPr>
          <p:spPr>
            <a:xfrm>
              <a:off x="1175103" y="2742865"/>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KOMMENTIEREN</a:t>
              </a:r>
              <a:endParaRPr lang="de-DE" sz="20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0" name="Rechteck 19"/>
            <p:cNvSpPr/>
            <p:nvPr/>
          </p:nvSpPr>
          <p:spPr>
            <a:xfrm>
              <a:off x="1175103" y="4697006"/>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400" b="1" dirty="0" smtClean="0">
                  <a:solidFill>
                    <a:schemeClr val="tx1"/>
                  </a:solidFill>
                  <a:latin typeface="Noto Sans" panose="020B0502040504020204" pitchFamily="34"/>
                  <a:ea typeface="Noto Sans" panose="020B0502040504020204" pitchFamily="34"/>
                  <a:cs typeface="Noto Sans" panose="020B0502040504020204" pitchFamily="34"/>
                </a:rPr>
                <a:t>IGNORIEREN</a:t>
              </a:r>
              <a:endParaRPr lang="de-DE" sz="2400" b="1" dirty="0">
                <a:solidFill>
                  <a:schemeClr val="tx1"/>
                </a:solidFill>
                <a:latin typeface="Noto Sans" panose="020B0502040504020204" pitchFamily="34"/>
                <a:ea typeface="Noto Sans" panose="020B0502040504020204" pitchFamily="34"/>
                <a:cs typeface="Noto Sans" panose="020B0502040504020204" pitchFamily="34"/>
              </a:endParaRPr>
            </a:p>
          </p:txBody>
        </p:sp>
        <p:sp>
          <p:nvSpPr>
            <p:cNvPr id="21" name="Rechteck 20"/>
            <p:cNvSpPr/>
            <p:nvPr/>
          </p:nvSpPr>
          <p:spPr>
            <a:xfrm>
              <a:off x="8271630" y="2180629"/>
              <a:ext cx="1637856" cy="1015663"/>
            </a:xfrm>
            <a:prstGeom prst="rect">
              <a:avLst/>
            </a:prstGeom>
          </p:spPr>
          <p:txBody>
            <a:bodyPr wrap="square">
              <a:spAutoFit/>
            </a:bodyPr>
            <a:lstStyle/>
            <a:p>
              <a:r>
                <a:rPr lang="de-DE" sz="6000" dirty="0" smtClean="0"/>
                <a:t>✋</a:t>
              </a:r>
              <a:endParaRPr lang="de-DE" sz="6000" dirty="0"/>
            </a:p>
          </p:txBody>
        </p:sp>
        <p:sp>
          <p:nvSpPr>
            <p:cNvPr id="22" name="Rechteck 21"/>
            <p:cNvSpPr/>
            <p:nvPr/>
          </p:nvSpPr>
          <p:spPr>
            <a:xfrm>
              <a:off x="8424030" y="4186250"/>
              <a:ext cx="1140076" cy="830997"/>
            </a:xfrm>
            <a:prstGeom prst="rect">
              <a:avLst/>
            </a:prstGeom>
          </p:spPr>
          <p:txBody>
            <a:bodyPr wrap="square">
              <a:spAutoFit/>
            </a:bodyPr>
            <a:lstStyle/>
            <a:p>
              <a:r>
                <a:rPr lang="de-DE" sz="4800" dirty="0" smtClean="0"/>
                <a:t>🚔</a:t>
              </a:r>
              <a:endParaRPr lang="de-DE" sz="4800" dirty="0"/>
            </a:p>
          </p:txBody>
        </p:sp>
        <p:sp>
          <p:nvSpPr>
            <p:cNvPr id="29" name="Rechteck 28"/>
            <p:cNvSpPr/>
            <p:nvPr/>
          </p:nvSpPr>
          <p:spPr>
            <a:xfrm>
              <a:off x="2972715" y="2251053"/>
              <a:ext cx="1157122" cy="1015663"/>
            </a:xfrm>
            <a:prstGeom prst="rect">
              <a:avLst/>
            </a:prstGeom>
          </p:spPr>
          <p:txBody>
            <a:bodyPr wrap="square">
              <a:spAutoFit/>
            </a:bodyPr>
            <a:lstStyle/>
            <a:p>
              <a:r>
                <a:rPr lang="de-DE" sz="6000" dirty="0" smtClean="0"/>
                <a:t>⌨</a:t>
              </a:r>
              <a:endParaRPr lang="de-DE" sz="6000" dirty="0"/>
            </a:p>
          </p:txBody>
        </p:sp>
        <p:sp>
          <p:nvSpPr>
            <p:cNvPr id="30" name="Rechteck 29"/>
            <p:cNvSpPr/>
            <p:nvPr/>
          </p:nvSpPr>
          <p:spPr>
            <a:xfrm>
              <a:off x="3289016" y="4253401"/>
              <a:ext cx="636323" cy="769441"/>
            </a:xfrm>
            <a:prstGeom prst="rect">
              <a:avLst/>
            </a:prstGeom>
          </p:spPr>
          <p:txBody>
            <a:bodyPr wrap="square">
              <a:spAutoFit/>
            </a:bodyPr>
            <a:lstStyle/>
            <a:p>
              <a:r>
                <a:rPr lang="de-DE" sz="4400" dirty="0" smtClean="0"/>
                <a:t>✘</a:t>
              </a:r>
              <a:endParaRPr lang="de-DE" sz="4400" dirty="0"/>
            </a:p>
          </p:txBody>
        </p:sp>
      </p:grpSp>
      <p:sp>
        <p:nvSpPr>
          <p:cNvPr id="23" name="Rechteck 22"/>
          <p:cNvSpPr/>
          <p:nvPr/>
        </p:nvSpPr>
        <p:spPr>
          <a:xfrm>
            <a:off x="-19051" y="-187692"/>
            <a:ext cx="12211051" cy="704569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18" name="Rechteck 17"/>
          <p:cNvSpPr/>
          <p:nvPr/>
        </p:nvSpPr>
        <p:spPr>
          <a:xfrm rot="21160971">
            <a:off x="112905" y="3166297"/>
            <a:ext cx="11947137" cy="1134933"/>
          </a:xfrm>
          <a:prstGeom prst="rect">
            <a:avLst/>
          </a:prstGeom>
          <a:ln w="63500">
            <a:gradFill flip="none" rotWithShape="1">
              <a:gsLst>
                <a:gs pos="11000">
                  <a:srgbClr val="E5027D"/>
                </a:gs>
                <a:gs pos="90000">
                  <a:srgbClr val="009EE3"/>
                </a:gs>
                <a:gs pos="51000">
                  <a:srgbClr val="F8B033"/>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smtClean="0">
                <a:solidFill>
                  <a:schemeClr val="tx1">
                    <a:lumMod val="75000"/>
                    <a:lumOff val="25000"/>
                  </a:schemeClr>
                </a:solidFill>
                <a:latin typeface="Roboto Slab" pitchFamily="2" charset="0"/>
                <a:ea typeface="Roboto Slab" pitchFamily="2" charset="0"/>
                <a:cs typeface="Roboto" panose="02000000000000000000" pitchFamily="2" charset="0"/>
              </a:rPr>
              <a:t>Queer-/Homofeindlichkeit</a:t>
            </a:r>
            <a:endParaRPr lang="de-DE" sz="4800" b="1" dirty="0">
              <a:solidFill>
                <a:schemeClr val="tx1">
                  <a:lumMod val="75000"/>
                  <a:lumOff val="25000"/>
                </a:schemeClr>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272824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3649</Words>
  <Application>Microsoft Office PowerPoint</Application>
  <PresentationFormat>Breitbild</PresentationFormat>
  <Paragraphs>554</Paragraphs>
  <Slides>70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70</vt:i4>
      </vt:variant>
    </vt:vector>
  </HeadingPairs>
  <TitlesOfParts>
    <vt:vector size="79" baseType="lpstr">
      <vt:lpstr>Arial</vt:lpstr>
      <vt:lpstr>Calibri</vt:lpstr>
      <vt:lpstr>Calibri Light</vt:lpstr>
      <vt:lpstr>Noto Sans</vt:lpstr>
      <vt:lpstr>Noto Serif</vt:lpstr>
      <vt:lpstr>Roboto</vt:lpstr>
      <vt:lpstr>Roboto Slab</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kann ich mich online schützen?</vt:lpstr>
      <vt:lpstr>Wie kann ich mich online schützen?</vt:lpstr>
      <vt:lpstr>Weitere Beispiele…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Weitere strafrechtlich relevante Beispiele…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Paul Dombrowski</dc:creator>
  <cp:lastModifiedBy>Cheyenne Schellein (AAS)</cp:lastModifiedBy>
  <cp:revision>310</cp:revision>
  <dcterms:created xsi:type="dcterms:W3CDTF">2021-08-31T15:45:26Z</dcterms:created>
  <dcterms:modified xsi:type="dcterms:W3CDTF">2023-08-29T10:57:30Z</dcterms:modified>
</cp:coreProperties>
</file>