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18" r:id="rId2"/>
    <p:sldId id="313" r:id="rId3"/>
    <p:sldId id="306" r:id="rId4"/>
    <p:sldId id="319" r:id="rId5"/>
    <p:sldId id="315" r:id="rId6"/>
    <p:sldId id="278" r:id="rId7"/>
    <p:sldId id="293" r:id="rId8"/>
    <p:sldId id="288" r:id="rId9"/>
    <p:sldId id="298" r:id="rId10"/>
    <p:sldId id="291" r:id="rId11"/>
    <p:sldId id="307" r:id="rId12"/>
    <p:sldId id="317" r:id="rId13"/>
    <p:sldId id="310" r:id="rId14"/>
    <p:sldId id="311"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27D"/>
    <a:srgbClr val="E6007E"/>
    <a:srgbClr val="FF99FF"/>
    <a:srgbClr val="FF3399"/>
    <a:srgbClr val="00FF99"/>
    <a:srgbClr val="C90066"/>
    <a:srgbClr val="FFEE00"/>
    <a:srgbClr val="AF116F"/>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314" autoAdjust="0"/>
  </p:normalViewPr>
  <p:slideViewPr>
    <p:cSldViewPr snapToGrid="0">
      <p:cViewPr varScale="1">
        <p:scale>
          <a:sx n="56" d="100"/>
          <a:sy n="56" d="100"/>
        </p:scale>
        <p:origin x="1032"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AD9D33-13A9-424E-B967-EFEF15BBC3D5}" type="datetimeFigureOut">
              <a:rPr lang="de-DE" smtClean="0"/>
              <a:t>29.08.2023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723CE-1F8D-4FB1-8CAE-A7423C7AF799}" type="slidenum">
              <a:rPr lang="de-DE" smtClean="0"/>
              <a:t>‹Nr.›</a:t>
            </a:fld>
            <a:endParaRPr lang="de-DE"/>
          </a:p>
        </p:txBody>
      </p:sp>
    </p:spTree>
    <p:extLst>
      <p:ext uri="{BB962C8B-B14F-4D97-AF65-F5344CB8AC3E}">
        <p14:creationId xmlns:p14="http://schemas.microsoft.com/office/powerpoint/2010/main" val="271426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1</a:t>
            </a:fld>
            <a:endParaRPr lang="de-DE"/>
          </a:p>
        </p:txBody>
      </p:sp>
    </p:spTree>
    <p:extLst>
      <p:ext uri="{BB962C8B-B14F-4D97-AF65-F5344CB8AC3E}">
        <p14:creationId xmlns:p14="http://schemas.microsoft.com/office/powerpoint/2010/main" val="3022198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Murmelt mit euren Sitznachbar*innen:</a:t>
            </a:r>
            <a:r>
              <a:rPr lang="de-DE" baseline="0" dirty="0" smtClean="0"/>
              <a:t> </a:t>
            </a:r>
            <a:r>
              <a:rPr lang="de-DE" sz="1200" dirty="0" smtClean="0">
                <a:solidFill>
                  <a:srgbClr val="E6007E"/>
                </a:solidFill>
                <a:latin typeface="Roboto Slab" pitchFamily="2" charset="0"/>
                <a:ea typeface="Roboto Slab" pitchFamily="2" charset="0"/>
                <a:cs typeface="Noto Sans" panose="020B0502040504020204" pitchFamily="34"/>
              </a:rPr>
              <a:t>Was kannst Du 5 Minuten am Tag tun, damit das Internet zu einem sicheren und Ort wird, wo sich alle angstfrei bewegen können</a:t>
            </a:r>
            <a:r>
              <a:rPr lang="de-DE" sz="1200" baseline="0" dirty="0" smtClean="0">
                <a:solidFill>
                  <a:srgbClr val="E6007E"/>
                </a:solidFill>
                <a:latin typeface="Roboto Slab" pitchFamily="2" charset="0"/>
                <a:ea typeface="Roboto Slab" pitchFamily="2" charset="0"/>
                <a:cs typeface="Noto Sans" panose="020B0502040504020204" pitchFamily="34"/>
              </a:rPr>
              <a:t> und schreibt sie auf!</a:t>
            </a:r>
            <a:endParaRPr lang="de-DE" sz="1200" dirty="0" smtClean="0">
              <a:solidFill>
                <a:srgbClr val="E6007E"/>
              </a:solidFill>
              <a:latin typeface="Roboto Slab" pitchFamily="2" charset="0"/>
              <a:ea typeface="Roboto Slab" pitchFamily="2" charset="0"/>
              <a:cs typeface="Noto Sans" panose="020B0502040504020204" pitchFamily="3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endParaRPr lang="de-DE" dirty="0"/>
          </a:p>
        </p:txBody>
      </p:sp>
      <p:sp>
        <p:nvSpPr>
          <p:cNvPr id="4" name="Foliennummernplatzhalter 3"/>
          <p:cNvSpPr>
            <a:spLocks noGrp="1"/>
          </p:cNvSpPr>
          <p:nvPr>
            <p:ph type="sldNum" sz="quarter" idx="10"/>
          </p:nvPr>
        </p:nvSpPr>
        <p:spPr/>
        <p:txBody>
          <a:bodyPr/>
          <a:lstStyle/>
          <a:p>
            <a:fld id="{023723CE-1F8D-4FB1-8CAE-A7423C7AF799}" type="slidenum">
              <a:rPr lang="de-DE" smtClean="0"/>
              <a:t>10</a:t>
            </a:fld>
            <a:endParaRPr lang="de-DE"/>
          </a:p>
        </p:txBody>
      </p:sp>
    </p:spTree>
    <p:extLst>
      <p:ext uri="{BB962C8B-B14F-4D97-AF65-F5344CB8AC3E}">
        <p14:creationId xmlns:p14="http://schemas.microsoft.com/office/powerpoint/2010/main" val="3914878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134fd97b030_1_7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g134fd97b030_1_7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8" name="Google Shape;758;g134fd97b030_1_7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11</a:t>
            </a:fld>
            <a:endParaRPr/>
          </a:p>
        </p:txBody>
      </p:sp>
    </p:spTree>
    <p:extLst>
      <p:ext uri="{BB962C8B-B14F-4D97-AF65-F5344CB8AC3E}">
        <p14:creationId xmlns:p14="http://schemas.microsoft.com/office/powerpoint/2010/main" val="1435739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134fd97b030_1_7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g134fd97b030_1_7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8" name="Google Shape;758;g134fd97b030_1_7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12</a:t>
            </a:fld>
            <a:endParaRPr/>
          </a:p>
        </p:txBody>
      </p:sp>
    </p:spTree>
    <p:extLst>
      <p:ext uri="{BB962C8B-B14F-4D97-AF65-F5344CB8AC3E}">
        <p14:creationId xmlns:p14="http://schemas.microsoft.com/office/powerpoint/2010/main" val="180116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base"/>
            <a:r>
              <a:rPr lang="de-DE" dirty="0" smtClean="0"/>
              <a:t>Wir erinner</a:t>
            </a:r>
            <a:r>
              <a:rPr lang="de-DE" baseline="0" dirty="0" smtClean="0"/>
              <a:t>n uns! Und was machen wir, wenn wir etwas beobachten. Warum ist es wichtig, sich gegen diskriminierende Kommentare zu stellen?</a:t>
            </a:r>
            <a:br>
              <a:rPr lang="de-DE" baseline="0" dirty="0" smtClean="0"/>
            </a:br>
            <a:r>
              <a:rPr lang="de-DE" baseline="0" dirty="0" smtClean="0"/>
              <a:t>Antworten können sein: Seine Haltung zeigen und zeigen ich bin nicht einverstanden, </a:t>
            </a:r>
            <a:r>
              <a:rPr lang="de-DE" sz="1200" b="0" i="0" u="none" strike="noStrike" kern="1200" dirty="0" smtClean="0">
                <a:solidFill>
                  <a:schemeClr val="tx1"/>
                </a:solidFill>
                <a:effectLst/>
                <a:latin typeface="+mn-lt"/>
                <a:ea typeface="+mn-ea"/>
                <a:cs typeface="+mn-cs"/>
              </a:rPr>
              <a:t>Denkanstöße geben</a:t>
            </a:r>
          </a:p>
          <a:p>
            <a:pPr rtl="0" fontAlgn="base"/>
            <a:r>
              <a:rPr lang="de-DE" sz="1200" b="0" i="0" u="none" strike="noStrike" kern="1200" dirty="0" smtClean="0">
                <a:solidFill>
                  <a:schemeClr val="tx1"/>
                </a:solidFill>
                <a:effectLst/>
                <a:latin typeface="+mn-lt"/>
                <a:ea typeface="+mn-ea"/>
                <a:cs typeface="+mn-cs"/>
              </a:rPr>
              <a:t>Irritation erzeugen</a:t>
            </a:r>
            <a:r>
              <a:rPr lang="de-DE" sz="1200" b="0" i="0" u="none" strike="noStrike" kern="1200" baseline="0" dirty="0" smtClean="0">
                <a:solidFill>
                  <a:schemeClr val="tx1"/>
                </a:solidFill>
                <a:effectLst/>
                <a:latin typeface="+mn-lt"/>
                <a:ea typeface="+mn-ea"/>
                <a:cs typeface="+mn-cs"/>
              </a:rPr>
              <a:t> UND STILLE MITLESER!  Optional kannst Du Fragen: Wer hat schon mal </a:t>
            </a:r>
            <a:r>
              <a:rPr lang="de-DE" sz="1200" b="0" i="0" u="none" strike="noStrike" kern="1200" baseline="0" dirty="0" err="1" smtClean="0">
                <a:solidFill>
                  <a:schemeClr val="tx1"/>
                </a:solidFill>
                <a:effectLst/>
                <a:latin typeface="+mn-lt"/>
                <a:ea typeface="+mn-ea"/>
                <a:cs typeface="+mn-cs"/>
              </a:rPr>
              <a:t>ím</a:t>
            </a:r>
            <a:r>
              <a:rPr lang="de-DE" sz="1200" b="0" i="0" u="none" strike="noStrike" kern="1200" baseline="0" dirty="0" smtClean="0">
                <a:solidFill>
                  <a:schemeClr val="tx1"/>
                </a:solidFill>
                <a:effectLst/>
                <a:latin typeface="+mn-lt"/>
                <a:ea typeface="+mn-ea"/>
                <a:cs typeface="+mn-cs"/>
              </a:rPr>
              <a:t> Internet einem diskriminierenden Kommentar widersprochen? Und dann sagen am Ende, werde alle einen Kommentar geschrieben haben. Sammle hier z.B. die Wortmeldungen auf Wortwolken.</a:t>
            </a:r>
            <a:endParaRPr lang="de-DE" sz="1200" b="0" i="0" u="none" strike="noStrike"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023723CE-1F8D-4FB1-8CAE-A7423C7AF799}" type="slidenum">
              <a:rPr lang="de-DE" smtClean="0"/>
              <a:t>2</a:t>
            </a:fld>
            <a:endParaRPr lang="de-DE"/>
          </a:p>
        </p:txBody>
      </p:sp>
    </p:spTree>
    <p:extLst>
      <p:ext uri="{BB962C8B-B14F-4D97-AF65-F5344CB8AC3E}">
        <p14:creationId xmlns:p14="http://schemas.microsoft.com/office/powerpoint/2010/main" val="216589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Stellt</a:t>
            </a:r>
            <a:r>
              <a:rPr lang="de-DE" baseline="0" dirty="0" smtClean="0"/>
              <a:t> euch vor, eine Freundin von euch, in diesem Fall </a:t>
            </a:r>
            <a:r>
              <a:rPr lang="de-DE" baseline="0" dirty="0" err="1" smtClean="0"/>
              <a:t>Tasneem</a:t>
            </a:r>
            <a:r>
              <a:rPr lang="de-DE" baseline="0" dirty="0" smtClean="0"/>
              <a:t> wird auf Instagram beleidigt. Was würdet ihr machen? </a:t>
            </a:r>
            <a:br>
              <a:rPr lang="de-DE" baseline="0" dirty="0" smtClean="0"/>
            </a:br>
            <a:endParaRPr lang="de-DE" baseline="0" dirty="0" smtClean="0"/>
          </a:p>
        </p:txBody>
      </p:sp>
      <p:sp>
        <p:nvSpPr>
          <p:cNvPr id="4" name="Foliennummernplatzhalter 3"/>
          <p:cNvSpPr>
            <a:spLocks noGrp="1"/>
          </p:cNvSpPr>
          <p:nvPr>
            <p:ph type="sldNum" sz="quarter" idx="10"/>
          </p:nvPr>
        </p:nvSpPr>
        <p:spPr/>
        <p:txBody>
          <a:bodyPr/>
          <a:lstStyle/>
          <a:p>
            <a:fld id="{023723CE-1F8D-4FB1-8CAE-A7423C7AF799}" type="slidenum">
              <a:rPr lang="de-DE" smtClean="0"/>
              <a:t>3</a:t>
            </a:fld>
            <a:endParaRPr lang="de-DE"/>
          </a:p>
        </p:txBody>
      </p:sp>
    </p:spTree>
    <p:extLst>
      <p:ext uri="{BB962C8B-B14F-4D97-AF65-F5344CB8AC3E}">
        <p14:creationId xmlns:p14="http://schemas.microsoft.com/office/powerpoint/2010/main" val="373331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4</a:t>
            </a:fld>
            <a:endParaRPr lang="de-DE"/>
          </a:p>
        </p:txBody>
      </p:sp>
    </p:spTree>
    <p:extLst>
      <p:ext uri="{BB962C8B-B14F-4D97-AF65-F5344CB8AC3E}">
        <p14:creationId xmlns:p14="http://schemas.microsoft.com/office/powerpoint/2010/main" val="2165971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Frage: Erkennt ihr hier Strategien</a:t>
            </a:r>
            <a:r>
              <a:rPr lang="de-DE" baseline="0" dirty="0" smtClean="0"/>
              <a:t> in den Gegenkommentaren?</a:t>
            </a:r>
            <a:endParaRPr lang="de-DE" dirty="0"/>
          </a:p>
        </p:txBody>
      </p:sp>
      <p:sp>
        <p:nvSpPr>
          <p:cNvPr id="4" name="Foliennummernplatzhalter 3"/>
          <p:cNvSpPr>
            <a:spLocks noGrp="1"/>
          </p:cNvSpPr>
          <p:nvPr>
            <p:ph type="sldNum" sz="quarter" idx="10"/>
          </p:nvPr>
        </p:nvSpPr>
        <p:spPr/>
        <p:txBody>
          <a:bodyPr/>
          <a:lstStyle/>
          <a:p>
            <a:fld id="{023723CE-1F8D-4FB1-8CAE-A7423C7AF799}" type="slidenum">
              <a:rPr lang="de-DE" smtClean="0"/>
              <a:t>5</a:t>
            </a:fld>
            <a:endParaRPr lang="de-DE"/>
          </a:p>
        </p:txBody>
      </p:sp>
    </p:spTree>
    <p:extLst>
      <p:ext uri="{BB962C8B-B14F-4D97-AF65-F5344CB8AC3E}">
        <p14:creationId xmlns:p14="http://schemas.microsoft.com/office/powerpoint/2010/main" val="169530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13335" indent="0">
              <a:lnSpc>
                <a:spcPct val="120000"/>
              </a:lnSpc>
              <a:spcAft>
                <a:spcPts val="285"/>
              </a:spcAft>
              <a:buFont typeface="Arial" panose="020B0604020202020204" pitchFamily="34" charset="0"/>
              <a:buNone/>
              <a:tabLst>
                <a:tab pos="107950" algn="l"/>
              </a:tabLst>
            </a:pPr>
            <a:r>
              <a:rPr lang="de-DE" dirty="0" smtClean="0"/>
              <a:t>Reagiert genauso, wie ihr es auch im Internet machen würdet, wenn ihr das online seht.</a:t>
            </a:r>
            <a:r>
              <a:rPr lang="de-DE" baseline="0" dirty="0" smtClean="0"/>
              <a:t> </a:t>
            </a:r>
            <a:r>
              <a:rPr lang="de-DE" dirty="0" smtClean="0">
                <a:cs typeface="Arial" panose="020B0604020202020204" pitchFamily="34" charset="0"/>
              </a:rPr>
              <a:t>Bitte versuche wirklich, jedem menschenfeindlichen Kommentar etwas zu entgegnen. Du darfst auch auf die Kommentare der anderen Teilnehmenden reagieren, so dass sich ein Kommentarverlauf ergibt. </a:t>
            </a:r>
            <a:br>
              <a:rPr lang="de-DE" dirty="0" smtClean="0">
                <a:cs typeface="Arial" panose="020B0604020202020204" pitchFamily="34" charset="0"/>
              </a:rPr>
            </a:br>
            <a:r>
              <a:rPr lang="de-DE" b="1" dirty="0" smtClean="0">
                <a:solidFill>
                  <a:srgbClr val="FF3399"/>
                </a:solidFill>
                <a:cs typeface="Arial" panose="020B0604020202020204" pitchFamily="34" charset="0"/>
              </a:rPr>
              <a:t>Und ganz wichtig: Bei dieser Übung sprechen wir nicht!</a:t>
            </a:r>
            <a:br>
              <a:rPr lang="de-DE" b="1" dirty="0" smtClean="0">
                <a:solidFill>
                  <a:srgbClr val="FF3399"/>
                </a:solidFill>
                <a:cs typeface="Arial" panose="020B0604020202020204" pitchFamily="34" charset="0"/>
              </a:rPr>
            </a:br>
            <a:r>
              <a:rPr lang="de-DE" b="1" dirty="0" smtClean="0">
                <a:solidFill>
                  <a:srgbClr val="FF3399"/>
                </a:solidFill>
                <a:cs typeface="Arial" panose="020B0604020202020204" pitchFamily="34" charset="0"/>
              </a:rPr>
              <a:t>Du</a:t>
            </a:r>
            <a:r>
              <a:rPr lang="de-DE" b="1" baseline="0" dirty="0" smtClean="0">
                <a:solidFill>
                  <a:srgbClr val="FF3399"/>
                </a:solidFill>
                <a:cs typeface="Arial" panose="020B0604020202020204" pitchFamily="34" charset="0"/>
              </a:rPr>
              <a:t> brauchst für die Anleitung nicht unbedingt die Folien.</a:t>
            </a:r>
          </a:p>
          <a:p>
            <a:pPr marL="0" marR="13335" indent="0">
              <a:lnSpc>
                <a:spcPct val="120000"/>
              </a:lnSpc>
              <a:spcAft>
                <a:spcPts val="285"/>
              </a:spcAft>
              <a:buFont typeface="Arial" panose="020B0604020202020204" pitchFamily="34" charset="0"/>
              <a:buNone/>
              <a:tabLst>
                <a:tab pos="107950" algn="l"/>
              </a:tabLst>
            </a:pPr>
            <a:endParaRPr lang="de-DE" b="1" baseline="0" dirty="0" smtClean="0">
              <a:solidFill>
                <a:srgbClr val="FF3399"/>
              </a:solidFill>
              <a:cs typeface="Arial" panose="020B0604020202020204" pitchFamily="34" charset="0"/>
            </a:endParaRPr>
          </a:p>
          <a:p>
            <a:pPr marL="342900" indent="-342900">
              <a:buAutoNum type="arabicPeriod"/>
            </a:pPr>
            <a:r>
              <a:rPr lang="de-DE" sz="1200" dirty="0" smtClean="0">
                <a:latin typeface="Roboto Slab" pitchFamily="2" charset="0"/>
                <a:ea typeface="Roboto Slab" pitchFamily="2" charset="0"/>
                <a:cs typeface="Roboto" panose="02000000000000000000" pitchFamily="2" charset="0"/>
              </a:rPr>
              <a:t>Wir werden jetzt unter Zeitdruck eine Onlinekonversation simulieren – ihr übt euch jetzt also in der Gegenargumentation zu den bekannten, menschenfeindlichen Parolen aus der Übung „Wie entscheidest Du?“.</a:t>
            </a:r>
          </a:p>
          <a:p>
            <a:pPr marL="342900" indent="-342900">
              <a:buAutoNum type="arabicPeriod"/>
            </a:pPr>
            <a:endParaRPr lang="de-DE" sz="1200" dirty="0" smtClean="0">
              <a:latin typeface="Roboto Slab" pitchFamily="2" charset="0"/>
              <a:ea typeface="Roboto Slab" pitchFamily="2" charset="0"/>
              <a:cs typeface="Roboto" panose="02000000000000000000" pitchFamily="2" charset="0"/>
            </a:endParaRPr>
          </a:p>
          <a:p>
            <a:pPr marL="342900" indent="-342900">
              <a:buAutoNum type="arabicPeriod"/>
            </a:pPr>
            <a:r>
              <a:rPr lang="de-DE" sz="1200" dirty="0" smtClean="0">
                <a:latin typeface="Roboto Slab" pitchFamily="2" charset="0"/>
                <a:ea typeface="Roboto Slab" pitchFamily="2" charset="0"/>
                <a:cs typeface="Roboto" panose="02000000000000000000" pitchFamily="2" charset="0"/>
              </a:rPr>
              <a:t>Ihr bekommt gleich ein Blatt mit dem Kommentare und habt dann 1 Minute Zeit, um auf die Parole zu reagieren. </a:t>
            </a:r>
          </a:p>
          <a:p>
            <a:pPr marL="342900" indent="-342900">
              <a:buAutoNum type="arabicPeriod"/>
            </a:pPr>
            <a:endParaRPr lang="de-DE" sz="1200" dirty="0" smtClean="0">
              <a:latin typeface="Roboto Slab" pitchFamily="2" charset="0"/>
              <a:ea typeface="Roboto Slab" pitchFamily="2" charset="0"/>
              <a:cs typeface="Roboto" panose="02000000000000000000" pitchFamily="2" charset="0"/>
            </a:endParaRPr>
          </a:p>
          <a:p>
            <a:pPr marL="342900" indent="-342900">
              <a:buAutoNum type="arabicPeriod"/>
            </a:pPr>
            <a:r>
              <a:rPr lang="de-DE" sz="1200" dirty="0" smtClean="0">
                <a:latin typeface="Roboto Slab" pitchFamily="2" charset="0"/>
                <a:ea typeface="Roboto Slab" pitchFamily="2" charset="0"/>
                <a:cs typeface="Roboto" panose="02000000000000000000" pitchFamily="2" charset="0"/>
              </a:rPr>
              <a:t>Tipp: Es ist aber auch möglich, auf Kommentare der anderen mit Emojis zu reagieren. Probiert es aus!</a:t>
            </a:r>
            <a:endParaRPr lang="de-DE" sz="1200" b="1" dirty="0" smtClean="0">
              <a:latin typeface="Roboto Slab" pitchFamily="2" charset="0"/>
              <a:ea typeface="Roboto Slab" pitchFamily="2" charset="0"/>
              <a:cs typeface="Roboto" panose="02000000000000000000" pitchFamily="2" charset="0"/>
            </a:endParaRPr>
          </a:p>
          <a:p>
            <a:pPr marL="0" marR="13335" indent="0">
              <a:lnSpc>
                <a:spcPct val="120000"/>
              </a:lnSpc>
              <a:spcAft>
                <a:spcPts val="285"/>
              </a:spcAft>
              <a:buFont typeface="Arial" panose="020B0604020202020204" pitchFamily="34" charset="0"/>
              <a:buNone/>
              <a:tabLst>
                <a:tab pos="107950" algn="l"/>
              </a:tabLst>
            </a:pPr>
            <a:endParaRPr lang="de-DE" b="1" dirty="0" smtClean="0">
              <a:solidFill>
                <a:srgbClr val="FF3399"/>
              </a:solidFill>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023723CE-1F8D-4FB1-8CAE-A7423C7AF799}" type="slidenum">
              <a:rPr lang="de-DE" smtClean="0"/>
              <a:t>6</a:t>
            </a:fld>
            <a:endParaRPr lang="de-DE"/>
          </a:p>
        </p:txBody>
      </p:sp>
    </p:spTree>
    <p:extLst>
      <p:ext uri="{BB962C8B-B14F-4D97-AF65-F5344CB8AC3E}">
        <p14:creationId xmlns:p14="http://schemas.microsoft.com/office/powerpoint/2010/main" val="2091944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marR="13335" indent="-285750">
              <a:lnSpc>
                <a:spcPct val="120000"/>
              </a:lnSpc>
              <a:spcAft>
                <a:spcPts val="285"/>
              </a:spcAft>
              <a:buFont typeface="Arial" panose="020B0604020202020204" pitchFamily="34" charset="0"/>
              <a:buChar char="•"/>
              <a:tabLst>
                <a:tab pos="107950" algn="l"/>
              </a:tabLst>
            </a:pPr>
            <a:r>
              <a:rPr lang="de-DE" dirty="0" smtClean="0">
                <a:cs typeface="Arial" panose="020B0604020202020204" pitchFamily="34" charset="0"/>
              </a:rPr>
              <a:t>Habt</a:t>
            </a:r>
            <a:r>
              <a:rPr lang="de-DE" baseline="0" dirty="0" smtClean="0">
                <a:cs typeface="Arial" panose="020B0604020202020204" pitchFamily="34" charset="0"/>
              </a:rPr>
              <a:t> ihr noch Fragen?</a:t>
            </a:r>
            <a:endParaRPr lang="de-DE" dirty="0" smtClean="0">
              <a:cs typeface="Arial" panose="020B0604020202020204" pitchFamily="34" charset="0"/>
            </a:endParaRPr>
          </a:p>
        </p:txBody>
      </p:sp>
      <p:sp>
        <p:nvSpPr>
          <p:cNvPr id="4" name="Foliennummernplatzhalter 3"/>
          <p:cNvSpPr>
            <a:spLocks noGrp="1"/>
          </p:cNvSpPr>
          <p:nvPr>
            <p:ph type="sldNum" sz="quarter" idx="10"/>
          </p:nvPr>
        </p:nvSpPr>
        <p:spPr/>
        <p:txBody>
          <a:bodyPr/>
          <a:lstStyle/>
          <a:p>
            <a:fld id="{023723CE-1F8D-4FB1-8CAE-A7423C7AF799}" type="slidenum">
              <a:rPr lang="de-DE" smtClean="0"/>
              <a:t>7</a:t>
            </a:fld>
            <a:endParaRPr lang="de-DE"/>
          </a:p>
        </p:txBody>
      </p:sp>
    </p:spTree>
    <p:extLst>
      <p:ext uri="{BB962C8B-B14F-4D97-AF65-F5344CB8AC3E}">
        <p14:creationId xmlns:p14="http://schemas.microsoft.com/office/powerpoint/2010/main" val="2593625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ctr">
              <a:buClr>
                <a:srgbClr val="000000"/>
              </a:buClr>
              <a:buFont typeface="Arial"/>
              <a:buNone/>
            </a:pPr>
            <a:r>
              <a:rPr lang="de-DE" kern="0" dirty="0" smtClean="0">
                <a:solidFill>
                  <a:srgbClr val="000000"/>
                </a:solidFill>
                <a:latin typeface="Roboto Slab" pitchFamily="2" charset="0"/>
                <a:ea typeface="Roboto Slab" pitchFamily="2" charset="0"/>
                <a:cs typeface="Roboto" panose="02000000000000000000" pitchFamily="2" charset="0"/>
                <a:sym typeface="Arial"/>
              </a:rPr>
              <a:t>Das</a:t>
            </a:r>
            <a:r>
              <a:rPr lang="de-DE" kern="0" baseline="0" dirty="0" smtClean="0">
                <a:solidFill>
                  <a:srgbClr val="000000"/>
                </a:solidFill>
                <a:latin typeface="Roboto Slab" pitchFamily="2" charset="0"/>
                <a:ea typeface="Roboto Slab" pitchFamily="2" charset="0"/>
                <a:cs typeface="Roboto" panose="02000000000000000000" pitchFamily="2" charset="0"/>
                <a:sym typeface="Arial"/>
              </a:rPr>
              <a:t> ist eine </a:t>
            </a:r>
            <a:r>
              <a:rPr lang="de-DE" kern="0" dirty="0" smtClean="0">
                <a:solidFill>
                  <a:srgbClr val="000000"/>
                </a:solidFill>
                <a:latin typeface="Roboto Slab" pitchFamily="2" charset="0"/>
                <a:ea typeface="Roboto Slab" pitchFamily="2" charset="0"/>
                <a:cs typeface="Roboto" panose="02000000000000000000" pitchFamily="2" charset="0"/>
                <a:sym typeface="Arial"/>
              </a:rPr>
              <a:t>Orientierungsfolie: Wie war die Übung für euch?</a:t>
            </a:r>
            <a:endParaRPr lang="de-DE" kern="0" dirty="0">
              <a:solidFill>
                <a:srgbClr val="000000"/>
              </a:solidFill>
              <a:latin typeface="Roboto Slab" pitchFamily="2" charset="0"/>
              <a:ea typeface="Roboto Slab" pitchFamily="2" charset="0"/>
              <a:cs typeface="Roboto" panose="02000000000000000000" pitchFamily="2" charset="0"/>
              <a:sym typeface="Arial"/>
            </a:endParaRPr>
          </a:p>
        </p:txBody>
      </p:sp>
      <p:sp>
        <p:nvSpPr>
          <p:cNvPr id="4" name="Foliennummernplatzhalter 3"/>
          <p:cNvSpPr>
            <a:spLocks noGrp="1"/>
          </p:cNvSpPr>
          <p:nvPr>
            <p:ph type="sldNum" sz="quarter" idx="10"/>
          </p:nvPr>
        </p:nvSpPr>
        <p:spPr/>
        <p:txBody>
          <a:bodyPr/>
          <a:lstStyle/>
          <a:p>
            <a:fld id="{023723CE-1F8D-4FB1-8CAE-A7423C7AF799}" type="slidenum">
              <a:rPr lang="de-DE" smtClean="0"/>
              <a:t>8</a:t>
            </a:fld>
            <a:endParaRPr lang="de-DE"/>
          </a:p>
        </p:txBody>
      </p:sp>
    </p:spTree>
    <p:extLst>
      <p:ext uri="{BB962C8B-B14F-4D97-AF65-F5344CB8AC3E}">
        <p14:creationId xmlns:p14="http://schemas.microsoft.com/office/powerpoint/2010/main" val="353893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Frage</a:t>
            </a:r>
            <a:r>
              <a:rPr lang="de-DE" baseline="0" dirty="0" smtClean="0"/>
              <a:t> erst mal die Gruppe: Erkennt ihr Strategien in euren Kommentaren..</a:t>
            </a:r>
            <a:endParaRPr lang="de-DE" dirty="0"/>
          </a:p>
        </p:txBody>
      </p:sp>
      <p:sp>
        <p:nvSpPr>
          <p:cNvPr id="4" name="Foliennummernplatzhalter 3"/>
          <p:cNvSpPr>
            <a:spLocks noGrp="1"/>
          </p:cNvSpPr>
          <p:nvPr>
            <p:ph type="sldNum" sz="quarter" idx="10"/>
          </p:nvPr>
        </p:nvSpPr>
        <p:spPr/>
        <p:txBody>
          <a:bodyPr/>
          <a:lstStyle/>
          <a:p>
            <a:fld id="{023723CE-1F8D-4FB1-8CAE-A7423C7AF799}" type="slidenum">
              <a:rPr lang="de-DE" smtClean="0"/>
              <a:t>9</a:t>
            </a:fld>
            <a:endParaRPr lang="de-DE"/>
          </a:p>
        </p:txBody>
      </p:sp>
    </p:spTree>
    <p:extLst>
      <p:ext uri="{BB962C8B-B14F-4D97-AF65-F5344CB8AC3E}">
        <p14:creationId xmlns:p14="http://schemas.microsoft.com/office/powerpoint/2010/main" val="2778118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CE00EB3-BCEA-487E-A8AF-DDCB168A0373}" type="datetimeFigureOut">
              <a:rPr lang="de-DE" smtClean="0"/>
              <a:t>29.08.2023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417964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CE00EB3-BCEA-487E-A8AF-DDCB168A0373}" type="datetimeFigureOut">
              <a:rPr lang="de-DE" smtClean="0"/>
              <a:t>29.08.2023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53692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CE00EB3-BCEA-487E-A8AF-DDCB168A0373}" type="datetimeFigureOut">
              <a:rPr lang="de-DE" smtClean="0"/>
              <a:t>29.08.2023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171764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CE00EB3-BCEA-487E-A8AF-DDCB168A0373}" type="datetimeFigureOut">
              <a:rPr lang="de-DE" smtClean="0"/>
              <a:t>29.08.2023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233464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9CE00EB3-BCEA-487E-A8AF-DDCB168A0373}" type="datetimeFigureOut">
              <a:rPr lang="de-DE" smtClean="0"/>
              <a:t>29.08.2023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170755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CE00EB3-BCEA-487E-A8AF-DDCB168A0373}" type="datetimeFigureOut">
              <a:rPr lang="de-DE" smtClean="0"/>
              <a:t>29.08.2023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162270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CE00EB3-BCEA-487E-A8AF-DDCB168A0373}" type="datetimeFigureOut">
              <a:rPr lang="de-DE" smtClean="0"/>
              <a:t>29.08.2023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400352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CE00EB3-BCEA-487E-A8AF-DDCB168A0373}" type="datetimeFigureOut">
              <a:rPr lang="de-DE" smtClean="0"/>
              <a:t>29.08.2023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202643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CE00EB3-BCEA-487E-A8AF-DDCB168A0373}" type="datetimeFigureOut">
              <a:rPr lang="de-DE" smtClean="0"/>
              <a:t>29.08.2023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367301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9CE00EB3-BCEA-487E-A8AF-DDCB168A0373}" type="datetimeFigureOut">
              <a:rPr lang="de-DE" smtClean="0"/>
              <a:t>29.08.2023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111038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9CE00EB3-BCEA-487E-A8AF-DDCB168A0373}" type="datetimeFigureOut">
              <a:rPr lang="de-DE" smtClean="0"/>
              <a:t>29.08.2023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146888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00EB3-BCEA-487E-A8AF-DDCB168A0373}" type="datetimeFigureOut">
              <a:rPr lang="de-DE" smtClean="0"/>
              <a:t>29.08.2023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6A0B2-3663-4B66-BD47-30427389454D}" type="slidenum">
              <a:rPr lang="de-DE" smtClean="0"/>
              <a:t>‹Nr.›</a:t>
            </a:fld>
            <a:endParaRPr lang="de-DE"/>
          </a:p>
        </p:txBody>
      </p:sp>
    </p:spTree>
    <p:extLst>
      <p:ext uri="{BB962C8B-B14F-4D97-AF65-F5344CB8AC3E}">
        <p14:creationId xmlns:p14="http://schemas.microsoft.com/office/powerpoint/2010/main" val="1679407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internetbeschwerdestelle.de/" TargetMode="External"/><Relationship Id="rId2" Type="http://schemas.openxmlformats.org/officeDocument/2006/relationships/hyperlink" Target="http://www.jugendschutz.net/" TargetMode="Externa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www.demokratiezentrum-bw.de/demokratiezentrum/vorfall-meld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app.slack.com/team/U7PBBP61K" TargetMode="External"/><Relationship Id="rId13" Type="http://schemas.openxmlformats.org/officeDocument/2006/relationships/hyperlink" Target="https://train-the-trainer.slack.com/archives/C02GE7KL8LQ/p1632825849000300?thread_ts=1632730183.000100&amp;cid=C02GE7KL8LQ" TargetMode="External"/><Relationship Id="rId3" Type="http://schemas.openxmlformats.org/officeDocument/2006/relationships/hyperlink" Target="https://app.slack.com/team/U4Q148YJE" TargetMode="External"/><Relationship Id="rId7" Type="http://schemas.openxmlformats.org/officeDocument/2006/relationships/hyperlink" Target="https://train-the-trainer.slack.com/archives/C02GE7KL8LQ/p1632746385000300?thread_ts=1632730183.000100&amp;cid=C02GE7KL8LQ" TargetMode="External"/><Relationship Id="rId12" Type="http://schemas.openxmlformats.org/officeDocument/2006/relationships/hyperlink" Target="https://train-the-trainer.slack.com/team/UNFNNHNFQ" TargetMode="External"/><Relationship Id="rId17" Type="http://schemas.openxmlformats.org/officeDocument/2006/relationships/image" Target="../media/image2.png"/><Relationship Id="rId2" Type="http://schemas.openxmlformats.org/officeDocument/2006/relationships/notesSlide" Target="../notesSlides/notesSlide3.xml"/><Relationship Id="rId16" Type="http://schemas.openxmlformats.org/officeDocument/2006/relationships/hyperlink" Target="https://train-the-trainer.slack.com/archives/C02GE7KL8LQ/p1632827615000500?thread_ts=1632730183.000100&amp;cid=C02GE7KL8LQ" TargetMode="External"/><Relationship Id="rId1" Type="http://schemas.openxmlformats.org/officeDocument/2006/relationships/slideLayout" Target="../slideLayouts/slideLayout1.xml"/><Relationship Id="rId6" Type="http://schemas.openxmlformats.org/officeDocument/2006/relationships/hyperlink" Target="https://train-the-trainer.slack.com/archives/C02GE7KL8LQ/p1632746130000100?thread_ts=1632730183.000100&amp;cid=C02GE7KL8LQ" TargetMode="External"/><Relationship Id="rId11" Type="http://schemas.openxmlformats.org/officeDocument/2006/relationships/hyperlink" Target="https://train-the-trainer.slack.com/team/UN0P6V1S6" TargetMode="External"/><Relationship Id="rId5" Type="http://schemas.openxmlformats.org/officeDocument/2006/relationships/hyperlink" Target="https://app.slack.com/team/UN22SSMNF" TargetMode="External"/><Relationship Id="rId15" Type="http://schemas.openxmlformats.org/officeDocument/2006/relationships/hyperlink" Target="https://app.slack.com/team/UN0P6V1S6" TargetMode="External"/><Relationship Id="rId10" Type="http://schemas.openxmlformats.org/officeDocument/2006/relationships/hyperlink" Target="https://train-the-trainer.slack.com/archives/C02GE7KL8LQ/p1632825810000100?thread_ts=1632730183.000100&amp;cid=C02GE7KL8LQ" TargetMode="External"/><Relationship Id="rId4" Type="http://schemas.openxmlformats.org/officeDocument/2006/relationships/hyperlink" Target="https://train-the-trainer.slack.com/archives/C02GE7KL8LQ/p1632739563000600?thread_ts=1632730183.000100&amp;cid=C02GE7KL8LQ" TargetMode="External"/><Relationship Id="rId9" Type="http://schemas.openxmlformats.org/officeDocument/2006/relationships/hyperlink" Target="https://train-the-trainer.slack.com/archives/C02GE7KL8LQ/p1632818813000100?thread_ts=1632730183.000100&amp;cid=C02GE7KL8LQ" TargetMode="External"/><Relationship Id="rId14" Type="http://schemas.openxmlformats.org/officeDocument/2006/relationships/hyperlink" Target="https://train-the-trainer.slack.com/team/UN22SSMN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hyperlink" Target="https://app.slack.com/team/U7PBBP61K" TargetMode="External"/><Relationship Id="rId13" Type="http://schemas.openxmlformats.org/officeDocument/2006/relationships/hyperlink" Target="https://train-the-trainer.slack.com/archives/C02GE7KL8LQ/p1632825849000300?thread_ts=1632730183.000100&amp;cid=C02GE7KL8LQ" TargetMode="External"/><Relationship Id="rId3" Type="http://schemas.openxmlformats.org/officeDocument/2006/relationships/hyperlink" Target="https://app.slack.com/team/U4Q148YJE" TargetMode="External"/><Relationship Id="rId7" Type="http://schemas.openxmlformats.org/officeDocument/2006/relationships/hyperlink" Target="https://train-the-trainer.slack.com/archives/C02GE7KL8LQ/p1632746385000300?thread_ts=1632730183.000100&amp;cid=C02GE7KL8LQ" TargetMode="External"/><Relationship Id="rId12" Type="http://schemas.openxmlformats.org/officeDocument/2006/relationships/hyperlink" Target="https://train-the-trainer.slack.com/team/UNFNNHNFQ" TargetMode="External"/><Relationship Id="rId17" Type="http://schemas.openxmlformats.org/officeDocument/2006/relationships/image" Target="../media/image3.JPG"/><Relationship Id="rId2" Type="http://schemas.openxmlformats.org/officeDocument/2006/relationships/notesSlide" Target="../notesSlides/notesSlide5.xml"/><Relationship Id="rId16" Type="http://schemas.openxmlformats.org/officeDocument/2006/relationships/hyperlink" Target="https://train-the-trainer.slack.com/archives/C02GE7KL8LQ/p1632827615000500?thread_ts=1632730183.000100&amp;cid=C02GE7KL8LQ" TargetMode="External"/><Relationship Id="rId1" Type="http://schemas.openxmlformats.org/officeDocument/2006/relationships/slideLayout" Target="../slideLayouts/slideLayout1.xml"/><Relationship Id="rId6" Type="http://schemas.openxmlformats.org/officeDocument/2006/relationships/hyperlink" Target="https://train-the-trainer.slack.com/archives/C02GE7KL8LQ/p1632746130000100?thread_ts=1632730183.000100&amp;cid=C02GE7KL8LQ" TargetMode="External"/><Relationship Id="rId11" Type="http://schemas.openxmlformats.org/officeDocument/2006/relationships/hyperlink" Target="https://train-the-trainer.slack.com/team/UN0P6V1S6" TargetMode="External"/><Relationship Id="rId5" Type="http://schemas.openxmlformats.org/officeDocument/2006/relationships/hyperlink" Target="https://app.slack.com/team/UN22SSMNF" TargetMode="External"/><Relationship Id="rId15" Type="http://schemas.openxmlformats.org/officeDocument/2006/relationships/hyperlink" Target="https://app.slack.com/team/UN0P6V1S6" TargetMode="External"/><Relationship Id="rId10" Type="http://schemas.openxmlformats.org/officeDocument/2006/relationships/hyperlink" Target="https://train-the-trainer.slack.com/archives/C02GE7KL8LQ/p1632825810000100?thread_ts=1632730183.000100&amp;cid=C02GE7KL8LQ" TargetMode="External"/><Relationship Id="rId4" Type="http://schemas.openxmlformats.org/officeDocument/2006/relationships/hyperlink" Target="https://train-the-trainer.slack.com/archives/C02GE7KL8LQ/p1632739563000600?thread_ts=1632730183.000100&amp;cid=C02GE7KL8LQ" TargetMode="External"/><Relationship Id="rId9" Type="http://schemas.openxmlformats.org/officeDocument/2006/relationships/hyperlink" Target="https://train-the-trainer.slack.com/archives/C02GE7KL8LQ/p1632818813000100?thread_ts=1632730183.000100&amp;cid=C02GE7KL8LQ" TargetMode="External"/><Relationship Id="rId14" Type="http://schemas.openxmlformats.org/officeDocument/2006/relationships/hyperlink" Target="https://train-the-trainer.slack.com/team/UN22SSMN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978464" y="811685"/>
            <a:ext cx="10058400" cy="1569660"/>
          </a:xfrm>
          <a:prstGeom prst="rect">
            <a:avLst/>
          </a:prstGeom>
        </p:spPr>
        <p:txBody>
          <a:bodyPr wrap="square">
            <a:spAutoFit/>
          </a:bodyPr>
          <a:lstStyle/>
          <a:p>
            <a:pPr algn="ctr"/>
            <a:r>
              <a:rPr lang="de-DE" sz="4800" strike="sngStrike" dirty="0">
                <a:solidFill>
                  <a:srgbClr val="E6007E"/>
                </a:solidFill>
                <a:latin typeface="Roboto Slab" pitchFamily="2" charset="0"/>
                <a:ea typeface="Roboto Slab" pitchFamily="2" charset="0"/>
                <a:cs typeface="Noto Serif" panose="02020502060505020204" pitchFamily="18"/>
              </a:rPr>
              <a:t>„Das wird man ja wohl noch sagen dürfen</a:t>
            </a:r>
            <a:r>
              <a:rPr lang="de-DE" sz="4800" strike="sngStrike" dirty="0" smtClean="0">
                <a:solidFill>
                  <a:srgbClr val="E6007E"/>
                </a:solidFill>
                <a:latin typeface="Roboto Slab" pitchFamily="2" charset="0"/>
                <a:ea typeface="Roboto Slab" pitchFamily="2" charset="0"/>
                <a:cs typeface="Noto Serif" panose="02020502060505020204" pitchFamily="18"/>
              </a:rPr>
              <a:t>..“</a:t>
            </a:r>
            <a:endParaRPr lang="de-DE" sz="4800" strike="sngStrike" dirty="0">
              <a:solidFill>
                <a:srgbClr val="E6007E"/>
              </a:solidFill>
              <a:ea typeface="Noto Serif" panose="02020502060505020204" pitchFamily="18"/>
              <a:cs typeface="Noto Serif" panose="02020502060505020204" pitchFamily="18"/>
            </a:endParaRPr>
          </a:p>
        </p:txBody>
      </p:sp>
      <p:sp>
        <p:nvSpPr>
          <p:cNvPr id="4" name="Rechteck 3"/>
          <p:cNvSpPr/>
          <p:nvPr/>
        </p:nvSpPr>
        <p:spPr>
          <a:xfrm>
            <a:off x="1179191" y="2549787"/>
            <a:ext cx="9857673" cy="3416320"/>
          </a:xfrm>
          <a:prstGeom prst="rect">
            <a:avLst/>
          </a:prstGeom>
        </p:spPr>
        <p:txBody>
          <a:bodyPr wrap="square">
            <a:spAutoFit/>
          </a:bodyPr>
          <a:lstStyle/>
          <a:p>
            <a:pPr marL="457200" lvl="0" indent="-355600">
              <a:lnSpc>
                <a:spcPct val="150000"/>
              </a:lnSpc>
              <a:buClr>
                <a:schemeClr val="dk1"/>
              </a:buClr>
              <a:buSzPts val="2000"/>
              <a:buFont typeface="Roboto Slab"/>
              <a:buChar char="●"/>
            </a:pPr>
            <a:r>
              <a:rPr lang="de-DE" sz="2400" dirty="0">
                <a:solidFill>
                  <a:schemeClr val="dk1"/>
                </a:solidFill>
                <a:latin typeface="Noto Sans" panose="020B0502040504020204" pitchFamily="34"/>
                <a:ea typeface="Noto Sans" panose="020B0502040504020204" pitchFamily="34"/>
                <a:cs typeface="Noto Sans" panose="020B0502040504020204" pitchFamily="34"/>
                <a:sym typeface="Roboto Slab"/>
              </a:rPr>
              <a:t>Niemand darf aufgrund von </a:t>
            </a:r>
            <a:r>
              <a:rPr lang="de-DE" sz="2400" b="1" dirty="0">
                <a:solidFill>
                  <a:schemeClr val="dk1"/>
                </a:solidFill>
                <a:latin typeface="Noto Sans" panose="020B0502040504020204" pitchFamily="34"/>
                <a:ea typeface="Noto Sans" panose="020B0502040504020204" pitchFamily="34"/>
                <a:cs typeface="Noto Sans" panose="020B0502040504020204" pitchFamily="34"/>
                <a:sym typeface="Roboto Slab"/>
              </a:rPr>
              <a:t>Herkunft, Hautfarbe, Geschlecht, sexueller Orientierung, Religion oder Behinderung </a:t>
            </a:r>
            <a:r>
              <a:rPr lang="de-DE" sz="2400" dirty="0">
                <a:solidFill>
                  <a:schemeClr val="dk1"/>
                </a:solidFill>
                <a:latin typeface="Noto Sans" panose="020B0502040504020204" pitchFamily="34"/>
                <a:ea typeface="Noto Sans" panose="020B0502040504020204" pitchFamily="34"/>
                <a:cs typeface="Noto Sans" panose="020B0502040504020204" pitchFamily="34"/>
                <a:sym typeface="Roboto Slab"/>
              </a:rPr>
              <a:t>diskriminiert werden. </a:t>
            </a:r>
          </a:p>
          <a:p>
            <a:pPr lvl="0">
              <a:lnSpc>
                <a:spcPct val="150000"/>
              </a:lnSpc>
              <a:buClr>
                <a:srgbClr val="000000"/>
              </a:buClr>
              <a:buSzPts val="2000"/>
            </a:pPr>
            <a:endParaRPr lang="de-DE" sz="2400"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marL="457200" lvl="0" indent="-355600">
              <a:lnSpc>
                <a:spcPct val="150000"/>
              </a:lnSpc>
              <a:buClr>
                <a:schemeClr val="dk1"/>
              </a:buClr>
              <a:buSzPts val="2000"/>
              <a:buFont typeface="Roboto Slab"/>
              <a:buChar char="●"/>
            </a:pPr>
            <a:r>
              <a:rPr lang="de-DE" sz="2400" b="1" dirty="0">
                <a:solidFill>
                  <a:schemeClr val="dk1"/>
                </a:solidFill>
                <a:latin typeface="Noto Sans" panose="020B0502040504020204" pitchFamily="34"/>
                <a:ea typeface="Noto Sans" panose="020B0502040504020204" pitchFamily="34"/>
                <a:cs typeface="Noto Sans" panose="020B0502040504020204" pitchFamily="34"/>
                <a:sym typeface="Roboto Slab"/>
              </a:rPr>
              <a:t>Diskriminierung ist verboten</a:t>
            </a:r>
            <a:r>
              <a:rPr lang="de-DE" sz="2400" b="1"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a:t>
            </a:r>
            <a:r>
              <a:rPr lang="de-DE" sz="2400"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
            </a:r>
            <a:br>
              <a:rPr lang="de-DE" sz="2400"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br>
            <a:r>
              <a:rPr lang="de-DE" sz="2400"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a:t>
            </a:r>
            <a:r>
              <a:rPr lang="de-DE" sz="2400" dirty="0">
                <a:solidFill>
                  <a:schemeClr val="dk1"/>
                </a:solidFill>
                <a:latin typeface="Noto Sans" panose="020B0502040504020204" pitchFamily="34"/>
                <a:ea typeface="Noto Sans" panose="020B0502040504020204" pitchFamily="34"/>
                <a:cs typeface="Noto Sans" panose="020B0502040504020204" pitchFamily="34"/>
                <a:sym typeface="Roboto Slab"/>
              </a:rPr>
              <a:t>s. Allgemeines Gleichbehandlungsgesetz (AGG</a:t>
            </a:r>
            <a:r>
              <a:rPr lang="de-DE" sz="2400"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a:t>
            </a:r>
            <a:endParaRPr lang="de-DE" sz="2400"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p:txBody>
      </p:sp>
    </p:spTree>
    <p:extLst>
      <p:ext uri="{BB962C8B-B14F-4D97-AF65-F5344CB8AC3E}">
        <p14:creationId xmlns:p14="http://schemas.microsoft.com/office/powerpoint/2010/main" val="636021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1570562" y="2476335"/>
            <a:ext cx="5069707" cy="2123658"/>
          </a:xfrm>
          <a:prstGeom prst="rect">
            <a:avLst/>
          </a:prstGeom>
        </p:spPr>
        <p:txBody>
          <a:bodyPr wrap="square">
            <a:spAutoFit/>
          </a:bodyPr>
          <a:lstStyle/>
          <a:p>
            <a:r>
              <a:rPr lang="de-DE" sz="4400" dirty="0" smtClean="0">
                <a:solidFill>
                  <a:srgbClr val="E6007E"/>
                </a:solidFill>
                <a:latin typeface="Roboto Slab" pitchFamily="2" charset="0"/>
                <a:ea typeface="Roboto Slab" pitchFamily="2" charset="0"/>
                <a:cs typeface="Noto Sans" panose="020B0502040504020204" pitchFamily="34"/>
              </a:rPr>
              <a:t>Was </a:t>
            </a:r>
            <a:r>
              <a:rPr lang="de-DE" sz="4400" dirty="0">
                <a:solidFill>
                  <a:srgbClr val="E6007E"/>
                </a:solidFill>
                <a:latin typeface="Roboto Slab" pitchFamily="2" charset="0"/>
                <a:ea typeface="Roboto Slab" pitchFamily="2" charset="0"/>
                <a:cs typeface="Noto Sans" panose="020B0502040504020204" pitchFamily="34"/>
              </a:rPr>
              <a:t>kannst Du 5 Minuten am Tag </a:t>
            </a:r>
            <a:r>
              <a:rPr lang="de-DE" sz="4400" dirty="0" smtClean="0">
                <a:solidFill>
                  <a:srgbClr val="E6007E"/>
                </a:solidFill>
                <a:latin typeface="Roboto Slab" pitchFamily="2" charset="0"/>
                <a:ea typeface="Roboto Slab" pitchFamily="2" charset="0"/>
                <a:cs typeface="Noto Sans" panose="020B0502040504020204" pitchFamily="34"/>
              </a:rPr>
              <a:t>tun?</a:t>
            </a:r>
            <a:endParaRPr lang="de-DE" sz="4400" dirty="0">
              <a:solidFill>
                <a:srgbClr val="E6007E"/>
              </a:solidFill>
              <a:latin typeface="Roboto Slab" pitchFamily="2" charset="0"/>
              <a:ea typeface="Roboto Slab" pitchFamily="2" charset="0"/>
              <a:cs typeface="Noto Sans" panose="020B0502040504020204" pitchFamily="34"/>
            </a:endParaRPr>
          </a:p>
        </p:txBody>
      </p:sp>
      <p:sp>
        <p:nvSpPr>
          <p:cNvPr id="29" name="Textfeld 28"/>
          <p:cNvSpPr txBox="1"/>
          <p:nvPr/>
        </p:nvSpPr>
        <p:spPr>
          <a:xfrm>
            <a:off x="3088146" y="6262620"/>
            <a:ext cx="2876764" cy="369332"/>
          </a:xfrm>
          <a:prstGeom prst="rect">
            <a:avLst/>
          </a:prstGeom>
          <a:noFill/>
        </p:spPr>
        <p:txBody>
          <a:bodyPr wrap="square" rtlCol="0">
            <a:spAutoFit/>
          </a:bodyPr>
          <a:lstStyle/>
          <a:p>
            <a:endParaRPr lang="de-DE" dirty="0"/>
          </a:p>
        </p:txBody>
      </p:sp>
      <p:sp>
        <p:nvSpPr>
          <p:cNvPr id="26" name="Herz 25"/>
          <p:cNvSpPr/>
          <p:nvPr/>
        </p:nvSpPr>
        <p:spPr>
          <a:xfrm>
            <a:off x="8459412" y="2047128"/>
            <a:ext cx="3039168" cy="3027792"/>
          </a:xfrm>
          <a:prstGeom prst="heart">
            <a:avLst/>
          </a:prstGeom>
          <a:no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3399"/>
              </a:solidFill>
            </a:endParaRPr>
          </a:p>
        </p:txBody>
      </p:sp>
      <p:sp>
        <p:nvSpPr>
          <p:cNvPr id="6" name="Herz 5"/>
          <p:cNvSpPr/>
          <p:nvPr/>
        </p:nvSpPr>
        <p:spPr>
          <a:xfrm>
            <a:off x="8566092" y="2115708"/>
            <a:ext cx="2841048" cy="2810622"/>
          </a:xfrm>
          <a:prstGeom prst="heart">
            <a:avLst/>
          </a:prstGeom>
          <a:no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3399"/>
              </a:solidFill>
            </a:endParaRPr>
          </a:p>
        </p:txBody>
      </p:sp>
      <p:cxnSp>
        <p:nvCxnSpPr>
          <p:cNvPr id="7" name="Gerader Verbinder 6"/>
          <p:cNvCxnSpPr/>
          <p:nvPr/>
        </p:nvCxnSpPr>
        <p:spPr>
          <a:xfrm>
            <a:off x="7772400" y="971550"/>
            <a:ext cx="33033" cy="513207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27508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1" name="Google Shape;761;g134fd97b030_1_724"/>
          <p:cNvSpPr txBox="1">
            <a:spLocks noGrp="1"/>
          </p:cNvSpPr>
          <p:nvPr>
            <p:ph type="body" idx="1"/>
          </p:nvPr>
        </p:nvSpPr>
        <p:spPr>
          <a:xfrm>
            <a:off x="1348187" y="892453"/>
            <a:ext cx="6576607" cy="5231944"/>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SzPct val="102974"/>
              <a:buNone/>
            </a:pPr>
            <a:r>
              <a:rPr lang="de-DE" sz="1800" b="1" dirty="0" smtClean="0">
                <a:latin typeface="Noto Sans" panose="020B0502040504020204" pitchFamily="34"/>
                <a:ea typeface="Noto Sans" panose="020B0502040504020204" pitchFamily="34"/>
                <a:cs typeface="Noto Sans" panose="020B0502040504020204" pitchFamily="34"/>
                <a:sym typeface="Roboto Slab"/>
              </a:rPr>
              <a:t>Hasskommentare </a:t>
            </a:r>
            <a:r>
              <a:rPr lang="de-DE" sz="1800" b="1" dirty="0">
                <a:latin typeface="Noto Sans" panose="020B0502040504020204" pitchFamily="34"/>
                <a:ea typeface="Noto Sans" panose="020B0502040504020204" pitchFamily="34"/>
                <a:cs typeface="Noto Sans" panose="020B0502040504020204" pitchFamily="34"/>
                <a:sym typeface="Roboto Slab"/>
              </a:rPr>
              <a:t>melden, blockieren, löschen</a:t>
            </a:r>
            <a:r>
              <a:rPr lang="de-DE" sz="1800" dirty="0" smtClean="0">
                <a:latin typeface="Noto Sans" panose="020B0502040504020204" pitchFamily="34"/>
                <a:ea typeface="Noto Sans" panose="020B0502040504020204" pitchFamily="34"/>
                <a:cs typeface="Noto Sans" panose="020B0502040504020204" pitchFamily="34"/>
                <a:sym typeface="Roboto Slab"/>
              </a:rPr>
              <a:t>.</a:t>
            </a:r>
            <a:endParaRPr sz="1800" dirty="0">
              <a:latin typeface="Noto Sans" panose="020B0502040504020204" pitchFamily="34"/>
              <a:ea typeface="Noto Sans" panose="020B0502040504020204" pitchFamily="34"/>
              <a:cs typeface="Noto Sans" panose="020B0502040504020204" pitchFamily="34"/>
              <a:sym typeface="Roboto Slab"/>
            </a:endParaRPr>
          </a:p>
          <a:p>
            <a:pPr marL="0" marR="0" lvl="0" indent="0" algn="l" rtl="0">
              <a:lnSpc>
                <a:spcPct val="150000"/>
              </a:lnSpc>
              <a:spcBef>
                <a:spcPts val="1000"/>
              </a:spcBef>
              <a:spcAft>
                <a:spcPts val="0"/>
              </a:spcAft>
              <a:buSzPct val="102974"/>
              <a:buNone/>
            </a:pPr>
            <a:r>
              <a:rPr lang="de-DE" sz="1800" b="1" dirty="0">
                <a:latin typeface="Noto Sans" panose="020B0502040504020204" pitchFamily="34"/>
                <a:ea typeface="Noto Sans" panose="020B0502040504020204" pitchFamily="34"/>
                <a:cs typeface="Noto Sans" panose="020B0502040504020204" pitchFamily="34"/>
                <a:sym typeface="Roboto Slab"/>
              </a:rPr>
              <a:t>Emojis verwenden</a:t>
            </a:r>
            <a:r>
              <a:rPr lang="de-DE" sz="1800" dirty="0">
                <a:latin typeface="Noto Sans" panose="020B0502040504020204" pitchFamily="34"/>
                <a:ea typeface="Noto Sans" panose="020B0502040504020204" pitchFamily="34"/>
                <a:cs typeface="Noto Sans" panose="020B0502040504020204" pitchFamily="34"/>
                <a:sym typeface="Roboto Slab"/>
              </a:rPr>
              <a:t> </a:t>
            </a:r>
            <a:endParaRPr sz="1800" dirty="0">
              <a:latin typeface="Noto Sans" panose="020B0502040504020204" pitchFamily="34"/>
              <a:ea typeface="Noto Sans" panose="020B0502040504020204" pitchFamily="34"/>
              <a:cs typeface="Noto Sans" panose="020B0502040504020204" pitchFamily="34"/>
              <a:sym typeface="Roboto Slab"/>
            </a:endParaRPr>
          </a:p>
          <a:p>
            <a:pPr marL="0" marR="0" lvl="0" indent="0" algn="l" rtl="0">
              <a:lnSpc>
                <a:spcPct val="150000"/>
              </a:lnSpc>
              <a:spcBef>
                <a:spcPts val="1000"/>
              </a:spcBef>
              <a:spcAft>
                <a:spcPts val="0"/>
              </a:spcAft>
              <a:buSzPct val="102974"/>
              <a:buNone/>
            </a:pPr>
            <a:r>
              <a:rPr lang="de-DE" sz="1800" b="1" dirty="0">
                <a:latin typeface="Noto Sans" panose="020B0502040504020204" pitchFamily="34"/>
                <a:ea typeface="Noto Sans" panose="020B0502040504020204" pitchFamily="34"/>
                <a:cs typeface="Noto Sans" panose="020B0502040504020204" pitchFamily="34"/>
                <a:sym typeface="Roboto Slab"/>
              </a:rPr>
              <a:t>Einen kurzen Kommentar schreiben</a:t>
            </a:r>
            <a:r>
              <a:rPr lang="de-DE" sz="1800" dirty="0">
                <a:latin typeface="Noto Sans" panose="020B0502040504020204" pitchFamily="34"/>
                <a:ea typeface="Noto Sans" panose="020B0502040504020204" pitchFamily="34"/>
                <a:cs typeface="Noto Sans" panose="020B0502040504020204" pitchFamily="34"/>
                <a:sym typeface="Roboto Slab"/>
              </a:rPr>
              <a:t>, zum Beispiel:</a:t>
            </a:r>
            <a:endParaRPr sz="1800" dirty="0">
              <a:latin typeface="Noto Sans" panose="020B0502040504020204" pitchFamily="34"/>
              <a:ea typeface="Noto Sans" panose="020B0502040504020204" pitchFamily="34"/>
              <a:cs typeface="Noto Sans" panose="020B0502040504020204" pitchFamily="34"/>
              <a:sym typeface="Roboto Slab"/>
            </a:endParaRPr>
          </a:p>
          <a:p>
            <a:pPr marL="457200" lvl="0" indent="-334979" algn="l" rtl="0">
              <a:lnSpc>
                <a:spcPct val="150000"/>
              </a:lnSpc>
              <a:spcBef>
                <a:spcPts val="1000"/>
              </a:spcBef>
              <a:spcAft>
                <a:spcPts val="0"/>
              </a:spcAft>
              <a:buSzPct val="72829"/>
              <a:buFont typeface="Roboto Slab"/>
              <a:buChar char="●"/>
            </a:pPr>
            <a:r>
              <a:rPr lang="de-DE" sz="1800" dirty="0">
                <a:latin typeface="Noto Sans" panose="020B0502040504020204" pitchFamily="34"/>
                <a:ea typeface="Noto Sans" panose="020B0502040504020204" pitchFamily="34"/>
                <a:cs typeface="Noto Sans" panose="020B0502040504020204" pitchFamily="34"/>
                <a:sym typeface="Roboto Slab"/>
              </a:rPr>
              <a:t>"Ich stimme dem nicht zu" </a:t>
            </a:r>
            <a:endParaRPr sz="1800" dirty="0">
              <a:latin typeface="Noto Sans" panose="020B0502040504020204" pitchFamily="34"/>
              <a:ea typeface="Noto Sans" panose="020B0502040504020204" pitchFamily="34"/>
              <a:cs typeface="Noto Sans" panose="020B0502040504020204" pitchFamily="34"/>
              <a:sym typeface="Roboto Slab"/>
            </a:endParaRPr>
          </a:p>
          <a:p>
            <a:pPr marL="457200" lvl="0" indent="-334979" algn="l" rtl="0">
              <a:lnSpc>
                <a:spcPct val="150000"/>
              </a:lnSpc>
              <a:spcBef>
                <a:spcPts val="1000"/>
              </a:spcBef>
              <a:spcAft>
                <a:spcPts val="0"/>
              </a:spcAft>
              <a:buSzPct val="72829"/>
              <a:buFont typeface="Roboto Slab"/>
              <a:buChar char="●"/>
            </a:pPr>
            <a:r>
              <a:rPr lang="de-DE" sz="1800" dirty="0">
                <a:latin typeface="Noto Sans" panose="020B0502040504020204" pitchFamily="34"/>
                <a:ea typeface="Noto Sans" panose="020B0502040504020204" pitchFamily="34"/>
                <a:cs typeface="Noto Sans" panose="020B0502040504020204" pitchFamily="34"/>
                <a:sym typeface="Roboto Slab"/>
              </a:rPr>
              <a:t>"Dieser Kommentar ist rassistisch" (benennen Sie die Strategie)</a:t>
            </a:r>
            <a:endParaRPr sz="1800" dirty="0">
              <a:latin typeface="Noto Sans" panose="020B0502040504020204" pitchFamily="34"/>
              <a:ea typeface="Noto Sans" panose="020B0502040504020204" pitchFamily="34"/>
              <a:cs typeface="Noto Sans" panose="020B0502040504020204" pitchFamily="34"/>
              <a:sym typeface="Roboto Slab"/>
            </a:endParaRPr>
          </a:p>
          <a:p>
            <a:pPr marL="457200" lvl="0" indent="-334979" algn="l" rtl="0">
              <a:lnSpc>
                <a:spcPct val="150000"/>
              </a:lnSpc>
              <a:spcBef>
                <a:spcPts val="1000"/>
              </a:spcBef>
              <a:spcAft>
                <a:spcPts val="0"/>
              </a:spcAft>
              <a:buSzPct val="72829"/>
              <a:buFont typeface="Roboto Slab"/>
              <a:buChar char="●"/>
            </a:pPr>
            <a:r>
              <a:rPr lang="de-DE" sz="1800" dirty="0">
                <a:latin typeface="Noto Sans" panose="020B0502040504020204" pitchFamily="34"/>
                <a:ea typeface="Noto Sans" panose="020B0502040504020204" pitchFamily="34"/>
                <a:cs typeface="Noto Sans" panose="020B0502040504020204" pitchFamily="34"/>
                <a:sym typeface="Roboto Slab"/>
              </a:rPr>
              <a:t>"Findet noch jemand hier diesen Kommentar unmenschlich?" (Appell an stille Leser)</a:t>
            </a:r>
            <a:endParaRPr sz="1800" dirty="0">
              <a:latin typeface="Noto Sans" panose="020B0502040504020204" pitchFamily="34"/>
              <a:ea typeface="Noto Sans" panose="020B0502040504020204" pitchFamily="34"/>
              <a:cs typeface="Noto Sans" panose="020B0502040504020204" pitchFamily="34"/>
              <a:sym typeface="Roboto Slab"/>
            </a:endParaRPr>
          </a:p>
          <a:p>
            <a:pPr marL="457200" lvl="0" indent="-334979" algn="l" rtl="0">
              <a:lnSpc>
                <a:spcPct val="150000"/>
              </a:lnSpc>
              <a:spcBef>
                <a:spcPts val="1000"/>
              </a:spcBef>
              <a:spcAft>
                <a:spcPts val="0"/>
              </a:spcAft>
              <a:buSzPct val="72829"/>
              <a:buFont typeface="Roboto Slab"/>
              <a:buChar char="●"/>
            </a:pPr>
            <a:r>
              <a:rPr lang="de-DE" sz="1800" dirty="0">
                <a:latin typeface="Noto Sans" panose="020B0502040504020204" pitchFamily="34"/>
                <a:ea typeface="Noto Sans" panose="020B0502040504020204" pitchFamily="34"/>
                <a:cs typeface="Noto Sans" panose="020B0502040504020204" pitchFamily="34"/>
                <a:sym typeface="Roboto Slab"/>
              </a:rPr>
              <a:t>"Lass dich nicht unterkriegen, ich stehe hinter dir!" (Solidarität mit der angegriffenen Person zeigen</a:t>
            </a:r>
            <a:r>
              <a:rPr lang="de-DE" sz="1800" dirty="0" smtClean="0">
                <a:latin typeface="Noto Sans" panose="020B0502040504020204" pitchFamily="34"/>
                <a:ea typeface="Noto Sans" panose="020B0502040504020204" pitchFamily="34"/>
                <a:cs typeface="Noto Sans" panose="020B0502040504020204" pitchFamily="34"/>
                <a:sym typeface="Roboto Slab"/>
              </a:rPr>
              <a:t>)</a:t>
            </a:r>
            <a:endParaRPr sz="1800" dirty="0">
              <a:latin typeface="Noto Sans" panose="020B0502040504020204" pitchFamily="34"/>
              <a:ea typeface="Noto Sans" panose="020B0502040504020204" pitchFamily="34"/>
              <a:cs typeface="Noto Sans" panose="020B0502040504020204" pitchFamily="34"/>
              <a:sym typeface="Roboto Slab"/>
            </a:endParaRPr>
          </a:p>
        </p:txBody>
      </p:sp>
      <p:pic>
        <p:nvPicPr>
          <p:cNvPr id="763" name="Google Shape;763;g134fd97b030_1_724"/>
          <p:cNvPicPr preferRelativeResize="0"/>
          <p:nvPr/>
        </p:nvPicPr>
        <p:blipFill rotWithShape="1">
          <a:blip r:embed="rId3">
            <a:alphaModFix/>
          </a:blip>
          <a:srcRect l="15431" t="25403" r="17032" b="17148"/>
          <a:stretch/>
        </p:blipFill>
        <p:spPr>
          <a:xfrm>
            <a:off x="3767941" y="1574446"/>
            <a:ext cx="609750" cy="518681"/>
          </a:xfrm>
          <a:prstGeom prst="rect">
            <a:avLst/>
          </a:prstGeom>
          <a:noFill/>
          <a:ln>
            <a:noFill/>
          </a:ln>
        </p:spPr>
      </p:pic>
      <p:pic>
        <p:nvPicPr>
          <p:cNvPr id="764" name="Google Shape;764;g134fd97b030_1_724"/>
          <p:cNvPicPr preferRelativeResize="0"/>
          <p:nvPr/>
        </p:nvPicPr>
        <p:blipFill rotWithShape="1">
          <a:blip r:embed="rId4">
            <a:alphaModFix/>
          </a:blip>
          <a:srcRect/>
          <a:stretch/>
        </p:blipFill>
        <p:spPr>
          <a:xfrm>
            <a:off x="433549" y="791012"/>
            <a:ext cx="609757" cy="665875"/>
          </a:xfrm>
          <a:prstGeom prst="rect">
            <a:avLst/>
          </a:prstGeom>
          <a:noFill/>
          <a:ln>
            <a:noFill/>
          </a:ln>
        </p:spPr>
      </p:pic>
      <p:pic>
        <p:nvPicPr>
          <p:cNvPr id="765" name="Google Shape;765;g134fd97b030_1_724"/>
          <p:cNvPicPr preferRelativeResize="0"/>
          <p:nvPr/>
        </p:nvPicPr>
        <p:blipFill rotWithShape="1">
          <a:blip r:embed="rId5">
            <a:alphaModFix/>
          </a:blip>
          <a:srcRect/>
          <a:stretch/>
        </p:blipFill>
        <p:spPr>
          <a:xfrm>
            <a:off x="486176" y="2286236"/>
            <a:ext cx="609750" cy="501279"/>
          </a:xfrm>
          <a:prstGeom prst="rect">
            <a:avLst/>
          </a:prstGeom>
          <a:noFill/>
          <a:ln>
            <a:noFill/>
          </a:ln>
        </p:spPr>
      </p:pic>
      <p:pic>
        <p:nvPicPr>
          <p:cNvPr id="5" name="Grafi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0161" y="1429402"/>
            <a:ext cx="3701048" cy="3701048"/>
          </a:xfrm>
          <a:prstGeom prst="rect">
            <a:avLst/>
          </a:prstGeom>
        </p:spPr>
      </p:pic>
      <p:cxnSp>
        <p:nvCxnSpPr>
          <p:cNvPr id="10" name="Gerader Verbinder 9"/>
          <p:cNvCxnSpPr/>
          <p:nvPr/>
        </p:nvCxnSpPr>
        <p:spPr>
          <a:xfrm>
            <a:off x="7924800" y="1123950"/>
            <a:ext cx="33033" cy="513207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46171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3" name="Rechteck 2"/>
          <p:cNvSpPr/>
          <p:nvPr/>
        </p:nvSpPr>
        <p:spPr>
          <a:xfrm>
            <a:off x="590550" y="1429315"/>
            <a:ext cx="6998970" cy="4216539"/>
          </a:xfrm>
          <a:prstGeom prst="rect">
            <a:avLst/>
          </a:prstGeom>
        </p:spPr>
        <p:txBody>
          <a:bodyPr wrap="square">
            <a:spAutoFit/>
          </a:bodyPr>
          <a:lstStyle/>
          <a:p>
            <a:r>
              <a:rPr lang="de-DE" dirty="0">
                <a:solidFill>
                  <a:srgbClr val="000000"/>
                </a:solidFill>
                <a:latin typeface="Noto Sans" panose="020B0502040504020204" pitchFamily="34"/>
                <a:ea typeface="Noto Sans" panose="020B0502040504020204" pitchFamily="34"/>
                <a:cs typeface="Noto Sans" panose="020B0502040504020204" pitchFamily="34"/>
              </a:rPr>
              <a:t>"An den kleinen Plätzen, nahe dem eigenen Heim. </a:t>
            </a:r>
            <a:br>
              <a:rPr lang="de-DE" dirty="0">
                <a:solidFill>
                  <a:srgbClr val="000000"/>
                </a:solidFill>
                <a:latin typeface="Noto Sans" panose="020B0502040504020204" pitchFamily="34"/>
                <a:ea typeface="Noto Sans" panose="020B0502040504020204" pitchFamily="34"/>
                <a:cs typeface="Noto Sans" panose="020B0502040504020204" pitchFamily="34"/>
              </a:rPr>
            </a:br>
            <a:r>
              <a:rPr lang="de-DE" dirty="0">
                <a:solidFill>
                  <a:srgbClr val="000000"/>
                </a:solidFill>
                <a:latin typeface="Noto Sans" panose="020B0502040504020204" pitchFamily="34"/>
                <a:ea typeface="Noto Sans" panose="020B0502040504020204" pitchFamily="34"/>
                <a:cs typeface="Noto Sans" panose="020B0502040504020204" pitchFamily="34"/>
              </a:rPr>
              <a:t>So nah und so klein, dass diese Plätze auf keiner Landkarte der Welt gefunden werden können. </a:t>
            </a:r>
            <a:endParaRPr lang="de-DE" dirty="0">
              <a:latin typeface="Noto Sans" panose="020B0502040504020204" pitchFamily="34"/>
              <a:ea typeface="Noto Sans" panose="020B0502040504020204" pitchFamily="34"/>
              <a:cs typeface="Noto Sans" panose="020B0502040504020204" pitchFamily="34"/>
            </a:endParaRPr>
          </a:p>
          <a:p>
            <a:r>
              <a:rPr lang="de-DE" dirty="0">
                <a:latin typeface="Noto Sans" panose="020B0502040504020204" pitchFamily="34"/>
                <a:ea typeface="Noto Sans" panose="020B0502040504020204" pitchFamily="34"/>
                <a:cs typeface="Noto Sans" panose="020B0502040504020204" pitchFamily="34"/>
              </a:rPr>
              <a:t/>
            </a:r>
            <a:br>
              <a:rPr lang="de-DE" dirty="0">
                <a:latin typeface="Noto Sans" panose="020B0502040504020204" pitchFamily="34"/>
                <a:ea typeface="Noto Sans" panose="020B0502040504020204" pitchFamily="34"/>
                <a:cs typeface="Noto Sans" panose="020B0502040504020204" pitchFamily="34"/>
              </a:rPr>
            </a:br>
            <a:r>
              <a:rPr lang="de-DE" dirty="0">
                <a:solidFill>
                  <a:srgbClr val="000000"/>
                </a:solidFill>
                <a:latin typeface="Noto Sans" panose="020B0502040504020204" pitchFamily="34"/>
                <a:ea typeface="Noto Sans" panose="020B0502040504020204" pitchFamily="34"/>
                <a:cs typeface="Noto Sans" panose="020B0502040504020204" pitchFamily="34"/>
              </a:rPr>
              <a:t>Und doch sind diese Plätze die Welt des Einzelnen: </a:t>
            </a:r>
            <a:br>
              <a:rPr lang="de-DE" dirty="0">
                <a:solidFill>
                  <a:srgbClr val="000000"/>
                </a:solidFill>
                <a:latin typeface="Noto Sans" panose="020B0502040504020204" pitchFamily="34"/>
                <a:ea typeface="Noto Sans" panose="020B0502040504020204" pitchFamily="34"/>
                <a:cs typeface="Noto Sans" panose="020B0502040504020204" pitchFamily="34"/>
              </a:rPr>
            </a:br>
            <a:r>
              <a:rPr lang="de-DE" dirty="0">
                <a:solidFill>
                  <a:srgbClr val="000000"/>
                </a:solidFill>
                <a:latin typeface="Noto Sans" panose="020B0502040504020204" pitchFamily="34"/>
                <a:ea typeface="Noto Sans" panose="020B0502040504020204" pitchFamily="34"/>
                <a:cs typeface="Noto Sans" panose="020B0502040504020204" pitchFamily="34"/>
              </a:rPr>
              <a:t>Die Nachbarschaft, in der er lebt, die Schule oder die Universität, die er besucht, die Fabrik, der Bauernhof oder das Büro, in dem er arbeitet. Das sind die Plätze, wo jeder Mann, jede Frau und jedes Kind gleiche Rechte, gleiche Chancen und gleiche Würde ohne Diskriminierung sucht. </a:t>
            </a:r>
            <a:endParaRPr lang="de-DE" dirty="0">
              <a:latin typeface="Noto Sans" panose="020B0502040504020204" pitchFamily="34"/>
              <a:ea typeface="Noto Sans" panose="020B0502040504020204" pitchFamily="34"/>
              <a:cs typeface="Noto Sans" panose="020B0502040504020204" pitchFamily="34"/>
            </a:endParaRPr>
          </a:p>
          <a:p>
            <a:r>
              <a:rPr lang="de-DE" dirty="0">
                <a:latin typeface="Noto Sans" panose="020B0502040504020204" pitchFamily="34"/>
                <a:ea typeface="Noto Sans" panose="020B0502040504020204" pitchFamily="34"/>
                <a:cs typeface="Noto Sans" panose="020B0502040504020204" pitchFamily="34"/>
              </a:rPr>
              <a:t/>
            </a:r>
            <a:br>
              <a:rPr lang="de-DE" dirty="0">
                <a:latin typeface="Noto Sans" panose="020B0502040504020204" pitchFamily="34"/>
                <a:ea typeface="Noto Sans" panose="020B0502040504020204" pitchFamily="34"/>
                <a:cs typeface="Noto Sans" panose="020B0502040504020204" pitchFamily="34"/>
              </a:rPr>
            </a:br>
            <a:r>
              <a:rPr lang="de-DE" dirty="0">
                <a:solidFill>
                  <a:srgbClr val="000000"/>
                </a:solidFill>
                <a:latin typeface="Noto Sans" panose="020B0502040504020204" pitchFamily="34"/>
                <a:ea typeface="Noto Sans" panose="020B0502040504020204" pitchFamily="34"/>
                <a:cs typeface="Noto Sans" panose="020B0502040504020204" pitchFamily="34"/>
              </a:rPr>
              <a:t>Solange diese Rechte dort keine Geltung haben, sind sie auch woanders nicht von Bedeutung. </a:t>
            </a:r>
            <a:r>
              <a:rPr lang="de-DE" dirty="0" smtClean="0">
                <a:solidFill>
                  <a:srgbClr val="000000"/>
                </a:solidFill>
                <a:latin typeface="Noto Sans" panose="020B0502040504020204" pitchFamily="34"/>
                <a:ea typeface="Noto Sans" panose="020B0502040504020204" pitchFamily="34"/>
                <a:cs typeface="Noto Sans" panose="020B0502040504020204" pitchFamily="34"/>
              </a:rPr>
              <a:t>"</a:t>
            </a:r>
            <a:r>
              <a:rPr lang="de-DE" dirty="0">
                <a:latin typeface="Noto Sans" panose="020B0502040504020204" pitchFamily="34"/>
                <a:ea typeface="Noto Sans" panose="020B0502040504020204" pitchFamily="34"/>
                <a:cs typeface="Noto Sans" panose="020B0502040504020204" pitchFamily="34"/>
              </a:rPr>
              <a:t/>
            </a:r>
            <a:br>
              <a:rPr lang="de-DE" dirty="0">
                <a:latin typeface="Noto Sans" panose="020B0502040504020204" pitchFamily="34"/>
                <a:ea typeface="Noto Sans" panose="020B0502040504020204" pitchFamily="34"/>
                <a:cs typeface="Noto Sans" panose="020B0502040504020204" pitchFamily="34"/>
              </a:rPr>
            </a:br>
            <a:r>
              <a:rPr lang="de-DE" dirty="0" smtClean="0">
                <a:latin typeface="Noto Sans" panose="020B0502040504020204" pitchFamily="34"/>
                <a:ea typeface="Noto Sans" panose="020B0502040504020204" pitchFamily="34"/>
                <a:cs typeface="Noto Sans" panose="020B0502040504020204" pitchFamily="34"/>
              </a:rPr>
              <a:t>- </a:t>
            </a:r>
            <a:r>
              <a:rPr lang="de-DE" sz="1600" i="1" dirty="0" smtClean="0">
                <a:latin typeface="Noto Sans" panose="020B0502040504020204" pitchFamily="34"/>
                <a:ea typeface="Noto Sans" panose="020B0502040504020204" pitchFamily="34"/>
                <a:cs typeface="Noto Sans" panose="020B0502040504020204" pitchFamily="34"/>
              </a:rPr>
              <a:t>Eleanor </a:t>
            </a:r>
            <a:r>
              <a:rPr lang="de-DE" sz="1600" i="1" dirty="0">
                <a:latin typeface="Noto Sans" panose="020B0502040504020204" pitchFamily="34"/>
                <a:ea typeface="Noto Sans" panose="020B0502040504020204" pitchFamily="34"/>
                <a:cs typeface="Noto Sans" panose="020B0502040504020204" pitchFamily="34"/>
              </a:rPr>
              <a:t>Roosevelt, Vorsitzende der Menschenrechtskommission der Vereinten </a:t>
            </a:r>
            <a:r>
              <a:rPr lang="de-DE" sz="1600" i="1" dirty="0" smtClean="0">
                <a:latin typeface="Noto Sans" panose="020B0502040504020204" pitchFamily="34"/>
                <a:ea typeface="Noto Sans" panose="020B0502040504020204" pitchFamily="34"/>
                <a:cs typeface="Noto Sans" panose="020B0502040504020204" pitchFamily="34"/>
              </a:rPr>
              <a:t>Nationen</a:t>
            </a:r>
            <a:endParaRPr lang="de-DE" sz="1600" i="1" dirty="0">
              <a:latin typeface="Noto Sans" panose="020B0502040504020204" pitchFamily="34"/>
              <a:ea typeface="Noto Sans" panose="020B0502040504020204" pitchFamily="34"/>
              <a:cs typeface="Noto Sans" panose="020B0502040504020204" pitchFamily="34"/>
            </a:endParaRPr>
          </a:p>
        </p:txBody>
      </p:sp>
      <p:sp>
        <p:nvSpPr>
          <p:cNvPr id="10" name="Wolkenförmige Legende 9"/>
          <p:cNvSpPr/>
          <p:nvPr/>
        </p:nvSpPr>
        <p:spPr>
          <a:xfrm>
            <a:off x="8446770" y="2205990"/>
            <a:ext cx="2731770" cy="2091690"/>
          </a:xfrm>
          <a:prstGeom prst="cloudCallout">
            <a:avLst>
              <a:gd name="adj1" fmla="val -27946"/>
              <a:gd name="adj2" fmla="val 84358"/>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Gerader Verbinder 4"/>
          <p:cNvCxnSpPr/>
          <p:nvPr/>
        </p:nvCxnSpPr>
        <p:spPr>
          <a:xfrm>
            <a:off x="7924800" y="1123950"/>
            <a:ext cx="33033" cy="513207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44181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smtClean="0">
                <a:solidFill>
                  <a:srgbClr val="E5027D"/>
                </a:solidFill>
                <a:latin typeface="Roboto Slab" pitchFamily="2" charset="0"/>
                <a:ea typeface="Roboto Slab" pitchFamily="2" charset="0"/>
              </a:rPr>
              <a:t>Digitaler Selbstschutz und Selbstfürsorge</a:t>
            </a:r>
            <a:endParaRPr lang="de-DE" sz="3200" dirty="0">
              <a:solidFill>
                <a:srgbClr val="E5027D"/>
              </a:solidFill>
              <a:latin typeface="Roboto Slab" pitchFamily="2" charset="0"/>
              <a:ea typeface="Roboto Slab" pitchFamily="2" charset="0"/>
            </a:endParaRPr>
          </a:p>
        </p:txBody>
      </p:sp>
      <p:sp>
        <p:nvSpPr>
          <p:cNvPr id="3" name="Inhaltsplatzhalter 2"/>
          <p:cNvSpPr>
            <a:spLocks noGrp="1"/>
          </p:cNvSpPr>
          <p:nvPr>
            <p:ph sz="half" idx="1"/>
          </p:nvPr>
        </p:nvSpPr>
        <p:spPr>
          <a:xfrm>
            <a:off x="838200" y="2163917"/>
            <a:ext cx="5905500" cy="3317875"/>
          </a:xfrm>
        </p:spPr>
        <p:txBody>
          <a:bodyPr>
            <a:noAutofit/>
          </a:bodyPr>
          <a:lstStyle/>
          <a:p>
            <a:pPr>
              <a:lnSpc>
                <a:spcPct val="160000"/>
              </a:lnSpc>
            </a:pPr>
            <a:r>
              <a:rPr lang="de-DE" sz="2000" dirty="0" smtClean="0">
                <a:latin typeface="Noto Sans" panose="020B0502040504020204" pitchFamily="34"/>
                <a:ea typeface="Noto Sans" panose="020B0502040504020204" pitchFamily="34"/>
                <a:cs typeface="Noto Sans" panose="020B0502040504020204" pitchFamily="34"/>
              </a:rPr>
              <a:t>Wie viel Zeit und Energie hast du?</a:t>
            </a:r>
          </a:p>
          <a:p>
            <a:pPr>
              <a:lnSpc>
                <a:spcPct val="160000"/>
              </a:lnSpc>
            </a:pPr>
            <a:r>
              <a:rPr lang="de-DE" sz="2000" dirty="0" smtClean="0">
                <a:latin typeface="Noto Sans" panose="020B0502040504020204" pitchFamily="34"/>
                <a:ea typeface="Noto Sans" panose="020B0502040504020204" pitchFamily="34"/>
                <a:cs typeface="Noto Sans" panose="020B0502040504020204" pitchFamily="34"/>
              </a:rPr>
              <a:t>Atme tief durch, bevor </a:t>
            </a:r>
            <a:r>
              <a:rPr lang="de-DE" sz="2000" dirty="0">
                <a:latin typeface="Noto Sans" panose="020B0502040504020204" pitchFamily="34"/>
                <a:ea typeface="Noto Sans" panose="020B0502040504020204" pitchFamily="34"/>
                <a:cs typeface="Noto Sans" panose="020B0502040504020204" pitchFamily="34"/>
              </a:rPr>
              <a:t>d</a:t>
            </a:r>
            <a:r>
              <a:rPr lang="de-DE" sz="2000" dirty="0" smtClean="0">
                <a:latin typeface="Noto Sans" panose="020B0502040504020204" pitchFamily="34"/>
                <a:ea typeface="Noto Sans" panose="020B0502040504020204" pitchFamily="34"/>
                <a:cs typeface="Noto Sans" panose="020B0502040504020204" pitchFamily="34"/>
              </a:rPr>
              <a:t>u schreibst. </a:t>
            </a:r>
          </a:p>
          <a:p>
            <a:pPr>
              <a:lnSpc>
                <a:spcPct val="160000"/>
              </a:lnSpc>
            </a:pPr>
            <a:r>
              <a:rPr lang="de-DE" sz="2000" dirty="0" smtClean="0">
                <a:latin typeface="Noto Sans" panose="020B0502040504020204" pitchFamily="34"/>
                <a:ea typeface="Noto Sans" panose="020B0502040504020204" pitchFamily="34"/>
                <a:cs typeface="Noto Sans" panose="020B0502040504020204" pitchFamily="34"/>
              </a:rPr>
              <a:t>Denke an die stillen Mitlesenden</a:t>
            </a:r>
          </a:p>
          <a:p>
            <a:pPr>
              <a:lnSpc>
                <a:spcPct val="160000"/>
              </a:lnSpc>
            </a:pPr>
            <a:r>
              <a:rPr lang="de-DE" sz="2000" dirty="0" smtClean="0">
                <a:latin typeface="Noto Sans" panose="020B0502040504020204" pitchFamily="34"/>
                <a:ea typeface="Noto Sans" panose="020B0502040504020204" pitchFamily="34"/>
                <a:cs typeface="Noto Sans" panose="020B0502040504020204" pitchFamily="34"/>
              </a:rPr>
              <a:t>Checke die Plattform</a:t>
            </a:r>
          </a:p>
          <a:p>
            <a:pPr>
              <a:lnSpc>
                <a:spcPct val="160000"/>
              </a:lnSpc>
            </a:pPr>
            <a:r>
              <a:rPr lang="de-DE" sz="2000" dirty="0" smtClean="0">
                <a:latin typeface="Noto Sans" panose="020B0502040504020204" pitchFamily="34"/>
                <a:ea typeface="Noto Sans" panose="020B0502040504020204" pitchFamily="34"/>
                <a:cs typeface="Noto Sans" panose="020B0502040504020204" pitchFamily="34"/>
              </a:rPr>
              <a:t>Kommentieren schon Andere User*innen?</a:t>
            </a:r>
          </a:p>
          <a:p>
            <a:pPr>
              <a:lnSpc>
                <a:spcPct val="160000"/>
              </a:lnSpc>
            </a:pPr>
            <a:r>
              <a:rPr lang="de-DE" sz="2000" dirty="0" smtClean="0">
                <a:latin typeface="Noto Sans" panose="020B0502040504020204" pitchFamily="34"/>
                <a:ea typeface="Noto Sans" panose="020B0502040504020204" pitchFamily="34"/>
                <a:cs typeface="Noto Sans" panose="020B0502040504020204" pitchFamily="34"/>
              </a:rPr>
              <a:t>Achte auf Deine Privatsphäre-Einstellungen!</a:t>
            </a:r>
            <a:endParaRPr lang="de-DE" sz="2000" dirty="0">
              <a:latin typeface="Noto Sans" panose="020B0502040504020204" pitchFamily="34"/>
              <a:ea typeface="Noto Sans" panose="020B0502040504020204" pitchFamily="34"/>
              <a:cs typeface="Noto Sans" panose="020B0502040504020204" pitchFamily="34"/>
            </a:endParaRPr>
          </a:p>
        </p:txBody>
      </p:sp>
      <p:pic>
        <p:nvPicPr>
          <p:cNvPr id="5" name="Google Shape;662;g134fd97b030_1_550"/>
          <p:cNvPicPr preferRelativeResize="0"/>
          <p:nvPr/>
        </p:nvPicPr>
        <p:blipFill rotWithShape="1">
          <a:blip r:embed="rId2">
            <a:alphaModFix/>
          </a:blip>
          <a:srcRect/>
          <a:stretch/>
        </p:blipFill>
        <p:spPr>
          <a:xfrm>
            <a:off x="7185660" y="1825625"/>
            <a:ext cx="3994461" cy="3994461"/>
          </a:xfrm>
          <a:prstGeom prst="rect">
            <a:avLst/>
          </a:prstGeom>
          <a:noFill/>
          <a:ln>
            <a:noFill/>
          </a:ln>
        </p:spPr>
      </p:pic>
    </p:spTree>
    <p:extLst>
      <p:ext uri="{BB962C8B-B14F-4D97-AF65-F5344CB8AC3E}">
        <p14:creationId xmlns:p14="http://schemas.microsoft.com/office/powerpoint/2010/main" val="698258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838200" y="1825625"/>
            <a:ext cx="5802630" cy="4255135"/>
          </a:xfrm>
        </p:spPr>
        <p:txBody>
          <a:bodyPr>
            <a:normAutofit fontScale="92500" lnSpcReduction="20000"/>
          </a:bodyPr>
          <a:lstStyle/>
          <a:p>
            <a:pPr>
              <a:lnSpc>
                <a:spcPct val="150000"/>
              </a:lnSpc>
            </a:pPr>
            <a:r>
              <a:rPr lang="de-DE" sz="2000" dirty="0" smtClean="0">
                <a:latin typeface="Noto Sans" panose="020B0502040504020204" pitchFamily="34"/>
                <a:ea typeface="Noto Sans" panose="020B0502040504020204" pitchFamily="34"/>
                <a:cs typeface="Noto Sans" panose="020B0502040504020204" pitchFamily="34"/>
              </a:rPr>
              <a:t>Suche Dir </a:t>
            </a:r>
            <a:r>
              <a:rPr lang="de-DE" sz="2000" dirty="0">
                <a:latin typeface="Noto Sans" panose="020B0502040504020204" pitchFamily="34"/>
                <a:ea typeface="Noto Sans" panose="020B0502040504020204" pitchFamily="34"/>
                <a:cs typeface="Noto Sans" panose="020B0502040504020204" pitchFamily="34"/>
              </a:rPr>
              <a:t>v</a:t>
            </a:r>
            <a:r>
              <a:rPr lang="de-DE" sz="2000" dirty="0" smtClean="0">
                <a:latin typeface="Noto Sans" panose="020B0502040504020204" pitchFamily="34"/>
                <a:ea typeface="Noto Sans" panose="020B0502040504020204" pitchFamily="34"/>
                <a:cs typeface="Noto Sans" panose="020B0502040504020204" pitchFamily="34"/>
              </a:rPr>
              <a:t>erbündete </a:t>
            </a:r>
            <a:r>
              <a:rPr lang="de-DE" sz="2000" dirty="0" smtClean="0">
                <a:latin typeface="Noto Sans" panose="020B0502040504020204" pitchFamily="34"/>
                <a:ea typeface="Noto Sans" panose="020B0502040504020204" pitchFamily="34"/>
                <a:cs typeface="Noto Sans" panose="020B0502040504020204" pitchFamily="34"/>
              </a:rPr>
              <a:t>Personen: Gibt es z.B. eine Vertrauenslehrkraft?</a:t>
            </a:r>
          </a:p>
          <a:p>
            <a:pPr>
              <a:lnSpc>
                <a:spcPct val="150000"/>
              </a:lnSpc>
            </a:pPr>
            <a:r>
              <a:rPr lang="de-DE" sz="2000" dirty="0" smtClean="0">
                <a:latin typeface="Noto Sans" panose="020B0502040504020204" pitchFamily="34"/>
                <a:ea typeface="Noto Sans" panose="020B0502040504020204" pitchFamily="34"/>
                <a:cs typeface="Noto Sans" panose="020B0502040504020204" pitchFamily="34"/>
              </a:rPr>
              <a:t>Suche Dir Unterstützung, </a:t>
            </a:r>
            <a:r>
              <a:rPr lang="de-DE" sz="2000" dirty="0" smtClean="0">
                <a:latin typeface="Noto Sans" panose="020B0502040504020204" pitchFamily="34"/>
                <a:ea typeface="Noto Sans" panose="020B0502040504020204" pitchFamily="34"/>
                <a:cs typeface="Noto Sans" panose="020B0502040504020204" pitchFamily="34"/>
              </a:rPr>
              <a:t>z.B. bei den Meldestellen</a:t>
            </a:r>
            <a:endParaRPr lang="de-DE" sz="2000" dirty="0" smtClean="0">
              <a:latin typeface="Noto Sans" panose="020B0502040504020204" pitchFamily="34"/>
              <a:ea typeface="Noto Sans" panose="020B0502040504020204" pitchFamily="34"/>
              <a:cs typeface="Noto Sans" panose="020B0502040504020204" pitchFamily="34"/>
            </a:endParaRPr>
          </a:p>
          <a:p>
            <a:pPr marL="387350" indent="-342900">
              <a:lnSpc>
                <a:spcPct val="150000"/>
              </a:lnSpc>
              <a:spcBef>
                <a:spcPts val="0"/>
              </a:spcBef>
              <a:buClr>
                <a:srgbClr val="000000"/>
              </a:buClr>
              <a:buSzPts val="1400"/>
            </a:pPr>
            <a:endParaRPr lang="de-DE" sz="2000" b="1" dirty="0">
              <a:solidFill>
                <a:srgbClr val="E6007E"/>
              </a:solidFill>
              <a:latin typeface="Noto Sans" panose="020B0502040504020204" pitchFamily="34"/>
              <a:ea typeface="Noto Sans" panose="020B0502040504020204" pitchFamily="34"/>
              <a:cs typeface="Noto Sans" panose="020B0502040504020204" pitchFamily="34"/>
              <a:sym typeface="Roboto Slab"/>
            </a:endParaRPr>
          </a:p>
          <a:p>
            <a:pPr marL="44450" indent="0">
              <a:lnSpc>
                <a:spcPct val="150000"/>
              </a:lnSpc>
              <a:spcBef>
                <a:spcPts val="0"/>
              </a:spcBef>
              <a:buClr>
                <a:srgbClr val="000000"/>
              </a:buClr>
              <a:buSzPts val="1400"/>
              <a:buNone/>
            </a:pPr>
            <a:r>
              <a:rPr lang="de-DE" sz="2000" b="1" dirty="0" smtClean="0">
                <a:solidFill>
                  <a:srgbClr val="E6007E"/>
                </a:solidFill>
                <a:latin typeface="Noto Sans" panose="020B0502040504020204" pitchFamily="34"/>
                <a:ea typeface="Noto Sans" panose="020B0502040504020204" pitchFamily="34"/>
                <a:cs typeface="Noto Sans" panose="020B0502040504020204" pitchFamily="34"/>
                <a:sym typeface="Roboto Slab"/>
              </a:rPr>
              <a:t>Meldestellen</a:t>
            </a:r>
            <a:r>
              <a:rPr lang="de-DE" sz="2000" b="1" dirty="0">
                <a:solidFill>
                  <a:srgbClr val="E6007E"/>
                </a:solidFill>
                <a:latin typeface="Noto Sans" panose="020B0502040504020204" pitchFamily="34"/>
                <a:ea typeface="Noto Sans" panose="020B0502040504020204" pitchFamily="34"/>
                <a:cs typeface="Noto Sans" panose="020B0502040504020204" pitchFamily="34"/>
                <a:sym typeface="Roboto Slab"/>
              </a:rPr>
              <a:t>:</a:t>
            </a:r>
            <a:endParaRPr lang="de-DE" sz="2000" u="sng" dirty="0">
              <a:solidFill>
                <a:srgbClr val="E6007E"/>
              </a:solidFill>
              <a:latin typeface="Noto Sans" panose="020B0502040504020204" pitchFamily="34"/>
              <a:ea typeface="Noto Sans" panose="020B0502040504020204" pitchFamily="34"/>
              <a:cs typeface="Noto Sans" panose="020B0502040504020204" pitchFamily="34"/>
              <a:sym typeface="Roboto Slab"/>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endParaRPr>
          </a:p>
          <a:p>
            <a:pPr algn="just">
              <a:lnSpc>
                <a:spcPct val="150000"/>
              </a:lnSpc>
              <a:spcBef>
                <a:spcPts val="0"/>
              </a:spcBef>
              <a:buClr>
                <a:srgbClr val="000000"/>
              </a:buClr>
              <a:buSzPts val="1400"/>
            </a:pPr>
            <a:r>
              <a:rPr lang="de-DE" sz="2000" u="sng" dirty="0" smtClean="0">
                <a:solidFill>
                  <a:schemeClr val="dk1"/>
                </a:solidFill>
                <a:latin typeface="Noto Sans" panose="020B0502040504020204" pitchFamily="34"/>
                <a:ea typeface="Noto Sans" panose="020B0502040504020204" pitchFamily="34"/>
                <a:cs typeface="Noto Sans" panose="020B0502040504020204" pitchFamily="34"/>
                <a:sym typeface="Roboto Slab"/>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www.jugendschutz.net</a:t>
            </a:r>
            <a:r>
              <a:rPr lang="de-DE" sz="2000"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 </a:t>
            </a:r>
            <a:endParaRPr lang="de-DE" sz="2000"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algn="just">
              <a:lnSpc>
                <a:spcPct val="150000"/>
              </a:lnSpc>
              <a:spcBef>
                <a:spcPts val="0"/>
              </a:spcBef>
              <a:buClr>
                <a:srgbClr val="000000"/>
              </a:buClr>
              <a:buSzPts val="1400"/>
            </a:pPr>
            <a:r>
              <a:rPr lang="de-DE" sz="2000" u="sng" dirty="0">
                <a:solidFill>
                  <a:schemeClr val="dk1"/>
                </a:solidFill>
                <a:latin typeface="Noto Sans" panose="020B0502040504020204" pitchFamily="34"/>
                <a:ea typeface="Noto Sans" panose="020B0502040504020204" pitchFamily="34"/>
                <a:cs typeface="Noto Sans" panose="020B0502040504020204" pitchFamily="34"/>
                <a:sym typeface="Roboto Slab"/>
                <a:hlinkClick r:id="rId3"/>
              </a:rPr>
              <a:t>www.internetbeschwerdestelle.de</a:t>
            </a:r>
            <a:endParaRPr lang="de-DE" sz="2000"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algn="just">
              <a:lnSpc>
                <a:spcPct val="150000"/>
              </a:lnSpc>
              <a:spcBef>
                <a:spcPts val="0"/>
              </a:spcBef>
              <a:buClr>
                <a:srgbClr val="000000"/>
              </a:buClr>
              <a:buSzPts val="1400"/>
            </a:pPr>
            <a:r>
              <a:rPr lang="de-DE" sz="2000" u="sng" dirty="0">
                <a:solidFill>
                  <a:schemeClr val="dk1"/>
                </a:solidFill>
                <a:latin typeface="Noto Sans" panose="020B0502040504020204" pitchFamily="34"/>
                <a:ea typeface="Noto Sans" panose="020B0502040504020204" pitchFamily="34"/>
                <a:cs typeface="Noto Sans" panose="020B0502040504020204" pitchFamily="34"/>
                <a:sym typeface="Roboto Slab"/>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www.demokratiezentrum-bw.de/demokratiezentrum/vorfall-melden/</a:t>
            </a:r>
            <a:r>
              <a:rPr lang="de-DE" sz="2000" dirty="0">
                <a:solidFill>
                  <a:schemeClr val="dk1"/>
                </a:solidFill>
                <a:latin typeface="Noto Sans" panose="020B0502040504020204" pitchFamily="34"/>
                <a:ea typeface="Noto Sans" panose="020B0502040504020204" pitchFamily="34"/>
                <a:cs typeface="Noto Sans" panose="020B0502040504020204" pitchFamily="34"/>
                <a:sym typeface="Roboto Slab"/>
              </a:rPr>
              <a:t> </a:t>
            </a:r>
          </a:p>
        </p:txBody>
      </p:sp>
      <p:pic>
        <p:nvPicPr>
          <p:cNvPr id="5" name="Google Shape;662;g134fd97b030_1_550"/>
          <p:cNvPicPr preferRelativeResize="0"/>
          <p:nvPr/>
        </p:nvPicPr>
        <p:blipFill rotWithShape="1">
          <a:blip r:embed="rId5">
            <a:alphaModFix/>
          </a:blip>
          <a:srcRect/>
          <a:stretch/>
        </p:blipFill>
        <p:spPr>
          <a:xfrm>
            <a:off x="7185660" y="1825625"/>
            <a:ext cx="3994461" cy="3994461"/>
          </a:xfrm>
          <a:prstGeom prst="rect">
            <a:avLst/>
          </a:prstGeom>
          <a:noFill/>
          <a:ln>
            <a:noFill/>
          </a:ln>
        </p:spPr>
      </p:pic>
      <p:sp>
        <p:nvSpPr>
          <p:cNvPr id="7" name="Titel 1"/>
          <p:cNvSpPr>
            <a:spLocks noGrp="1"/>
          </p:cNvSpPr>
          <p:nvPr>
            <p:ph type="title"/>
          </p:nvPr>
        </p:nvSpPr>
        <p:spPr>
          <a:xfrm>
            <a:off x="838200" y="365125"/>
            <a:ext cx="10515600" cy="1325563"/>
          </a:xfrm>
        </p:spPr>
        <p:txBody>
          <a:bodyPr>
            <a:normAutofit/>
          </a:bodyPr>
          <a:lstStyle/>
          <a:p>
            <a:r>
              <a:rPr lang="de-DE" sz="3200" dirty="0" smtClean="0">
                <a:solidFill>
                  <a:srgbClr val="E5027D"/>
                </a:solidFill>
                <a:latin typeface="Roboto Slab" pitchFamily="2" charset="0"/>
                <a:ea typeface="Roboto Slab" pitchFamily="2" charset="0"/>
              </a:rPr>
              <a:t>Wenn Du es in Deinem Umfeld bemerkst…</a:t>
            </a:r>
            <a:endParaRPr lang="de-DE" sz="3200" dirty="0">
              <a:solidFill>
                <a:srgbClr val="E5027D"/>
              </a:solidFill>
              <a:latin typeface="Roboto Slab" pitchFamily="2" charset="0"/>
              <a:ea typeface="Roboto Slab" pitchFamily="2" charset="0"/>
            </a:endParaRPr>
          </a:p>
        </p:txBody>
      </p:sp>
    </p:spTree>
    <p:extLst>
      <p:ext uri="{BB962C8B-B14F-4D97-AF65-F5344CB8AC3E}">
        <p14:creationId xmlns:p14="http://schemas.microsoft.com/office/powerpoint/2010/main" val="156244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a:xfrm>
            <a:off x="772324" y="1329007"/>
            <a:ext cx="5902796" cy="3785652"/>
          </a:xfrm>
          <a:prstGeom prst="rect">
            <a:avLst/>
          </a:prstGeom>
        </p:spPr>
        <p:txBody>
          <a:bodyPr wrap="square">
            <a:spAutoFit/>
          </a:bodyPr>
          <a:lstStyle/>
          <a:p>
            <a:r>
              <a:rPr lang="de-DE" sz="4800" b="1" dirty="0" smtClean="0">
                <a:ln w="0"/>
                <a:solidFill>
                  <a:srgbClr val="E5027D"/>
                </a:solidFill>
                <a:latin typeface="Roboto Slab" pitchFamily="2" charset="0"/>
                <a:ea typeface="Roboto Slab" pitchFamily="2" charset="0"/>
                <a:cs typeface="Noto Serif" panose="02020502060505020204" pitchFamily="18"/>
              </a:rPr>
              <a:t>Warum ist es wichtig sich gegen diskriminierenden Kommentare zu stellen?</a:t>
            </a:r>
          </a:p>
        </p:txBody>
      </p:sp>
      <p:cxnSp>
        <p:nvCxnSpPr>
          <p:cNvPr id="8" name="Gerader Verbinder 7"/>
          <p:cNvCxnSpPr/>
          <p:nvPr/>
        </p:nvCxnSpPr>
        <p:spPr>
          <a:xfrm>
            <a:off x="7178040" y="788670"/>
            <a:ext cx="34290" cy="5474970"/>
          </a:xfrm>
          <a:prstGeom prst="line">
            <a:avLst/>
          </a:prstGeom>
        </p:spPr>
        <p:style>
          <a:lnRef idx="1">
            <a:schemeClr val="accent1"/>
          </a:lnRef>
          <a:fillRef idx="0">
            <a:schemeClr val="accent1"/>
          </a:fillRef>
          <a:effectRef idx="0">
            <a:schemeClr val="accent1"/>
          </a:effectRef>
          <a:fontRef idx="minor">
            <a:schemeClr val="tx1"/>
          </a:fontRef>
        </p:style>
      </p:cxnSp>
      <p:sp>
        <p:nvSpPr>
          <p:cNvPr id="9" name="Wolkenförmige Legende 8"/>
          <p:cNvSpPr/>
          <p:nvPr/>
        </p:nvSpPr>
        <p:spPr>
          <a:xfrm>
            <a:off x="8252460" y="1794510"/>
            <a:ext cx="2731770" cy="2091690"/>
          </a:xfrm>
          <a:prstGeom prst="cloudCallout">
            <a:avLst>
              <a:gd name="adj1" fmla="val -27946"/>
              <a:gd name="adj2" fmla="val 84358"/>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Wolkenförmige Legende 4"/>
          <p:cNvSpPr/>
          <p:nvPr/>
        </p:nvSpPr>
        <p:spPr>
          <a:xfrm>
            <a:off x="8359140" y="1889760"/>
            <a:ext cx="2731770" cy="2091690"/>
          </a:xfrm>
          <a:prstGeom prst="cloudCallout">
            <a:avLst>
              <a:gd name="adj1" fmla="val -27946"/>
              <a:gd name="adj2" fmla="val 8435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80276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2147483647"/>
            <a:ext cx="18796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smtClean="0">
                <a:ln>
                  <a:noFill/>
                </a:ln>
                <a:solidFill>
                  <a:srgbClr val="1D1C1D"/>
                </a:solidFill>
                <a:effectLst/>
                <a:latin typeface="Slack-Lato"/>
              </a:rPr>
              <a:t>Hi all,ich hätte eine Methode, die man vll als empowerned bezeichnen könnte, weil es da um die Haltung der Trainer*innen geht. Es geht um Werte und sie ist vielseitig einsetzbar. Ich setze sie auch gerne an den Anfang von Hate Speech Workshops. Geht online &amp; offline und ich würde sagen, man bräuchte so 15+10 Minuten - 15 Minuten für die Methode, 10 Minuten Diskussion.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0" y="2147483647"/>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smtClean="0">
                <a:ln>
                  <a:noFill/>
                </a:ln>
                <a:solidFill>
                  <a:srgbClr val="1D1C1D"/>
                </a:solidFill>
                <a:effectLst/>
                <a:latin typeface="Slack-Lato"/>
                <a:hlinkClick r:id="rId3"/>
              </a:rPr>
              <a:t>conny</a:t>
            </a:r>
            <a:r>
              <a:rPr kumimoji="0" lang="de-DE" altLang="de-DE" sz="1100" b="0" i="0" u="none" strike="noStrike" cap="none" normalizeH="0" baseline="0" smtClean="0">
                <a:ln>
                  <a:noFill/>
                </a:ln>
                <a:solidFill>
                  <a:srgbClr val="1D1C1D"/>
                </a:solidFill>
                <a:effectLst/>
                <a:latin typeface="Slack-Lato"/>
              </a:rPr>
              <a:t>  </a:t>
            </a:r>
            <a:r>
              <a:rPr kumimoji="0" lang="de-DE" altLang="de-DE" sz="900" b="0" i="0" u="none" strike="noStrike" cap="none" normalizeH="0" baseline="0" smtClean="0">
                <a:ln>
                  <a:noFill/>
                </a:ln>
                <a:solidFill>
                  <a:srgbClr val="1D1C1D"/>
                </a:solidFill>
                <a:effectLst/>
                <a:latin typeface="Slack-Lato"/>
                <a:hlinkClick r:id="rId4"/>
              </a:rPr>
              <a:t>vor 1 Tag</a:t>
            </a:r>
            <a:r>
              <a:rPr kumimoji="0" lang="de-DE" altLang="de-DE" sz="1100" b="0" i="0" u="none" strike="noStrike" cap="none" normalizeH="0" baseline="0" smtClean="0">
                <a:ln>
                  <a:noFill/>
                </a:ln>
                <a:solidFill>
                  <a:srgbClr val="1D1C1D"/>
                </a:solidFill>
                <a:effectLst/>
                <a:latin typeface="Slack-Lato"/>
              </a:rPr>
              <a:t/>
            </a:r>
            <a:br>
              <a:rPr kumimoji="0" lang="de-DE" altLang="de-DE" sz="1100" b="0" i="0" u="none" strike="noStrike" cap="none" normalizeH="0" baseline="0" smtClean="0">
                <a:ln>
                  <a:noFill/>
                </a:ln>
                <a:solidFill>
                  <a:srgbClr val="1D1C1D"/>
                </a:solidFill>
                <a:effectLst/>
                <a:latin typeface="Slack-Lato"/>
              </a:rPr>
            </a:br>
            <a:endParaRPr kumimoji="0" lang="de-DE" altLang="de-DE" sz="1100" b="0" i="0" u="none" strike="noStrike" cap="none" normalizeH="0" baseline="0" smtClean="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smtClean="0">
                <a:ln>
                  <a:noFill/>
                </a:ln>
                <a:solidFill>
                  <a:srgbClr val="1D1C1D"/>
                </a:solidFill>
                <a:effectLst/>
                <a:latin typeface="Slack-Lato"/>
              </a:rPr>
              <a:t>Die Trainer:innen bekommen am Samstagfrüh als Beginn sozusagen auch einen 2-stündigen Input von achwarzrund oder Tsepo Bollwinkel</a:t>
            </a:r>
            <a:endParaRPr kumimoji="0" lang="de-DE" altLang="de-DE"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2147483647"/>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smtClean="0">
                <a:ln>
                  <a:noFill/>
                </a:ln>
                <a:solidFill>
                  <a:srgbClr val="1D1C1D"/>
                </a:solidFill>
                <a:effectLst/>
                <a:latin typeface="Slack-Lato"/>
                <a:hlinkClick r:id="rId5"/>
              </a:rPr>
              <a:t>Fluky</a:t>
            </a:r>
            <a:r>
              <a:rPr kumimoji="0" lang="de-DE" altLang="de-DE" sz="1100" b="0" i="0" u="none" strike="noStrike" cap="none" normalizeH="0" baseline="0" smtClean="0">
                <a:ln>
                  <a:noFill/>
                </a:ln>
                <a:solidFill>
                  <a:srgbClr val="1D1C1D"/>
                </a:solidFill>
                <a:effectLst/>
                <a:latin typeface="Slack-Lato"/>
              </a:rPr>
              <a:t>  </a:t>
            </a:r>
            <a:r>
              <a:rPr kumimoji="0" lang="de-DE" altLang="de-DE" sz="900" b="0" i="0" u="none" strike="noStrike" cap="none" normalizeH="0" baseline="0" smtClean="0">
                <a:ln>
                  <a:noFill/>
                </a:ln>
                <a:solidFill>
                  <a:srgbClr val="1D1C1D"/>
                </a:solidFill>
                <a:effectLst/>
                <a:latin typeface="Slack-Lato"/>
                <a:hlinkClick r:id="rId6"/>
              </a:rPr>
              <a:t>vor 1 Tag</a:t>
            </a:r>
            <a:r>
              <a:rPr kumimoji="0" lang="de-DE" altLang="de-DE" sz="1100" b="0" i="0" u="none" strike="noStrike" cap="none" normalizeH="0" baseline="0" smtClean="0">
                <a:ln>
                  <a:noFill/>
                </a:ln>
                <a:solidFill>
                  <a:srgbClr val="1D1C1D"/>
                </a:solidFill>
                <a:effectLst/>
                <a:latin typeface="Slack-Lato"/>
              </a:rPr>
              <a:t/>
            </a:r>
            <a:br>
              <a:rPr kumimoji="0" lang="de-DE" altLang="de-DE" sz="1100" b="0" i="0" u="none" strike="noStrike" cap="none" normalizeH="0" baseline="0" smtClean="0">
                <a:ln>
                  <a:noFill/>
                </a:ln>
                <a:solidFill>
                  <a:srgbClr val="1D1C1D"/>
                </a:solidFill>
                <a:effectLst/>
                <a:latin typeface="Slack-Lato"/>
              </a:rPr>
            </a:br>
            <a:endParaRPr kumimoji="0" lang="de-DE" altLang="de-DE" sz="1100" b="0" i="0" u="none" strike="noStrike" cap="none" normalizeH="0" baseline="0" smtClean="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smtClean="0">
                <a:ln>
                  <a:noFill/>
                </a:ln>
                <a:solidFill>
                  <a:srgbClr val="1D1C1D"/>
                </a:solidFill>
                <a:effectLst/>
                <a:latin typeface="Slack-Lato"/>
              </a:rPr>
              <a:t>War das jetzt ein "Danke, Nein"? ^^</a:t>
            </a:r>
            <a:br>
              <a:rPr kumimoji="0" lang="de-DE" altLang="de-DE" sz="1100" b="0" i="0" u="none" strike="noStrike" cap="none" normalizeH="0" baseline="0" smtClean="0">
                <a:ln>
                  <a:noFill/>
                </a:ln>
                <a:solidFill>
                  <a:srgbClr val="1D1C1D"/>
                </a:solidFill>
                <a:effectLst/>
                <a:latin typeface="Slack-Lato"/>
              </a:rPr>
            </a:br>
            <a:r>
              <a:rPr kumimoji="0" lang="de-DE" altLang="de-DE" sz="1100" b="0" i="0" u="none" strike="noStrike" cap="none" normalizeH="0" baseline="0" smtClean="0">
                <a:ln>
                  <a:noFill/>
                </a:ln>
                <a:solidFill>
                  <a:srgbClr val="1D1C1D"/>
                </a:solidFill>
                <a:effectLst/>
                <a:latin typeface="Slack-Lato"/>
              </a:rPr>
              <a:t>Falls ja, sag gerne an, zu welchem Thema du/ ihr gerne eine Methode hättet und was der maximale Zeitrahmen dafür wäre.</a:t>
            </a:r>
            <a:endParaRPr kumimoji="0" lang="de-DE" altLang="de-DE"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70728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smtClean="0">
                <a:ln>
                  <a:noFill/>
                </a:ln>
                <a:solidFill>
                  <a:srgbClr val="1D1C1D"/>
                </a:solidFill>
                <a:effectLst/>
                <a:latin typeface="Slack-Lato"/>
                <a:hlinkClick r:id="rId3"/>
              </a:rPr>
              <a:t>conny</a:t>
            </a:r>
            <a:r>
              <a:rPr kumimoji="0" lang="de-DE" altLang="de-DE" sz="1100" b="0" i="0" u="none" strike="noStrike" cap="none" normalizeH="0" baseline="0" smtClean="0">
                <a:ln>
                  <a:noFill/>
                </a:ln>
                <a:solidFill>
                  <a:srgbClr val="1D1C1D"/>
                </a:solidFill>
                <a:effectLst/>
                <a:latin typeface="Slack-Lato"/>
              </a:rPr>
              <a:t>  </a:t>
            </a:r>
            <a:r>
              <a:rPr kumimoji="0" lang="de-DE" altLang="de-DE" sz="900" b="0" i="0" u="none" strike="noStrike" cap="none" normalizeH="0" baseline="0" smtClean="0">
                <a:ln>
                  <a:noFill/>
                </a:ln>
                <a:solidFill>
                  <a:srgbClr val="1D1C1D"/>
                </a:solidFill>
                <a:effectLst/>
                <a:latin typeface="Slack-Lato"/>
                <a:hlinkClick r:id="rId7"/>
              </a:rPr>
              <a:t>vor 1 Tag</a:t>
            </a:r>
            <a:r>
              <a:rPr kumimoji="0" lang="de-DE" altLang="de-DE" sz="1100" b="0" i="0" u="none" strike="noStrike" cap="none" normalizeH="0" baseline="0" smtClean="0">
                <a:ln>
                  <a:noFill/>
                </a:ln>
                <a:solidFill>
                  <a:srgbClr val="1D1C1D"/>
                </a:solidFill>
                <a:effectLst/>
                <a:latin typeface="Slack-Lato"/>
              </a:rPr>
              <a:t/>
            </a:r>
            <a:br>
              <a:rPr kumimoji="0" lang="de-DE" altLang="de-DE" sz="1100" b="0" i="0" u="none" strike="noStrike" cap="none" normalizeH="0" baseline="0" smtClean="0">
                <a:ln>
                  <a:noFill/>
                </a:ln>
                <a:solidFill>
                  <a:srgbClr val="1D1C1D"/>
                </a:solidFill>
                <a:effectLst/>
                <a:latin typeface="Slack-Lato"/>
              </a:rPr>
            </a:br>
            <a:endParaRPr kumimoji="0" lang="de-DE" altLang="de-DE" sz="1100" b="0" i="0" u="none" strike="noStrike" cap="none" normalizeH="0" baseline="0" smtClean="0">
              <a:ln>
                <a:noFill/>
              </a:ln>
              <a:solidFill>
                <a:srgbClr val="1D1C1D"/>
              </a:solidFill>
              <a:effectLst/>
              <a:latin typeface="Slack-Lato"/>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de-DE" altLang="de-DE" sz="1100" b="0" i="0" u="none" strike="noStrike" cap="none" normalizeH="0" baseline="0" smtClean="0">
                <a:ln>
                  <a:noFill/>
                </a:ln>
                <a:solidFill>
                  <a:srgbClr val="1D1C1D"/>
                </a:solidFill>
                <a:effectLst/>
                <a:latin typeface="Slack-Lato"/>
              </a:rPr>
              <a:t>Nee das war ein </a:t>
            </a:r>
            <a:r>
              <a:rPr kumimoji="0" lang="de-DE" altLang="de-DE" sz="1100" b="0" i="1" u="none" strike="noStrike" cap="none" normalizeH="0" baseline="0" smtClean="0">
                <a:ln>
                  <a:noFill/>
                </a:ln>
                <a:solidFill>
                  <a:srgbClr val="1D1C1D"/>
                </a:solidFill>
                <a:effectLst/>
                <a:latin typeface="Slack-Lato"/>
              </a:rPr>
              <a:t>ist doch ne super Ergänzung</a:t>
            </a:r>
            <a:r>
              <a:rPr kumimoji="0" lang="de-DE" altLang="de-DE" sz="1100" b="0" i="0" u="none" strike="noStrike" cap="none" normalizeH="0" baseline="0" smtClean="0">
                <a:ln>
                  <a:noFill/>
                </a:ln>
                <a:solidFill>
                  <a:srgbClr val="1D1C1D"/>
                </a:solidFill>
                <a:effectLst/>
                <a:latin typeface="Slack-Lato"/>
              </a:rPr>
              <a:t>. Entschuldige bitte, war nicht so eindeutig   </a:t>
            </a:r>
            <a:r>
              <a:rPr kumimoji="0" lang="de-DE" altLang="de-DE" sz="2600" b="0" i="0" u="none" strike="noStrike" cap="none" normalizeH="0" baseline="0" smtClean="0">
                <a:ln>
                  <a:noFill/>
                </a:ln>
                <a:solidFill>
                  <a:srgbClr val="1D1C1D"/>
                </a:solidFill>
                <a:effectLst/>
                <a:latin typeface="Slack-Lato"/>
              </a:rPr>
              <a:t> </a:t>
            </a:r>
            <a:r>
              <a:rPr kumimoji="0" lang="de-DE" altLang="de-DE" sz="1100" b="0" i="0" u="none" strike="noStrike" cap="none" normalizeH="0" baseline="0" smtClean="0">
                <a:ln>
                  <a:noFill/>
                </a:ln>
                <a:solidFill>
                  <a:srgbClr val="1D1C1D"/>
                </a:solidFill>
                <a:effectLst/>
                <a:latin typeface="Slack-Lat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smtClean="0">
              <a:ln>
                <a:noFill/>
              </a:ln>
              <a:solidFill>
                <a:srgbClr val="1D1C1D"/>
              </a:solidFill>
              <a:effectLst/>
              <a:latin typeface="Slack-Lato"/>
            </a:endParaRPr>
          </a:p>
        </p:txBody>
      </p:sp>
      <p:sp>
        <p:nvSpPr>
          <p:cNvPr id="9" name="Rectangle 6"/>
          <p:cNvSpPr>
            <a:spLocks noChangeArrowheads="1"/>
          </p:cNvSpPr>
          <p:nvPr/>
        </p:nvSpPr>
        <p:spPr bwMode="auto">
          <a:xfrm>
            <a:off x="0" y="77459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smtClean="0">
                <a:ln>
                  <a:noFill/>
                </a:ln>
                <a:solidFill>
                  <a:srgbClr val="1D1C1D"/>
                </a:solidFill>
                <a:effectLst/>
                <a:latin typeface="Slack-Lato"/>
                <a:hlinkClick r:id="rId8"/>
              </a:rPr>
              <a:t>Julian K</a:t>
            </a:r>
            <a:r>
              <a:rPr kumimoji="0" lang="de-DE" altLang="de-DE" sz="1100" b="0" i="0" u="none" strike="noStrike" cap="none" normalizeH="0" baseline="0" smtClean="0">
                <a:ln>
                  <a:noFill/>
                </a:ln>
                <a:solidFill>
                  <a:srgbClr val="1D1C1D"/>
                </a:solidFill>
                <a:effectLst/>
                <a:latin typeface="Slack-Lato"/>
              </a:rPr>
              <a:t>  </a:t>
            </a:r>
            <a:r>
              <a:rPr kumimoji="0" lang="de-DE" altLang="de-DE" sz="900" b="0" i="0" u="none" strike="noStrike" cap="none" normalizeH="0" baseline="0" smtClean="0">
                <a:ln>
                  <a:noFill/>
                </a:ln>
                <a:solidFill>
                  <a:srgbClr val="1D1C1D"/>
                </a:solidFill>
                <a:effectLst/>
                <a:latin typeface="Slack-Lato"/>
                <a:hlinkClick r:id="rId9"/>
              </a:rPr>
              <a:t>vor 6 Stunden</a:t>
            </a:r>
            <a:r>
              <a:rPr kumimoji="0" lang="de-DE" altLang="de-DE" sz="1100" b="0" i="0" u="none" strike="noStrike" cap="none" normalizeH="0" baseline="0" smtClean="0">
                <a:ln>
                  <a:noFill/>
                </a:ln>
                <a:solidFill>
                  <a:srgbClr val="1D1C1D"/>
                </a:solidFill>
                <a:effectLst/>
                <a:latin typeface="Slack-Lato"/>
              </a:rPr>
              <a:t/>
            </a:r>
            <a:br>
              <a:rPr kumimoji="0" lang="de-DE" altLang="de-DE" sz="1100" b="0" i="0" u="none" strike="noStrike" cap="none" normalizeH="0" baseline="0" smtClean="0">
                <a:ln>
                  <a:noFill/>
                </a:ln>
                <a:solidFill>
                  <a:srgbClr val="1D1C1D"/>
                </a:solidFill>
                <a:effectLst/>
                <a:latin typeface="Slack-Lato"/>
              </a:rPr>
            </a:br>
            <a:endParaRPr kumimoji="0" lang="de-DE" altLang="de-DE" sz="1100" b="0" i="0" u="none" strike="noStrike" cap="none" normalizeH="0" baseline="0" smtClean="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smtClean="0">
                <a:ln>
                  <a:noFill/>
                </a:ln>
                <a:solidFill>
                  <a:srgbClr val="1D1C1D"/>
                </a:solidFill>
                <a:effectLst/>
                <a:latin typeface="Slack-Lato"/>
              </a:rPr>
              <a:t>ich wäre gern nur bei Q&amp;A dabei</a:t>
            </a:r>
            <a:endParaRPr kumimoji="0" lang="de-DE" altLang="de-DE"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0" y="80761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smtClean="0">
                <a:ln>
                  <a:noFill/>
                </a:ln>
                <a:solidFill>
                  <a:srgbClr val="1D1C1D"/>
                </a:solidFill>
                <a:effectLst/>
                <a:latin typeface="Slack-Lato"/>
                <a:hlinkClick r:id="rId3"/>
              </a:rPr>
              <a:t>conny</a:t>
            </a:r>
            <a:r>
              <a:rPr kumimoji="0" lang="de-DE" altLang="de-DE" sz="1100" b="0" i="0" u="none" strike="noStrike" cap="none" normalizeH="0" baseline="0" smtClean="0">
                <a:ln>
                  <a:noFill/>
                </a:ln>
                <a:solidFill>
                  <a:srgbClr val="1D1C1D"/>
                </a:solidFill>
                <a:effectLst/>
                <a:latin typeface="Slack-Lato"/>
              </a:rPr>
              <a:t>  </a:t>
            </a:r>
            <a:r>
              <a:rPr kumimoji="0" lang="de-DE" altLang="de-DE" sz="900" b="0" i="0" u="none" strike="noStrike" cap="none" normalizeH="0" baseline="0" smtClean="0">
                <a:ln>
                  <a:noFill/>
                </a:ln>
                <a:solidFill>
                  <a:srgbClr val="1D1C1D"/>
                </a:solidFill>
                <a:effectLst/>
                <a:latin typeface="Slack-Lato"/>
                <a:hlinkClick r:id="rId10"/>
              </a:rPr>
              <a:t>vor 4 Stunden</a:t>
            </a:r>
            <a:r>
              <a:rPr kumimoji="0" lang="de-DE" altLang="de-DE" sz="1100" b="0" i="0" u="none" strike="noStrike" cap="none" normalizeH="0" baseline="0" smtClean="0">
                <a:ln>
                  <a:noFill/>
                </a:ln>
                <a:solidFill>
                  <a:srgbClr val="1D1C1D"/>
                </a:solidFill>
                <a:effectLst/>
                <a:latin typeface="Slack-Lato"/>
              </a:rPr>
              <a:t/>
            </a:r>
            <a:br>
              <a:rPr kumimoji="0" lang="de-DE" altLang="de-DE" sz="1100" b="0" i="0" u="none" strike="noStrike" cap="none" normalizeH="0" baseline="0" smtClean="0">
                <a:ln>
                  <a:noFill/>
                </a:ln>
                <a:solidFill>
                  <a:srgbClr val="1D1C1D"/>
                </a:solidFill>
                <a:effectLst/>
                <a:latin typeface="Slack-Lato"/>
              </a:rPr>
            </a:br>
            <a:endParaRPr kumimoji="0" lang="de-DE" altLang="de-DE" sz="1100" b="0" i="0" u="none" strike="noStrike" cap="none" normalizeH="0" baseline="0" smtClean="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smtClean="0">
                <a:ln>
                  <a:noFill/>
                </a:ln>
                <a:solidFill>
                  <a:srgbClr val="1D1C1D"/>
                </a:solidFill>
                <a:effectLst/>
                <a:latin typeface="Slack-Lato"/>
              </a:rPr>
              <a:t>Super, also hätten wir einen Input von Fluky  - </a:t>
            </a:r>
            <a:r>
              <a:rPr kumimoji="0" lang="de-DE" altLang="de-DE" sz="1100" b="0" i="0" u="none" strike="noStrike" cap="none" normalizeH="0" baseline="0" smtClean="0">
                <a:ln>
                  <a:noFill/>
                </a:ln>
                <a:solidFill>
                  <a:srgbClr val="1D1C1D"/>
                </a:solidFill>
                <a:effectLst/>
                <a:latin typeface="Slack-Lato"/>
                <a:hlinkClick r:id="rId11"/>
              </a:rPr>
              <a:t>@Dinah Wiestler</a:t>
            </a:r>
            <a:r>
              <a:rPr kumimoji="0" lang="de-DE" altLang="de-DE" sz="1100" b="0" i="0" u="none" strike="noStrike" cap="none" normalizeH="0" baseline="0" smtClean="0">
                <a:ln>
                  <a:noFill/>
                </a:ln>
                <a:solidFill>
                  <a:srgbClr val="1D1C1D"/>
                </a:solidFill>
                <a:effectLst/>
                <a:latin typeface="Slack-Lato"/>
              </a:rPr>
              <a:t> oder </a:t>
            </a:r>
            <a:r>
              <a:rPr kumimoji="0" lang="de-DE" altLang="de-DE" sz="1100" b="0" i="0" u="none" strike="noStrike" cap="none" normalizeH="0" baseline="0" smtClean="0">
                <a:ln>
                  <a:noFill/>
                </a:ln>
                <a:solidFill>
                  <a:srgbClr val="1D1C1D"/>
                </a:solidFill>
                <a:effectLst/>
                <a:latin typeface="Slack-Lato"/>
                <a:hlinkClick r:id="rId12"/>
              </a:rPr>
              <a:t>@Hans-Peter</a:t>
            </a:r>
            <a:r>
              <a:rPr kumimoji="0" lang="de-DE" altLang="de-DE" sz="1100" b="0" i="0" u="none" strike="noStrike" cap="none" normalizeH="0" baseline="0" smtClean="0">
                <a:ln>
                  <a:noFill/>
                </a:ln>
                <a:solidFill>
                  <a:srgbClr val="1D1C1D"/>
                </a:solidFill>
                <a:effectLst/>
                <a:latin typeface="Slack-Lato"/>
              </a:rPr>
              <a:t>, könnte sich eine:r von euch noch vorstellen einen Input zu </a:t>
            </a:r>
            <a:r>
              <a:rPr kumimoji="0" lang="de-DE" altLang="de-DE" sz="1100" b="0" i="1" u="none" strike="noStrike" cap="none" normalizeH="0" baseline="0" smtClean="0">
                <a:ln>
                  <a:noFill/>
                </a:ln>
                <a:solidFill>
                  <a:srgbClr val="1D1C1D"/>
                </a:solidFill>
                <a:effectLst/>
                <a:latin typeface="Slack-Lato"/>
              </a:rPr>
              <a:t>Besondere Herausforderungen in (online) Workshops</a:t>
            </a:r>
            <a:r>
              <a:rPr kumimoji="0" lang="de-DE" altLang="de-DE" sz="1100" b="0" i="0" u="none" strike="noStrike" cap="none" normalizeH="0" baseline="0" smtClean="0">
                <a:ln>
                  <a:noFill/>
                </a:ln>
                <a:solidFill>
                  <a:srgbClr val="1D1C1D"/>
                </a:solidFill>
                <a:effectLst/>
                <a:latin typeface="Slack-Lato"/>
              </a:rPr>
              <a:t> vorzubereiten? Vielleicht im Stil von "das ist mir schon mal passiert - so und so habe ich darauf reagiert" und "Best Practise - Tipps und Tricks".</a:t>
            </a:r>
            <a:endParaRPr kumimoji="0" lang="de-DE" altLang="de-DE"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0" y="93842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smtClean="0">
                <a:ln>
                  <a:noFill/>
                </a:ln>
                <a:solidFill>
                  <a:srgbClr val="1D1C1D"/>
                </a:solidFill>
                <a:effectLst/>
                <a:latin typeface="Slack-Lato"/>
                <a:hlinkClick r:id="rId3"/>
              </a:rPr>
              <a:t>conny</a:t>
            </a:r>
            <a:r>
              <a:rPr kumimoji="0" lang="de-DE" altLang="de-DE" sz="1100" b="0" i="0" u="none" strike="noStrike" cap="none" normalizeH="0" baseline="0" smtClean="0">
                <a:ln>
                  <a:noFill/>
                </a:ln>
                <a:solidFill>
                  <a:srgbClr val="1D1C1D"/>
                </a:solidFill>
                <a:effectLst/>
                <a:latin typeface="Slack-Lato"/>
              </a:rPr>
              <a:t>  </a:t>
            </a:r>
            <a:r>
              <a:rPr kumimoji="0" lang="de-DE" altLang="de-DE" sz="900" b="0" i="0" u="none" strike="noStrike" cap="none" normalizeH="0" baseline="0" smtClean="0">
                <a:ln>
                  <a:noFill/>
                </a:ln>
                <a:solidFill>
                  <a:srgbClr val="1D1C1D"/>
                </a:solidFill>
                <a:effectLst/>
                <a:latin typeface="Slack-Lato"/>
                <a:hlinkClick r:id="rId13"/>
              </a:rPr>
              <a:t>vor 4 Stunden</a:t>
            </a:r>
            <a:r>
              <a:rPr kumimoji="0" lang="de-DE" altLang="de-DE" sz="1100" b="0" i="0" u="none" strike="noStrike" cap="none" normalizeH="0" baseline="0" smtClean="0">
                <a:ln>
                  <a:noFill/>
                </a:ln>
                <a:solidFill>
                  <a:srgbClr val="1D1C1D"/>
                </a:solidFill>
                <a:effectLst/>
                <a:latin typeface="Slack-Lato"/>
              </a:rPr>
              <a:t/>
            </a:r>
            <a:br>
              <a:rPr kumimoji="0" lang="de-DE" altLang="de-DE" sz="1100" b="0" i="0" u="none" strike="noStrike" cap="none" normalizeH="0" baseline="0" smtClean="0">
                <a:ln>
                  <a:noFill/>
                </a:ln>
                <a:solidFill>
                  <a:srgbClr val="1D1C1D"/>
                </a:solidFill>
                <a:effectLst/>
                <a:latin typeface="Slack-Lato"/>
              </a:rPr>
            </a:br>
            <a:endParaRPr kumimoji="0" lang="de-DE" altLang="de-DE" sz="1100" b="0" i="0" u="none" strike="noStrike" cap="none" normalizeH="0" baseline="0" smtClean="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smtClean="0">
                <a:ln>
                  <a:noFill/>
                </a:ln>
                <a:solidFill>
                  <a:srgbClr val="1D1C1D"/>
                </a:solidFill>
                <a:effectLst/>
                <a:latin typeface="Slack-Lato"/>
              </a:rPr>
              <a:t>(natürlich auch gerne </a:t>
            </a:r>
            <a:r>
              <a:rPr kumimoji="0" lang="de-DE" altLang="de-DE" sz="1100" b="0" i="0" u="none" strike="noStrike" cap="none" normalizeH="0" baseline="0" smtClean="0">
                <a:ln>
                  <a:noFill/>
                </a:ln>
                <a:solidFill>
                  <a:srgbClr val="1D1C1D"/>
                </a:solidFill>
                <a:effectLst/>
                <a:latin typeface="Slack-Lato"/>
                <a:hlinkClick r:id="rId14"/>
              </a:rPr>
              <a:t>@Fluky</a:t>
            </a:r>
            <a:r>
              <a:rPr kumimoji="0" lang="de-DE" altLang="de-DE" sz="1100" b="0" i="0" u="none" strike="noStrike" cap="none" normalizeH="0" baseline="0" smtClean="0">
                <a:ln>
                  <a:noFill/>
                </a:ln>
                <a:solidFill>
                  <a:srgbClr val="1D1C1D"/>
                </a:solidFill>
                <a:effectLst/>
                <a:latin typeface="Slack-Lato"/>
              </a:rPr>
              <a:t>, wenn ihr nicht könnt/mögt </a:t>
            </a:r>
            <a:r>
              <a:rPr kumimoji="0" lang="de-DE" altLang="de-DE" sz="1100" b="0" i="0" u="none" strike="noStrike" cap="none" normalizeH="0" baseline="0" smtClean="0">
                <a:ln>
                  <a:noFill/>
                </a:ln>
                <a:solidFill>
                  <a:srgbClr val="1D1C1D"/>
                </a:solidFill>
                <a:effectLst/>
                <a:latin typeface="Slack-Lato"/>
                <a:hlinkClick r:id="rId11"/>
              </a:rPr>
              <a:t>@Dinah Wiestler</a:t>
            </a:r>
            <a:r>
              <a:rPr kumimoji="0" lang="de-DE" altLang="de-DE" sz="1100" b="0" i="0" u="none" strike="noStrike" cap="none" normalizeH="0" baseline="0" smtClean="0">
                <a:ln>
                  <a:noFill/>
                </a:ln>
                <a:solidFill>
                  <a:srgbClr val="1D1C1D"/>
                </a:solidFill>
                <a:effectLst/>
                <a:latin typeface="Slack-Lato"/>
              </a:rPr>
              <a:t> und </a:t>
            </a:r>
            <a:r>
              <a:rPr kumimoji="0" lang="de-DE" altLang="de-DE" sz="1100" b="0" i="0" u="none" strike="noStrike" cap="none" normalizeH="0" baseline="0" smtClean="0">
                <a:ln>
                  <a:noFill/>
                </a:ln>
                <a:solidFill>
                  <a:srgbClr val="1D1C1D"/>
                </a:solidFill>
                <a:effectLst/>
                <a:latin typeface="Slack-Lato"/>
                <a:hlinkClick r:id="rId12"/>
              </a:rPr>
              <a:t>@Hans-Peter</a:t>
            </a:r>
            <a:r>
              <a:rPr kumimoji="0" lang="de-DE" altLang="de-DE" sz="1100" b="0" i="0" u="none" strike="noStrike" cap="none" normalizeH="0" baseline="0" smtClean="0">
                <a:ln>
                  <a:noFill/>
                </a:ln>
                <a:solidFill>
                  <a:srgbClr val="1D1C1D"/>
                </a:solidFill>
                <a:effectLst/>
                <a:latin typeface="Slack-Lato"/>
              </a:rPr>
              <a:t>)</a:t>
            </a:r>
            <a:endParaRPr kumimoji="0" lang="de-DE" altLang="de-DE"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99938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smtClean="0">
                <a:ln>
                  <a:noFill/>
                </a:ln>
                <a:solidFill>
                  <a:srgbClr val="1D1C1D"/>
                </a:solidFill>
                <a:effectLst/>
                <a:latin typeface="Slack-Lato"/>
                <a:hlinkClick r:id="rId15"/>
              </a:rPr>
              <a:t>Dinah Wiestler</a:t>
            </a:r>
            <a:r>
              <a:rPr kumimoji="0" lang="de-DE" altLang="de-DE" sz="1100" b="0" i="0" u="none" strike="noStrike" cap="none" normalizeH="0" baseline="0" smtClean="0">
                <a:ln>
                  <a:noFill/>
                </a:ln>
                <a:solidFill>
                  <a:srgbClr val="1D1C1D"/>
                </a:solidFill>
                <a:effectLst/>
                <a:latin typeface="Slack-Lato"/>
              </a:rPr>
              <a:t>  </a:t>
            </a:r>
            <a:r>
              <a:rPr kumimoji="0" lang="de-DE" altLang="de-DE" sz="900" b="0" i="0" u="none" strike="noStrike" cap="none" normalizeH="0" baseline="0" smtClean="0">
                <a:ln>
                  <a:noFill/>
                </a:ln>
                <a:solidFill>
                  <a:srgbClr val="1D1C1D"/>
                </a:solidFill>
                <a:effectLst/>
                <a:latin typeface="Slack-Lato"/>
                <a:hlinkClick r:id="rId16"/>
              </a:rPr>
              <a:t>vor 3 Stunden</a:t>
            </a:r>
            <a:r>
              <a:rPr kumimoji="0" lang="de-DE" altLang="de-DE" sz="1100" b="0" i="0" u="none" strike="noStrike" cap="none" normalizeH="0" baseline="0" smtClean="0">
                <a:ln>
                  <a:noFill/>
                </a:ln>
                <a:solidFill>
                  <a:srgbClr val="1D1C1D"/>
                </a:solidFill>
                <a:effectLst/>
                <a:latin typeface="Slack-Lato"/>
              </a:rPr>
              <a:t/>
            </a:r>
            <a:br>
              <a:rPr kumimoji="0" lang="de-DE" altLang="de-DE" sz="1100" b="0" i="0" u="none" strike="noStrike" cap="none" normalizeH="0" baseline="0" smtClean="0">
                <a:ln>
                  <a:noFill/>
                </a:ln>
                <a:solidFill>
                  <a:srgbClr val="1D1C1D"/>
                </a:solidFill>
                <a:effectLst/>
                <a:latin typeface="Slack-Lato"/>
              </a:rPr>
            </a:br>
            <a:endParaRPr kumimoji="0" lang="de-DE" altLang="de-DE" sz="1100" b="0" i="0" u="none" strike="noStrike" cap="none" normalizeH="0" baseline="0" smtClean="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smtClean="0">
                <a:ln>
                  <a:noFill/>
                </a:ln>
                <a:solidFill>
                  <a:srgbClr val="1D1C1D"/>
                </a:solidFill>
                <a:effectLst/>
                <a:latin typeface="Slack-Lato"/>
              </a:rPr>
              <a:t>Wollt ihr Herausforderungen beim Halten von Workshops (was kann alles passieren? auch technisch?) oder auch rund um den Workshop (Verhandlungen Honorar, Missverständnisse...)? Wie lange soll der Input sein? Ich überlege mal, was man machen könnte (vielleicht auch ne kleine Miniumfrage unter uns, damit man mehr Stimmen hat). So viel Krasses ist mir alleine gar  nicht untergekommen;)</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pic>
        <p:nvPicPr>
          <p:cNvPr id="6" name="Grafik 5"/>
          <p:cNvPicPr>
            <a:picLocks noChangeAspect="1"/>
          </p:cNvPicPr>
          <p:nvPr/>
        </p:nvPicPr>
        <p:blipFill>
          <a:blip r:embed="rId17"/>
          <a:stretch>
            <a:fillRect/>
          </a:stretch>
        </p:blipFill>
        <p:spPr>
          <a:xfrm>
            <a:off x="3094121" y="499311"/>
            <a:ext cx="5688932" cy="5688932"/>
          </a:xfrm>
          <a:prstGeom prst="rect">
            <a:avLst/>
          </a:prstGeom>
        </p:spPr>
      </p:pic>
    </p:spTree>
    <p:extLst>
      <p:ext uri="{BB962C8B-B14F-4D97-AF65-F5344CB8AC3E}">
        <p14:creationId xmlns:p14="http://schemas.microsoft.com/office/powerpoint/2010/main" val="3700765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741666" y="2158767"/>
            <a:ext cx="10923671" cy="2803524"/>
          </a:xfrm>
          <a:prstGeom prst="rect">
            <a:avLst/>
          </a:prstGeom>
        </p:spPr>
        <p:txBody>
          <a:bodyPr wrap="square">
            <a:spAutoFit/>
          </a:bodyPr>
          <a:lstStyle/>
          <a:p>
            <a:pPr>
              <a:lnSpc>
                <a:spcPts val="5500"/>
              </a:lnSpc>
            </a:pPr>
            <a:r>
              <a:rPr lang="de-DE" sz="2000" dirty="0" smtClean="0">
                <a:latin typeface="Noto Sans" panose="020B0502040504020204" pitchFamily="34"/>
                <a:ea typeface="Noto Sans" panose="020B0502040504020204" pitchFamily="34"/>
                <a:cs typeface="Noto Sans" panose="020B0502040504020204" pitchFamily="34"/>
              </a:rPr>
              <a:t>Auf Instagram postet ein prominentes homosexuelles Paar ein Bild von seiner Hochzeit: </a:t>
            </a:r>
          </a:p>
          <a:p>
            <a:pPr>
              <a:lnSpc>
                <a:spcPts val="5500"/>
              </a:lnSpc>
            </a:pPr>
            <a:r>
              <a:rPr lang="de-DE" sz="2000" b="1" dirty="0" smtClean="0">
                <a:latin typeface="Noto Sans" panose="020B0502040504020204" pitchFamily="34"/>
                <a:ea typeface="Noto Sans" panose="020B0502040504020204" pitchFamily="34"/>
                <a:cs typeface="Noto Sans" panose="020B0502040504020204" pitchFamily="34"/>
              </a:rPr>
              <a:t>„Ja, schön für die, aber bitte hinter verschlossenen Türen! Was die in ihren privaten vier Wänden machen, das geht mich nichts an. Das ist Privatsache. Aber bitte, bitte nicht in der Öffentlichkeit… Ich mache mir ernsthaft Sorgen um unsere Kinder.“</a:t>
            </a:r>
          </a:p>
        </p:txBody>
      </p:sp>
      <p:grpSp>
        <p:nvGrpSpPr>
          <p:cNvPr id="2" name="Gruppieren 1"/>
          <p:cNvGrpSpPr/>
          <p:nvPr/>
        </p:nvGrpSpPr>
        <p:grpSpPr>
          <a:xfrm>
            <a:off x="741666" y="773690"/>
            <a:ext cx="2171355" cy="736305"/>
            <a:chOff x="741666" y="773690"/>
            <a:chExt cx="2171355" cy="736305"/>
          </a:xfrm>
        </p:grpSpPr>
        <p:sp>
          <p:nvSpPr>
            <p:cNvPr id="19" name="Rechteck 18"/>
            <p:cNvSpPr/>
            <p:nvPr/>
          </p:nvSpPr>
          <p:spPr>
            <a:xfrm>
              <a:off x="1442257" y="1109885"/>
              <a:ext cx="147076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Instagram</a:t>
              </a:r>
              <a:endParaRPr lang="de-DE" sz="2000" b="1" dirty="0">
                <a:latin typeface="Roboto Slab" pitchFamily="2" charset="0"/>
                <a:ea typeface="Roboto Slab" pitchFamily="2" charset="0"/>
                <a:cs typeface="Roboto" panose="02000000000000000000" pitchFamily="2" charset="0"/>
              </a:endParaRPr>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66" y="773690"/>
              <a:ext cx="700591" cy="711153"/>
            </a:xfrm>
            <a:prstGeom prst="rect">
              <a:avLst/>
            </a:prstGeom>
          </p:spPr>
        </p:pic>
      </p:grpSp>
      <p:pic>
        <p:nvPicPr>
          <p:cNvPr id="5" name="Google Shape;481;g134fd97b030_1_389"/>
          <p:cNvPicPr preferRelativeResize="0"/>
          <p:nvPr/>
        </p:nvPicPr>
        <p:blipFill rotWithShape="1">
          <a:blip r:embed="rId4">
            <a:alphaModFix amt="8000"/>
          </a:blip>
          <a:srcRect/>
          <a:stretch/>
        </p:blipFill>
        <p:spPr>
          <a:xfrm>
            <a:off x="3417324" y="1135037"/>
            <a:ext cx="5431225" cy="4786175"/>
          </a:xfrm>
          <a:prstGeom prst="rect">
            <a:avLst/>
          </a:prstGeom>
          <a:noFill/>
          <a:ln>
            <a:noFill/>
          </a:ln>
        </p:spPr>
      </p:pic>
    </p:spTree>
    <p:extLst>
      <p:ext uri="{BB962C8B-B14F-4D97-AF65-F5344CB8AC3E}">
        <p14:creationId xmlns:p14="http://schemas.microsoft.com/office/powerpoint/2010/main" val="3811309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2147483647"/>
            <a:ext cx="18796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smtClean="0">
                <a:ln>
                  <a:noFill/>
                </a:ln>
                <a:solidFill>
                  <a:srgbClr val="1D1C1D"/>
                </a:solidFill>
                <a:effectLst/>
                <a:latin typeface="Slack-Lato"/>
              </a:rPr>
              <a:t>Hi all,ich hätte eine Methode, die man vll als empowerned bezeichnen könnte, weil es da um die Haltung der Trainer*innen geht. Es geht um Werte und sie ist vielseitig einsetzbar. Ich setze sie auch gerne an den Anfang von Hate Speech Workshops. Geht online &amp; offline und ich würde sagen, man bräuchte so 15+10 Minuten - 15 Minuten für die Methode, 10 Minuten Diskussion.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0" y="2147483647"/>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smtClean="0">
                <a:ln>
                  <a:noFill/>
                </a:ln>
                <a:solidFill>
                  <a:srgbClr val="1D1C1D"/>
                </a:solidFill>
                <a:effectLst/>
                <a:latin typeface="Slack-Lato"/>
                <a:hlinkClick r:id="rId3"/>
              </a:rPr>
              <a:t>conny</a:t>
            </a:r>
            <a:r>
              <a:rPr kumimoji="0" lang="de-DE" altLang="de-DE" sz="1100" b="0" i="0" u="none" strike="noStrike" cap="none" normalizeH="0" baseline="0" smtClean="0">
                <a:ln>
                  <a:noFill/>
                </a:ln>
                <a:solidFill>
                  <a:srgbClr val="1D1C1D"/>
                </a:solidFill>
                <a:effectLst/>
                <a:latin typeface="Slack-Lato"/>
              </a:rPr>
              <a:t>  </a:t>
            </a:r>
            <a:r>
              <a:rPr kumimoji="0" lang="de-DE" altLang="de-DE" sz="900" b="0" i="0" u="none" strike="noStrike" cap="none" normalizeH="0" baseline="0" smtClean="0">
                <a:ln>
                  <a:noFill/>
                </a:ln>
                <a:solidFill>
                  <a:srgbClr val="1D1C1D"/>
                </a:solidFill>
                <a:effectLst/>
                <a:latin typeface="Slack-Lato"/>
                <a:hlinkClick r:id="rId4"/>
              </a:rPr>
              <a:t>vor 1 Tag</a:t>
            </a:r>
            <a:r>
              <a:rPr kumimoji="0" lang="de-DE" altLang="de-DE" sz="1100" b="0" i="0" u="none" strike="noStrike" cap="none" normalizeH="0" baseline="0" smtClean="0">
                <a:ln>
                  <a:noFill/>
                </a:ln>
                <a:solidFill>
                  <a:srgbClr val="1D1C1D"/>
                </a:solidFill>
                <a:effectLst/>
                <a:latin typeface="Slack-Lato"/>
              </a:rPr>
              <a:t/>
            </a:r>
            <a:br>
              <a:rPr kumimoji="0" lang="de-DE" altLang="de-DE" sz="1100" b="0" i="0" u="none" strike="noStrike" cap="none" normalizeH="0" baseline="0" smtClean="0">
                <a:ln>
                  <a:noFill/>
                </a:ln>
                <a:solidFill>
                  <a:srgbClr val="1D1C1D"/>
                </a:solidFill>
                <a:effectLst/>
                <a:latin typeface="Slack-Lato"/>
              </a:rPr>
            </a:br>
            <a:endParaRPr kumimoji="0" lang="de-DE" altLang="de-DE" sz="1100" b="0" i="0" u="none" strike="noStrike" cap="none" normalizeH="0" baseline="0" smtClean="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smtClean="0">
                <a:ln>
                  <a:noFill/>
                </a:ln>
                <a:solidFill>
                  <a:srgbClr val="1D1C1D"/>
                </a:solidFill>
                <a:effectLst/>
                <a:latin typeface="Slack-Lato"/>
              </a:rPr>
              <a:t>Die Trainer:innen bekommen am Samstagfrüh als Beginn sozusagen auch einen 2-stündigen Input von achwarzrund oder Tsepo Bollwinkel</a:t>
            </a:r>
            <a:endParaRPr kumimoji="0" lang="de-DE" altLang="de-DE"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2147483647"/>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smtClean="0">
                <a:ln>
                  <a:noFill/>
                </a:ln>
                <a:solidFill>
                  <a:srgbClr val="1D1C1D"/>
                </a:solidFill>
                <a:effectLst/>
                <a:latin typeface="Slack-Lato"/>
                <a:hlinkClick r:id="rId5"/>
              </a:rPr>
              <a:t>Fluky</a:t>
            </a:r>
            <a:r>
              <a:rPr kumimoji="0" lang="de-DE" altLang="de-DE" sz="1100" b="0" i="0" u="none" strike="noStrike" cap="none" normalizeH="0" baseline="0" smtClean="0">
                <a:ln>
                  <a:noFill/>
                </a:ln>
                <a:solidFill>
                  <a:srgbClr val="1D1C1D"/>
                </a:solidFill>
                <a:effectLst/>
                <a:latin typeface="Slack-Lato"/>
              </a:rPr>
              <a:t>  </a:t>
            </a:r>
            <a:r>
              <a:rPr kumimoji="0" lang="de-DE" altLang="de-DE" sz="900" b="0" i="0" u="none" strike="noStrike" cap="none" normalizeH="0" baseline="0" smtClean="0">
                <a:ln>
                  <a:noFill/>
                </a:ln>
                <a:solidFill>
                  <a:srgbClr val="1D1C1D"/>
                </a:solidFill>
                <a:effectLst/>
                <a:latin typeface="Slack-Lato"/>
                <a:hlinkClick r:id="rId6"/>
              </a:rPr>
              <a:t>vor 1 Tag</a:t>
            </a:r>
            <a:r>
              <a:rPr kumimoji="0" lang="de-DE" altLang="de-DE" sz="1100" b="0" i="0" u="none" strike="noStrike" cap="none" normalizeH="0" baseline="0" smtClean="0">
                <a:ln>
                  <a:noFill/>
                </a:ln>
                <a:solidFill>
                  <a:srgbClr val="1D1C1D"/>
                </a:solidFill>
                <a:effectLst/>
                <a:latin typeface="Slack-Lato"/>
              </a:rPr>
              <a:t/>
            </a:r>
            <a:br>
              <a:rPr kumimoji="0" lang="de-DE" altLang="de-DE" sz="1100" b="0" i="0" u="none" strike="noStrike" cap="none" normalizeH="0" baseline="0" smtClean="0">
                <a:ln>
                  <a:noFill/>
                </a:ln>
                <a:solidFill>
                  <a:srgbClr val="1D1C1D"/>
                </a:solidFill>
                <a:effectLst/>
                <a:latin typeface="Slack-Lato"/>
              </a:rPr>
            </a:br>
            <a:endParaRPr kumimoji="0" lang="de-DE" altLang="de-DE" sz="1100" b="0" i="0" u="none" strike="noStrike" cap="none" normalizeH="0" baseline="0" smtClean="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smtClean="0">
                <a:ln>
                  <a:noFill/>
                </a:ln>
                <a:solidFill>
                  <a:srgbClr val="1D1C1D"/>
                </a:solidFill>
                <a:effectLst/>
                <a:latin typeface="Slack-Lato"/>
              </a:rPr>
              <a:t>War das jetzt ein "Danke, Nein"? ^^</a:t>
            </a:r>
            <a:br>
              <a:rPr kumimoji="0" lang="de-DE" altLang="de-DE" sz="1100" b="0" i="0" u="none" strike="noStrike" cap="none" normalizeH="0" baseline="0" smtClean="0">
                <a:ln>
                  <a:noFill/>
                </a:ln>
                <a:solidFill>
                  <a:srgbClr val="1D1C1D"/>
                </a:solidFill>
                <a:effectLst/>
                <a:latin typeface="Slack-Lato"/>
              </a:rPr>
            </a:br>
            <a:r>
              <a:rPr kumimoji="0" lang="de-DE" altLang="de-DE" sz="1100" b="0" i="0" u="none" strike="noStrike" cap="none" normalizeH="0" baseline="0" smtClean="0">
                <a:ln>
                  <a:noFill/>
                </a:ln>
                <a:solidFill>
                  <a:srgbClr val="1D1C1D"/>
                </a:solidFill>
                <a:effectLst/>
                <a:latin typeface="Slack-Lato"/>
              </a:rPr>
              <a:t>Falls ja, sag gerne an, zu welchem Thema du/ ihr gerne eine Methode hättet und was der maximale Zeitrahmen dafür wäre.</a:t>
            </a:r>
            <a:endParaRPr kumimoji="0" lang="de-DE" altLang="de-DE"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70728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smtClean="0">
                <a:ln>
                  <a:noFill/>
                </a:ln>
                <a:solidFill>
                  <a:srgbClr val="1D1C1D"/>
                </a:solidFill>
                <a:effectLst/>
                <a:latin typeface="Slack-Lato"/>
                <a:hlinkClick r:id="rId3"/>
              </a:rPr>
              <a:t>conny</a:t>
            </a:r>
            <a:r>
              <a:rPr kumimoji="0" lang="de-DE" altLang="de-DE" sz="1100" b="0" i="0" u="none" strike="noStrike" cap="none" normalizeH="0" baseline="0" smtClean="0">
                <a:ln>
                  <a:noFill/>
                </a:ln>
                <a:solidFill>
                  <a:srgbClr val="1D1C1D"/>
                </a:solidFill>
                <a:effectLst/>
                <a:latin typeface="Slack-Lato"/>
              </a:rPr>
              <a:t>  </a:t>
            </a:r>
            <a:r>
              <a:rPr kumimoji="0" lang="de-DE" altLang="de-DE" sz="900" b="0" i="0" u="none" strike="noStrike" cap="none" normalizeH="0" baseline="0" smtClean="0">
                <a:ln>
                  <a:noFill/>
                </a:ln>
                <a:solidFill>
                  <a:srgbClr val="1D1C1D"/>
                </a:solidFill>
                <a:effectLst/>
                <a:latin typeface="Slack-Lato"/>
                <a:hlinkClick r:id="rId7"/>
              </a:rPr>
              <a:t>vor 1 Tag</a:t>
            </a:r>
            <a:r>
              <a:rPr kumimoji="0" lang="de-DE" altLang="de-DE" sz="1100" b="0" i="0" u="none" strike="noStrike" cap="none" normalizeH="0" baseline="0" smtClean="0">
                <a:ln>
                  <a:noFill/>
                </a:ln>
                <a:solidFill>
                  <a:srgbClr val="1D1C1D"/>
                </a:solidFill>
                <a:effectLst/>
                <a:latin typeface="Slack-Lato"/>
              </a:rPr>
              <a:t/>
            </a:r>
            <a:br>
              <a:rPr kumimoji="0" lang="de-DE" altLang="de-DE" sz="1100" b="0" i="0" u="none" strike="noStrike" cap="none" normalizeH="0" baseline="0" smtClean="0">
                <a:ln>
                  <a:noFill/>
                </a:ln>
                <a:solidFill>
                  <a:srgbClr val="1D1C1D"/>
                </a:solidFill>
                <a:effectLst/>
                <a:latin typeface="Slack-Lato"/>
              </a:rPr>
            </a:br>
            <a:endParaRPr kumimoji="0" lang="de-DE" altLang="de-DE" sz="1100" b="0" i="0" u="none" strike="noStrike" cap="none" normalizeH="0" baseline="0" smtClean="0">
              <a:ln>
                <a:noFill/>
              </a:ln>
              <a:solidFill>
                <a:srgbClr val="1D1C1D"/>
              </a:solidFill>
              <a:effectLst/>
              <a:latin typeface="Slack-Lato"/>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de-DE" altLang="de-DE" sz="1100" b="0" i="0" u="none" strike="noStrike" cap="none" normalizeH="0" baseline="0" smtClean="0">
                <a:ln>
                  <a:noFill/>
                </a:ln>
                <a:solidFill>
                  <a:srgbClr val="1D1C1D"/>
                </a:solidFill>
                <a:effectLst/>
                <a:latin typeface="Slack-Lato"/>
              </a:rPr>
              <a:t>Nee das war ein </a:t>
            </a:r>
            <a:r>
              <a:rPr kumimoji="0" lang="de-DE" altLang="de-DE" sz="1100" b="0" i="1" u="none" strike="noStrike" cap="none" normalizeH="0" baseline="0" smtClean="0">
                <a:ln>
                  <a:noFill/>
                </a:ln>
                <a:solidFill>
                  <a:srgbClr val="1D1C1D"/>
                </a:solidFill>
                <a:effectLst/>
                <a:latin typeface="Slack-Lato"/>
              </a:rPr>
              <a:t>ist doch ne super Ergänzung</a:t>
            </a:r>
            <a:r>
              <a:rPr kumimoji="0" lang="de-DE" altLang="de-DE" sz="1100" b="0" i="0" u="none" strike="noStrike" cap="none" normalizeH="0" baseline="0" smtClean="0">
                <a:ln>
                  <a:noFill/>
                </a:ln>
                <a:solidFill>
                  <a:srgbClr val="1D1C1D"/>
                </a:solidFill>
                <a:effectLst/>
                <a:latin typeface="Slack-Lato"/>
              </a:rPr>
              <a:t>. Entschuldige bitte, war nicht so eindeutig   </a:t>
            </a:r>
            <a:r>
              <a:rPr kumimoji="0" lang="de-DE" altLang="de-DE" sz="2600" b="0" i="0" u="none" strike="noStrike" cap="none" normalizeH="0" baseline="0" smtClean="0">
                <a:ln>
                  <a:noFill/>
                </a:ln>
                <a:solidFill>
                  <a:srgbClr val="1D1C1D"/>
                </a:solidFill>
                <a:effectLst/>
                <a:latin typeface="Slack-Lato"/>
              </a:rPr>
              <a:t> </a:t>
            </a:r>
            <a:r>
              <a:rPr kumimoji="0" lang="de-DE" altLang="de-DE" sz="1100" b="0" i="0" u="none" strike="noStrike" cap="none" normalizeH="0" baseline="0" smtClean="0">
                <a:ln>
                  <a:noFill/>
                </a:ln>
                <a:solidFill>
                  <a:srgbClr val="1D1C1D"/>
                </a:solidFill>
                <a:effectLst/>
                <a:latin typeface="Slack-Lat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smtClean="0">
              <a:ln>
                <a:noFill/>
              </a:ln>
              <a:solidFill>
                <a:srgbClr val="1D1C1D"/>
              </a:solidFill>
              <a:effectLst/>
              <a:latin typeface="Slack-Lato"/>
            </a:endParaRPr>
          </a:p>
        </p:txBody>
      </p:sp>
      <p:sp>
        <p:nvSpPr>
          <p:cNvPr id="9" name="Rectangle 6"/>
          <p:cNvSpPr>
            <a:spLocks noChangeArrowheads="1"/>
          </p:cNvSpPr>
          <p:nvPr/>
        </p:nvSpPr>
        <p:spPr bwMode="auto">
          <a:xfrm>
            <a:off x="0" y="77459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smtClean="0">
                <a:ln>
                  <a:noFill/>
                </a:ln>
                <a:solidFill>
                  <a:srgbClr val="1D1C1D"/>
                </a:solidFill>
                <a:effectLst/>
                <a:latin typeface="Slack-Lato"/>
                <a:hlinkClick r:id="rId8"/>
              </a:rPr>
              <a:t>Julian K</a:t>
            </a:r>
            <a:r>
              <a:rPr kumimoji="0" lang="de-DE" altLang="de-DE" sz="1100" b="0" i="0" u="none" strike="noStrike" cap="none" normalizeH="0" baseline="0" smtClean="0">
                <a:ln>
                  <a:noFill/>
                </a:ln>
                <a:solidFill>
                  <a:srgbClr val="1D1C1D"/>
                </a:solidFill>
                <a:effectLst/>
                <a:latin typeface="Slack-Lato"/>
              </a:rPr>
              <a:t>  </a:t>
            </a:r>
            <a:r>
              <a:rPr kumimoji="0" lang="de-DE" altLang="de-DE" sz="900" b="0" i="0" u="none" strike="noStrike" cap="none" normalizeH="0" baseline="0" smtClean="0">
                <a:ln>
                  <a:noFill/>
                </a:ln>
                <a:solidFill>
                  <a:srgbClr val="1D1C1D"/>
                </a:solidFill>
                <a:effectLst/>
                <a:latin typeface="Slack-Lato"/>
                <a:hlinkClick r:id="rId9"/>
              </a:rPr>
              <a:t>vor 6 Stunden</a:t>
            </a:r>
            <a:r>
              <a:rPr kumimoji="0" lang="de-DE" altLang="de-DE" sz="1100" b="0" i="0" u="none" strike="noStrike" cap="none" normalizeH="0" baseline="0" smtClean="0">
                <a:ln>
                  <a:noFill/>
                </a:ln>
                <a:solidFill>
                  <a:srgbClr val="1D1C1D"/>
                </a:solidFill>
                <a:effectLst/>
                <a:latin typeface="Slack-Lato"/>
              </a:rPr>
              <a:t/>
            </a:r>
            <a:br>
              <a:rPr kumimoji="0" lang="de-DE" altLang="de-DE" sz="1100" b="0" i="0" u="none" strike="noStrike" cap="none" normalizeH="0" baseline="0" smtClean="0">
                <a:ln>
                  <a:noFill/>
                </a:ln>
                <a:solidFill>
                  <a:srgbClr val="1D1C1D"/>
                </a:solidFill>
                <a:effectLst/>
                <a:latin typeface="Slack-Lato"/>
              </a:rPr>
            </a:br>
            <a:endParaRPr kumimoji="0" lang="de-DE" altLang="de-DE" sz="1100" b="0" i="0" u="none" strike="noStrike" cap="none" normalizeH="0" baseline="0" smtClean="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smtClean="0">
                <a:ln>
                  <a:noFill/>
                </a:ln>
                <a:solidFill>
                  <a:srgbClr val="1D1C1D"/>
                </a:solidFill>
                <a:effectLst/>
                <a:latin typeface="Slack-Lato"/>
              </a:rPr>
              <a:t>ich wäre gern nur bei Q&amp;A dabei</a:t>
            </a:r>
            <a:endParaRPr kumimoji="0" lang="de-DE" altLang="de-DE"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0" y="80761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smtClean="0">
                <a:ln>
                  <a:noFill/>
                </a:ln>
                <a:solidFill>
                  <a:srgbClr val="1D1C1D"/>
                </a:solidFill>
                <a:effectLst/>
                <a:latin typeface="Slack-Lato"/>
                <a:hlinkClick r:id="rId3"/>
              </a:rPr>
              <a:t>conny</a:t>
            </a:r>
            <a:r>
              <a:rPr kumimoji="0" lang="de-DE" altLang="de-DE" sz="1100" b="0" i="0" u="none" strike="noStrike" cap="none" normalizeH="0" baseline="0" smtClean="0">
                <a:ln>
                  <a:noFill/>
                </a:ln>
                <a:solidFill>
                  <a:srgbClr val="1D1C1D"/>
                </a:solidFill>
                <a:effectLst/>
                <a:latin typeface="Slack-Lato"/>
              </a:rPr>
              <a:t>  </a:t>
            </a:r>
            <a:r>
              <a:rPr kumimoji="0" lang="de-DE" altLang="de-DE" sz="900" b="0" i="0" u="none" strike="noStrike" cap="none" normalizeH="0" baseline="0" smtClean="0">
                <a:ln>
                  <a:noFill/>
                </a:ln>
                <a:solidFill>
                  <a:srgbClr val="1D1C1D"/>
                </a:solidFill>
                <a:effectLst/>
                <a:latin typeface="Slack-Lato"/>
                <a:hlinkClick r:id="rId10"/>
              </a:rPr>
              <a:t>vor 4 Stunden</a:t>
            </a:r>
            <a:r>
              <a:rPr kumimoji="0" lang="de-DE" altLang="de-DE" sz="1100" b="0" i="0" u="none" strike="noStrike" cap="none" normalizeH="0" baseline="0" smtClean="0">
                <a:ln>
                  <a:noFill/>
                </a:ln>
                <a:solidFill>
                  <a:srgbClr val="1D1C1D"/>
                </a:solidFill>
                <a:effectLst/>
                <a:latin typeface="Slack-Lato"/>
              </a:rPr>
              <a:t/>
            </a:r>
            <a:br>
              <a:rPr kumimoji="0" lang="de-DE" altLang="de-DE" sz="1100" b="0" i="0" u="none" strike="noStrike" cap="none" normalizeH="0" baseline="0" smtClean="0">
                <a:ln>
                  <a:noFill/>
                </a:ln>
                <a:solidFill>
                  <a:srgbClr val="1D1C1D"/>
                </a:solidFill>
                <a:effectLst/>
                <a:latin typeface="Slack-Lato"/>
              </a:rPr>
            </a:br>
            <a:endParaRPr kumimoji="0" lang="de-DE" altLang="de-DE" sz="1100" b="0" i="0" u="none" strike="noStrike" cap="none" normalizeH="0" baseline="0" smtClean="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smtClean="0">
                <a:ln>
                  <a:noFill/>
                </a:ln>
                <a:solidFill>
                  <a:srgbClr val="1D1C1D"/>
                </a:solidFill>
                <a:effectLst/>
                <a:latin typeface="Slack-Lato"/>
              </a:rPr>
              <a:t>Super, also hätten wir einen Input von Fluky  - </a:t>
            </a:r>
            <a:r>
              <a:rPr kumimoji="0" lang="de-DE" altLang="de-DE" sz="1100" b="0" i="0" u="none" strike="noStrike" cap="none" normalizeH="0" baseline="0" smtClean="0">
                <a:ln>
                  <a:noFill/>
                </a:ln>
                <a:solidFill>
                  <a:srgbClr val="1D1C1D"/>
                </a:solidFill>
                <a:effectLst/>
                <a:latin typeface="Slack-Lato"/>
                <a:hlinkClick r:id="rId11"/>
              </a:rPr>
              <a:t>@Dinah Wiestler</a:t>
            </a:r>
            <a:r>
              <a:rPr kumimoji="0" lang="de-DE" altLang="de-DE" sz="1100" b="0" i="0" u="none" strike="noStrike" cap="none" normalizeH="0" baseline="0" smtClean="0">
                <a:ln>
                  <a:noFill/>
                </a:ln>
                <a:solidFill>
                  <a:srgbClr val="1D1C1D"/>
                </a:solidFill>
                <a:effectLst/>
                <a:latin typeface="Slack-Lato"/>
              </a:rPr>
              <a:t> oder </a:t>
            </a:r>
            <a:r>
              <a:rPr kumimoji="0" lang="de-DE" altLang="de-DE" sz="1100" b="0" i="0" u="none" strike="noStrike" cap="none" normalizeH="0" baseline="0" smtClean="0">
                <a:ln>
                  <a:noFill/>
                </a:ln>
                <a:solidFill>
                  <a:srgbClr val="1D1C1D"/>
                </a:solidFill>
                <a:effectLst/>
                <a:latin typeface="Slack-Lato"/>
                <a:hlinkClick r:id="rId12"/>
              </a:rPr>
              <a:t>@Hans-Peter</a:t>
            </a:r>
            <a:r>
              <a:rPr kumimoji="0" lang="de-DE" altLang="de-DE" sz="1100" b="0" i="0" u="none" strike="noStrike" cap="none" normalizeH="0" baseline="0" smtClean="0">
                <a:ln>
                  <a:noFill/>
                </a:ln>
                <a:solidFill>
                  <a:srgbClr val="1D1C1D"/>
                </a:solidFill>
                <a:effectLst/>
                <a:latin typeface="Slack-Lato"/>
              </a:rPr>
              <a:t>, könnte sich eine:r von euch noch vorstellen einen Input zu </a:t>
            </a:r>
            <a:r>
              <a:rPr kumimoji="0" lang="de-DE" altLang="de-DE" sz="1100" b="0" i="1" u="none" strike="noStrike" cap="none" normalizeH="0" baseline="0" smtClean="0">
                <a:ln>
                  <a:noFill/>
                </a:ln>
                <a:solidFill>
                  <a:srgbClr val="1D1C1D"/>
                </a:solidFill>
                <a:effectLst/>
                <a:latin typeface="Slack-Lato"/>
              </a:rPr>
              <a:t>Besondere Herausforderungen in (online) Workshops</a:t>
            </a:r>
            <a:r>
              <a:rPr kumimoji="0" lang="de-DE" altLang="de-DE" sz="1100" b="0" i="0" u="none" strike="noStrike" cap="none" normalizeH="0" baseline="0" smtClean="0">
                <a:ln>
                  <a:noFill/>
                </a:ln>
                <a:solidFill>
                  <a:srgbClr val="1D1C1D"/>
                </a:solidFill>
                <a:effectLst/>
                <a:latin typeface="Slack-Lato"/>
              </a:rPr>
              <a:t> vorzubereiten? Vielleicht im Stil von "das ist mir schon mal passiert - so und so habe ich darauf reagiert" und "Best Practise - Tipps und Tricks".</a:t>
            </a:r>
            <a:endParaRPr kumimoji="0" lang="de-DE" altLang="de-DE"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0" y="93842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smtClean="0">
                <a:ln>
                  <a:noFill/>
                </a:ln>
                <a:solidFill>
                  <a:srgbClr val="1D1C1D"/>
                </a:solidFill>
                <a:effectLst/>
                <a:latin typeface="Slack-Lato"/>
                <a:hlinkClick r:id="rId3"/>
              </a:rPr>
              <a:t>conny</a:t>
            </a:r>
            <a:r>
              <a:rPr kumimoji="0" lang="de-DE" altLang="de-DE" sz="1100" b="0" i="0" u="none" strike="noStrike" cap="none" normalizeH="0" baseline="0" smtClean="0">
                <a:ln>
                  <a:noFill/>
                </a:ln>
                <a:solidFill>
                  <a:srgbClr val="1D1C1D"/>
                </a:solidFill>
                <a:effectLst/>
                <a:latin typeface="Slack-Lato"/>
              </a:rPr>
              <a:t>  </a:t>
            </a:r>
            <a:r>
              <a:rPr kumimoji="0" lang="de-DE" altLang="de-DE" sz="900" b="0" i="0" u="none" strike="noStrike" cap="none" normalizeH="0" baseline="0" smtClean="0">
                <a:ln>
                  <a:noFill/>
                </a:ln>
                <a:solidFill>
                  <a:srgbClr val="1D1C1D"/>
                </a:solidFill>
                <a:effectLst/>
                <a:latin typeface="Slack-Lato"/>
                <a:hlinkClick r:id="rId13"/>
              </a:rPr>
              <a:t>vor 4 Stunden</a:t>
            </a:r>
            <a:r>
              <a:rPr kumimoji="0" lang="de-DE" altLang="de-DE" sz="1100" b="0" i="0" u="none" strike="noStrike" cap="none" normalizeH="0" baseline="0" smtClean="0">
                <a:ln>
                  <a:noFill/>
                </a:ln>
                <a:solidFill>
                  <a:srgbClr val="1D1C1D"/>
                </a:solidFill>
                <a:effectLst/>
                <a:latin typeface="Slack-Lato"/>
              </a:rPr>
              <a:t/>
            </a:r>
            <a:br>
              <a:rPr kumimoji="0" lang="de-DE" altLang="de-DE" sz="1100" b="0" i="0" u="none" strike="noStrike" cap="none" normalizeH="0" baseline="0" smtClean="0">
                <a:ln>
                  <a:noFill/>
                </a:ln>
                <a:solidFill>
                  <a:srgbClr val="1D1C1D"/>
                </a:solidFill>
                <a:effectLst/>
                <a:latin typeface="Slack-Lato"/>
              </a:rPr>
            </a:br>
            <a:endParaRPr kumimoji="0" lang="de-DE" altLang="de-DE" sz="1100" b="0" i="0" u="none" strike="noStrike" cap="none" normalizeH="0" baseline="0" smtClean="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smtClean="0">
                <a:ln>
                  <a:noFill/>
                </a:ln>
                <a:solidFill>
                  <a:srgbClr val="1D1C1D"/>
                </a:solidFill>
                <a:effectLst/>
                <a:latin typeface="Slack-Lato"/>
              </a:rPr>
              <a:t>(natürlich auch gerne </a:t>
            </a:r>
            <a:r>
              <a:rPr kumimoji="0" lang="de-DE" altLang="de-DE" sz="1100" b="0" i="0" u="none" strike="noStrike" cap="none" normalizeH="0" baseline="0" smtClean="0">
                <a:ln>
                  <a:noFill/>
                </a:ln>
                <a:solidFill>
                  <a:srgbClr val="1D1C1D"/>
                </a:solidFill>
                <a:effectLst/>
                <a:latin typeface="Slack-Lato"/>
                <a:hlinkClick r:id="rId14"/>
              </a:rPr>
              <a:t>@Fluky</a:t>
            </a:r>
            <a:r>
              <a:rPr kumimoji="0" lang="de-DE" altLang="de-DE" sz="1100" b="0" i="0" u="none" strike="noStrike" cap="none" normalizeH="0" baseline="0" smtClean="0">
                <a:ln>
                  <a:noFill/>
                </a:ln>
                <a:solidFill>
                  <a:srgbClr val="1D1C1D"/>
                </a:solidFill>
                <a:effectLst/>
                <a:latin typeface="Slack-Lato"/>
              </a:rPr>
              <a:t>, wenn ihr nicht könnt/mögt </a:t>
            </a:r>
            <a:r>
              <a:rPr kumimoji="0" lang="de-DE" altLang="de-DE" sz="1100" b="0" i="0" u="none" strike="noStrike" cap="none" normalizeH="0" baseline="0" smtClean="0">
                <a:ln>
                  <a:noFill/>
                </a:ln>
                <a:solidFill>
                  <a:srgbClr val="1D1C1D"/>
                </a:solidFill>
                <a:effectLst/>
                <a:latin typeface="Slack-Lato"/>
                <a:hlinkClick r:id="rId11"/>
              </a:rPr>
              <a:t>@Dinah Wiestler</a:t>
            </a:r>
            <a:r>
              <a:rPr kumimoji="0" lang="de-DE" altLang="de-DE" sz="1100" b="0" i="0" u="none" strike="noStrike" cap="none" normalizeH="0" baseline="0" smtClean="0">
                <a:ln>
                  <a:noFill/>
                </a:ln>
                <a:solidFill>
                  <a:srgbClr val="1D1C1D"/>
                </a:solidFill>
                <a:effectLst/>
                <a:latin typeface="Slack-Lato"/>
              </a:rPr>
              <a:t> und </a:t>
            </a:r>
            <a:r>
              <a:rPr kumimoji="0" lang="de-DE" altLang="de-DE" sz="1100" b="0" i="0" u="none" strike="noStrike" cap="none" normalizeH="0" baseline="0" smtClean="0">
                <a:ln>
                  <a:noFill/>
                </a:ln>
                <a:solidFill>
                  <a:srgbClr val="1D1C1D"/>
                </a:solidFill>
                <a:effectLst/>
                <a:latin typeface="Slack-Lato"/>
                <a:hlinkClick r:id="rId12"/>
              </a:rPr>
              <a:t>@Hans-Peter</a:t>
            </a:r>
            <a:r>
              <a:rPr kumimoji="0" lang="de-DE" altLang="de-DE" sz="1100" b="0" i="0" u="none" strike="noStrike" cap="none" normalizeH="0" baseline="0" smtClean="0">
                <a:ln>
                  <a:noFill/>
                </a:ln>
                <a:solidFill>
                  <a:srgbClr val="1D1C1D"/>
                </a:solidFill>
                <a:effectLst/>
                <a:latin typeface="Slack-Lato"/>
              </a:rPr>
              <a:t>)</a:t>
            </a:r>
            <a:endParaRPr kumimoji="0" lang="de-DE" altLang="de-DE"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99938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smtClean="0">
                <a:ln>
                  <a:noFill/>
                </a:ln>
                <a:solidFill>
                  <a:srgbClr val="1D1C1D"/>
                </a:solidFill>
                <a:effectLst/>
                <a:latin typeface="Slack-Lato"/>
                <a:hlinkClick r:id="rId15"/>
              </a:rPr>
              <a:t>Dinah Wiestler</a:t>
            </a:r>
            <a:r>
              <a:rPr kumimoji="0" lang="de-DE" altLang="de-DE" sz="1100" b="0" i="0" u="none" strike="noStrike" cap="none" normalizeH="0" baseline="0" smtClean="0">
                <a:ln>
                  <a:noFill/>
                </a:ln>
                <a:solidFill>
                  <a:srgbClr val="1D1C1D"/>
                </a:solidFill>
                <a:effectLst/>
                <a:latin typeface="Slack-Lato"/>
              </a:rPr>
              <a:t>  </a:t>
            </a:r>
            <a:r>
              <a:rPr kumimoji="0" lang="de-DE" altLang="de-DE" sz="900" b="0" i="0" u="none" strike="noStrike" cap="none" normalizeH="0" baseline="0" smtClean="0">
                <a:ln>
                  <a:noFill/>
                </a:ln>
                <a:solidFill>
                  <a:srgbClr val="1D1C1D"/>
                </a:solidFill>
                <a:effectLst/>
                <a:latin typeface="Slack-Lato"/>
                <a:hlinkClick r:id="rId16"/>
              </a:rPr>
              <a:t>vor 3 Stunden</a:t>
            </a:r>
            <a:r>
              <a:rPr kumimoji="0" lang="de-DE" altLang="de-DE" sz="1100" b="0" i="0" u="none" strike="noStrike" cap="none" normalizeH="0" baseline="0" smtClean="0">
                <a:ln>
                  <a:noFill/>
                </a:ln>
                <a:solidFill>
                  <a:srgbClr val="1D1C1D"/>
                </a:solidFill>
                <a:effectLst/>
                <a:latin typeface="Slack-Lato"/>
              </a:rPr>
              <a:t/>
            </a:r>
            <a:br>
              <a:rPr kumimoji="0" lang="de-DE" altLang="de-DE" sz="1100" b="0" i="0" u="none" strike="noStrike" cap="none" normalizeH="0" baseline="0" smtClean="0">
                <a:ln>
                  <a:noFill/>
                </a:ln>
                <a:solidFill>
                  <a:srgbClr val="1D1C1D"/>
                </a:solidFill>
                <a:effectLst/>
                <a:latin typeface="Slack-Lato"/>
              </a:rPr>
            </a:br>
            <a:endParaRPr kumimoji="0" lang="de-DE" altLang="de-DE" sz="1100" b="0" i="0" u="none" strike="noStrike" cap="none" normalizeH="0" baseline="0" smtClean="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smtClean="0">
                <a:ln>
                  <a:noFill/>
                </a:ln>
                <a:solidFill>
                  <a:srgbClr val="1D1C1D"/>
                </a:solidFill>
                <a:effectLst/>
                <a:latin typeface="Slack-Lato"/>
              </a:rPr>
              <a:t>Wollt ihr Herausforderungen beim Halten von Workshops (was kann alles passieren? auch technisch?) oder auch rund um den Workshop (Verhandlungen Honorar, Missverständnisse...)? Wie lange soll der Input sein? Ich überlege mal, was man machen könnte (vielleicht auch ne kleine Miniumfrage unter uns, damit man mehr Stimmen hat). So viel Krasses ist mir alleine gar  nicht untergekommen;)</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4" name="Tabelle 6">
            <a:extLst>
              <a:ext uri="{FF2B5EF4-FFF2-40B4-BE49-F238E27FC236}">
                <a16:creationId xmlns:a16="http://schemas.microsoft.com/office/drawing/2014/main" id="{4E5C2A62-472F-4D89-BD50-B4F2FFEA7DF8}"/>
              </a:ext>
            </a:extLst>
          </p:cNvPr>
          <p:cNvGraphicFramePr>
            <a:graphicFrameLocks noGrp="1"/>
          </p:cNvGraphicFramePr>
          <p:nvPr>
            <p:extLst>
              <p:ext uri="{D42A27DB-BD31-4B8C-83A1-F6EECF244321}">
                <p14:modId xmlns:p14="http://schemas.microsoft.com/office/powerpoint/2010/main" val="1365396011"/>
              </p:ext>
            </p:extLst>
          </p:nvPr>
        </p:nvGraphicFramePr>
        <p:xfrm>
          <a:off x="714990" y="3095866"/>
          <a:ext cx="10952766" cy="3026637"/>
        </p:xfrm>
        <a:graphic>
          <a:graphicData uri="http://schemas.openxmlformats.org/drawingml/2006/table">
            <a:tbl>
              <a:tblPr firstRow="1" bandRow="1">
                <a:tableStyleId>{69C7853C-536D-4A76-A0AE-DD22124D55A5}</a:tableStyleId>
              </a:tblPr>
              <a:tblGrid>
                <a:gridCol w="3650922">
                  <a:extLst>
                    <a:ext uri="{9D8B030D-6E8A-4147-A177-3AD203B41FA5}">
                      <a16:colId xmlns:a16="http://schemas.microsoft.com/office/drawing/2014/main" val="1818535001"/>
                    </a:ext>
                  </a:extLst>
                </a:gridCol>
                <a:gridCol w="3650922">
                  <a:extLst>
                    <a:ext uri="{9D8B030D-6E8A-4147-A177-3AD203B41FA5}">
                      <a16:colId xmlns:a16="http://schemas.microsoft.com/office/drawing/2014/main" val="1449733543"/>
                    </a:ext>
                  </a:extLst>
                </a:gridCol>
                <a:gridCol w="3650922">
                  <a:extLst>
                    <a:ext uri="{9D8B030D-6E8A-4147-A177-3AD203B41FA5}">
                      <a16:colId xmlns:a16="http://schemas.microsoft.com/office/drawing/2014/main" val="313146822"/>
                    </a:ext>
                  </a:extLst>
                </a:gridCol>
              </a:tblGrid>
              <a:tr h="517714">
                <a:tc>
                  <a:txBody>
                    <a:bodyPr/>
                    <a:lstStyle/>
                    <a:p>
                      <a:pPr algn="ctr"/>
                      <a:r>
                        <a:rPr lang="de-DE" sz="2000" dirty="0">
                          <a:solidFill>
                            <a:schemeClr val="tx1"/>
                          </a:solidFill>
                          <a:latin typeface="Noto Sans" panose="020B0502040504020204" pitchFamily="34"/>
                          <a:ea typeface="Noto Sans" panose="020B0502040504020204" pitchFamily="34"/>
                          <a:cs typeface="Noto Sans" panose="020B0502040504020204" pitchFamily="34"/>
                        </a:rPr>
                        <a:t>A</a:t>
                      </a:r>
                    </a:p>
                  </a:txBody>
                  <a:tcPr anchor="ctr">
                    <a:solidFill>
                      <a:srgbClr val="FFB643"/>
                    </a:solidFill>
                  </a:tcPr>
                </a:tc>
                <a:tc>
                  <a:txBody>
                    <a:bodyPr/>
                    <a:lstStyle/>
                    <a:p>
                      <a:pPr algn="ctr"/>
                      <a:r>
                        <a:rPr lang="de-DE" sz="2000" dirty="0">
                          <a:solidFill>
                            <a:schemeClr val="tx1"/>
                          </a:solidFill>
                          <a:latin typeface="Noto Sans" panose="020B0502040504020204" pitchFamily="34"/>
                          <a:ea typeface="Noto Sans" panose="020B0502040504020204" pitchFamily="34"/>
                          <a:cs typeface="Noto Sans" panose="020B0502040504020204" pitchFamily="34"/>
                        </a:rPr>
                        <a:t>B</a:t>
                      </a:r>
                    </a:p>
                  </a:txBody>
                  <a:tcPr anchor="ctr">
                    <a:solidFill>
                      <a:srgbClr val="DE437C"/>
                    </a:solidFill>
                  </a:tcPr>
                </a:tc>
                <a:tc>
                  <a:txBody>
                    <a:bodyPr/>
                    <a:lstStyle/>
                    <a:p>
                      <a:pPr algn="ctr"/>
                      <a:r>
                        <a:rPr lang="de-DE" sz="2000" dirty="0">
                          <a:solidFill>
                            <a:schemeClr val="tx1"/>
                          </a:solidFill>
                          <a:latin typeface="Noto Sans" panose="020B0502040504020204" pitchFamily="34"/>
                          <a:ea typeface="Noto Sans" panose="020B0502040504020204" pitchFamily="34"/>
                          <a:cs typeface="Noto Sans" panose="020B0502040504020204" pitchFamily="34"/>
                        </a:rPr>
                        <a:t>C</a:t>
                      </a:r>
                    </a:p>
                  </a:txBody>
                  <a:tcPr anchor="ctr">
                    <a:solidFill>
                      <a:srgbClr val="4D5ECB"/>
                    </a:solidFill>
                  </a:tcPr>
                </a:tc>
                <a:extLst>
                  <a:ext uri="{0D108BD9-81ED-4DB2-BD59-A6C34878D82A}">
                    <a16:rowId xmlns:a16="http://schemas.microsoft.com/office/drawing/2014/main" val="997026460"/>
                  </a:ext>
                </a:extLst>
              </a:tr>
              <a:tr h="2508923">
                <a:tc>
                  <a:txBody>
                    <a:bodyPr/>
                    <a:lstStyle/>
                    <a:p>
                      <a:pPr algn="ctr"/>
                      <a:r>
                        <a:rPr lang="de-DE" sz="2000" dirty="0" smtClean="0">
                          <a:solidFill>
                            <a:schemeClr val="tx1"/>
                          </a:solidFill>
                          <a:latin typeface="Noto Sans" panose="020B0502040504020204" pitchFamily="34"/>
                          <a:ea typeface="Noto Sans" panose="020B0502040504020204" pitchFamily="34"/>
                          <a:cs typeface="Noto Sans" panose="020B0502040504020204" pitchFamily="34"/>
                        </a:rPr>
                        <a:t>Bei</a:t>
                      </a:r>
                      <a:r>
                        <a:rPr lang="de-DE" sz="2000" baseline="0" dirty="0" smtClean="0">
                          <a:solidFill>
                            <a:schemeClr val="tx1"/>
                          </a:solidFill>
                          <a:latin typeface="Noto Sans" panose="020B0502040504020204" pitchFamily="34"/>
                          <a:ea typeface="Noto Sans" panose="020B0502040504020204" pitchFamily="34"/>
                          <a:cs typeface="Noto Sans" panose="020B0502040504020204" pitchFamily="34"/>
                        </a:rPr>
                        <a:t> heterosexuellen Paaren scheinen dich Hochzeitsfotos nicht zu stören. Das ist klare Homofeindlichkeit!</a:t>
                      </a:r>
                      <a:endParaRPr lang="de-DE" sz="2000" dirty="0">
                        <a:solidFill>
                          <a:schemeClr val="tx1"/>
                        </a:solidFill>
                        <a:latin typeface="Noto Sans" panose="020B0502040504020204" pitchFamily="34"/>
                        <a:ea typeface="Noto Sans" panose="020B0502040504020204" pitchFamily="34"/>
                        <a:cs typeface="Noto Sans" panose="020B0502040504020204" pitchFamily="34"/>
                      </a:endParaRPr>
                    </a:p>
                  </a:txBody>
                  <a:tcPr anchor="ctr">
                    <a:solidFill>
                      <a:schemeClr val="bg1"/>
                    </a:solidFill>
                  </a:tcPr>
                </a:tc>
                <a:tc>
                  <a:txBody>
                    <a:bodyPr/>
                    <a:lstStyle/>
                    <a:p>
                      <a:pPr algn="ctr"/>
                      <a:r>
                        <a:rPr lang="de-DE" sz="2000" dirty="0" smtClean="0">
                          <a:solidFill>
                            <a:schemeClr val="tx1"/>
                          </a:solidFill>
                          <a:latin typeface="Noto Sans" panose="020B0502040504020204" pitchFamily="34"/>
                          <a:ea typeface="Noto Sans" panose="020B0502040504020204" pitchFamily="34"/>
                          <a:cs typeface="Noto Sans" panose="020B0502040504020204" pitchFamily="34"/>
                        </a:rPr>
                        <a:t>Wieso</a:t>
                      </a:r>
                      <a:r>
                        <a:rPr lang="de-DE" sz="2000" baseline="0" dirty="0" smtClean="0">
                          <a:solidFill>
                            <a:schemeClr val="tx1"/>
                          </a:solidFill>
                          <a:latin typeface="Noto Sans" panose="020B0502040504020204" pitchFamily="34"/>
                          <a:ea typeface="Noto Sans" panose="020B0502040504020204" pitchFamily="34"/>
                          <a:cs typeface="Noto Sans" panose="020B0502040504020204" pitchFamily="34"/>
                        </a:rPr>
                        <a:t> denn nicht in der Öffentlichkeit? </a:t>
                      </a:r>
                      <a:r>
                        <a:rPr lang="de-DE" sz="2000" b="0" i="0" u="none" strike="noStrike" kern="1200" dirty="0" smtClean="0">
                          <a:solidFill>
                            <a:schemeClr val="dk1"/>
                          </a:solidFill>
                          <a:effectLst/>
                          <a:latin typeface="Noto Sans" panose="020B0502040504020204" pitchFamily="34"/>
                          <a:ea typeface="Noto Sans" panose="020B0502040504020204" pitchFamily="34"/>
                          <a:cs typeface="Noto Sans" panose="020B0502040504020204" pitchFamily="34"/>
                        </a:rPr>
                        <a:t>Du weißt schon das das Recht auf gleichgeschlechtliche Ehe ist seit Jahren Teil der Verfassung und im Grundgesetz verankert. </a:t>
                      </a:r>
                      <a:endParaRPr lang="de-DE" sz="2000" dirty="0">
                        <a:solidFill>
                          <a:schemeClr val="tx1"/>
                        </a:solidFill>
                        <a:latin typeface="Noto Sans" panose="020B0502040504020204" pitchFamily="34"/>
                        <a:ea typeface="Noto Sans" panose="020B0502040504020204" pitchFamily="34"/>
                        <a:cs typeface="Noto Sans" panose="020B0502040504020204" pitchFamily="34"/>
                      </a:endParaRPr>
                    </a:p>
                  </a:txBody>
                  <a:tcPr anchor="ctr">
                    <a:solidFill>
                      <a:schemeClr val="bg1"/>
                    </a:solidFill>
                  </a:tcPr>
                </a:tc>
                <a:tc>
                  <a:txBody>
                    <a:bodyPr/>
                    <a:lstStyle/>
                    <a:p>
                      <a:pPr algn="ctr"/>
                      <a:r>
                        <a:rPr lang="de-DE" sz="2000" b="0" i="0" u="none" strike="noStrike" kern="1200" dirty="0" smtClean="0">
                          <a:solidFill>
                            <a:schemeClr val="dk1"/>
                          </a:solidFill>
                          <a:effectLst/>
                          <a:latin typeface="Noto Sans" panose="020B0502040504020204" pitchFamily="34"/>
                          <a:ea typeface="Noto Sans" panose="020B0502040504020204" pitchFamily="34"/>
                          <a:cs typeface="Noto Sans" panose="020B0502040504020204" pitchFamily="34"/>
                        </a:rPr>
                        <a:t>Ehe ist Ehe - ich jedenfalls freue mich, dass wir an diesem schönen Tag teilhaben dürfen! Ihr seht so glücklich aus!</a:t>
                      </a:r>
                      <a:endParaRPr lang="de-DE" sz="2000" dirty="0">
                        <a:solidFill>
                          <a:schemeClr val="tx1"/>
                        </a:solidFill>
                        <a:latin typeface="Noto Sans" panose="020B0502040504020204" pitchFamily="34"/>
                        <a:ea typeface="Noto Sans" panose="020B0502040504020204" pitchFamily="34"/>
                        <a:cs typeface="Noto Sans" panose="020B0502040504020204" pitchFamily="34"/>
                      </a:endParaRPr>
                    </a:p>
                  </a:txBody>
                  <a:tcPr anchor="ctr">
                    <a:solidFill>
                      <a:schemeClr val="bg1"/>
                    </a:solidFill>
                  </a:tcPr>
                </a:tc>
                <a:extLst>
                  <a:ext uri="{0D108BD9-81ED-4DB2-BD59-A6C34878D82A}">
                    <a16:rowId xmlns:a16="http://schemas.microsoft.com/office/drawing/2014/main" val="223266165"/>
                  </a:ext>
                </a:extLst>
              </a:tr>
            </a:tbl>
          </a:graphicData>
        </a:graphic>
      </p:graphicFrame>
      <p:sp>
        <p:nvSpPr>
          <p:cNvPr id="17" name="Rechteck 16"/>
          <p:cNvSpPr/>
          <p:nvPr/>
        </p:nvSpPr>
        <p:spPr>
          <a:xfrm>
            <a:off x="734869" y="1011765"/>
            <a:ext cx="10952766" cy="1938992"/>
          </a:xfrm>
          <a:prstGeom prst="rect">
            <a:avLst/>
          </a:prstGeom>
        </p:spPr>
        <p:txBody>
          <a:bodyPr wrap="square">
            <a:spAutoFit/>
          </a:bodyPr>
          <a:lstStyle/>
          <a:p>
            <a:pPr algn="just">
              <a:lnSpc>
                <a:spcPct val="150000"/>
              </a:lnSpc>
            </a:pPr>
            <a:r>
              <a:rPr lang="de-DE" sz="2000" dirty="0" smtClean="0">
                <a:latin typeface="Roboto Slab" pitchFamily="2" charset="0"/>
                <a:ea typeface="Roboto Slab" pitchFamily="2" charset="0"/>
                <a:cs typeface="Roboto" panose="02000000000000000000" pitchFamily="2" charset="0"/>
              </a:rPr>
              <a:t>Auf Instagram postet ein prominentes homosexuelles Paar ein Bild von ihrer Hochzeit: </a:t>
            </a:r>
          </a:p>
          <a:p>
            <a:pPr algn="just">
              <a:lnSpc>
                <a:spcPct val="150000"/>
              </a:lnSpc>
            </a:pPr>
            <a:r>
              <a:rPr lang="de-DE" sz="2000" b="1" dirty="0" smtClean="0">
                <a:latin typeface="Roboto Slab" pitchFamily="2" charset="0"/>
                <a:ea typeface="Roboto Slab" pitchFamily="2" charset="0"/>
                <a:cs typeface="Roboto" panose="02000000000000000000" pitchFamily="2" charset="0"/>
              </a:rPr>
              <a:t>„Ja schön für die, aber bitte hinter verschlossenen Türen! Was die in ihren privaten vier Wänden machen, das geht mich nichts an. Das ist Privatsache. Aber bitte, bitte nicht in der Öffentlichkeit… Ich mache mir ernsthaft Sorgen um unsere Kinder.“</a:t>
            </a:r>
          </a:p>
        </p:txBody>
      </p:sp>
      <p:pic>
        <p:nvPicPr>
          <p:cNvPr id="23" name="Grafik 22"/>
          <p:cNvPicPr>
            <a:picLocks noChangeAspect="1"/>
          </p:cNvPicPr>
          <p:nvPr/>
        </p:nvPicPr>
        <p:blipFill rotWithShape="1">
          <a:blip r:embed="rId17" cstate="print">
            <a:extLst>
              <a:ext uri="{28A0092B-C50C-407E-A947-70E740481C1C}">
                <a14:useLocalDpi xmlns:a14="http://schemas.microsoft.com/office/drawing/2010/main" val="0"/>
              </a:ext>
            </a:extLst>
          </a:blip>
          <a:srcRect l="305" t="1770" r="1801" b="2009"/>
          <a:stretch/>
        </p:blipFill>
        <p:spPr>
          <a:xfrm>
            <a:off x="835025" y="286756"/>
            <a:ext cx="692150" cy="690562"/>
          </a:xfrm>
          <a:prstGeom prst="roundRect">
            <a:avLst>
              <a:gd name="adj" fmla="val 24750"/>
            </a:avLst>
          </a:prstGeom>
        </p:spPr>
      </p:pic>
      <p:sp>
        <p:nvSpPr>
          <p:cNvPr id="16" name="Rechteck 15"/>
          <p:cNvSpPr/>
          <p:nvPr/>
        </p:nvSpPr>
        <p:spPr>
          <a:xfrm>
            <a:off x="-9527" y="0"/>
            <a:ext cx="12211051" cy="3095866"/>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useBgFill="1">
        <p:nvSpPr>
          <p:cNvPr id="18" name="Rechteck 17"/>
          <p:cNvSpPr/>
          <p:nvPr/>
        </p:nvSpPr>
        <p:spPr>
          <a:xfrm rot="21160971">
            <a:off x="207472" y="1056161"/>
            <a:ext cx="11750654" cy="960113"/>
          </a:xfrm>
          <a:prstGeom prst="rect">
            <a:avLst/>
          </a:prstGeom>
          <a:ln w="63500">
            <a:gradFill flip="none" rotWithShape="1">
              <a:gsLst>
                <a:gs pos="11000">
                  <a:srgbClr val="E5027D"/>
                </a:gs>
                <a:gs pos="90000">
                  <a:srgbClr val="009EE3"/>
                </a:gs>
                <a:gs pos="51000">
                  <a:srgbClr val="F8B033"/>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4800" b="1" dirty="0" smtClean="0">
                <a:solidFill>
                  <a:schemeClr val="tx1">
                    <a:lumMod val="75000"/>
                    <a:lumOff val="25000"/>
                  </a:schemeClr>
                </a:solidFill>
                <a:latin typeface="Roboto Slab" pitchFamily="2" charset="0"/>
                <a:ea typeface="Roboto Slab" pitchFamily="2" charset="0"/>
                <a:cs typeface="Roboto" panose="02000000000000000000" pitchFamily="2" charset="0"/>
              </a:rPr>
              <a:t>Queer-/Homofeindlichkeit</a:t>
            </a:r>
            <a:endParaRPr lang="de-DE" sz="4800" b="1" dirty="0">
              <a:solidFill>
                <a:schemeClr val="tx1">
                  <a:lumMod val="75000"/>
                  <a:lumOff val="25000"/>
                </a:schemeClr>
              </a:solidFill>
              <a:latin typeface="Roboto Slab" pitchFamily="2" charset="0"/>
              <a:ea typeface="Roboto Slab" pitchFamily="2" charset="0"/>
              <a:cs typeface="Roboto" panose="02000000000000000000" pitchFamily="2" charset="0"/>
            </a:endParaRPr>
          </a:p>
        </p:txBody>
      </p:sp>
    </p:spTree>
    <p:extLst>
      <p:ext uri="{BB962C8B-B14F-4D97-AF65-F5344CB8AC3E}">
        <p14:creationId xmlns:p14="http://schemas.microsoft.com/office/powerpoint/2010/main" val="1470287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26074" r="17435"/>
          <a:stretch/>
        </p:blipFill>
        <p:spPr>
          <a:xfrm>
            <a:off x="8059813" y="1569961"/>
            <a:ext cx="3611834" cy="3596399"/>
          </a:xfrm>
          <a:prstGeom prst="rect">
            <a:avLst/>
          </a:prstGeom>
        </p:spPr>
      </p:pic>
      <p:sp>
        <p:nvSpPr>
          <p:cNvPr id="4" name="Rechteck 3"/>
          <p:cNvSpPr/>
          <p:nvPr/>
        </p:nvSpPr>
        <p:spPr>
          <a:xfrm>
            <a:off x="827617" y="2191232"/>
            <a:ext cx="5596043" cy="2677656"/>
          </a:xfrm>
          <a:prstGeom prst="rect">
            <a:avLst/>
          </a:prstGeom>
        </p:spPr>
        <p:txBody>
          <a:bodyPr wrap="square">
            <a:spAutoFit/>
          </a:bodyPr>
          <a:lstStyle/>
          <a:p>
            <a:pPr marL="342900" indent="-342900">
              <a:buAutoNum type="arabicPeriod"/>
            </a:pPr>
            <a:r>
              <a:rPr lang="de-DE" sz="2400" dirty="0" smtClean="0">
                <a:latin typeface="Noto Sans" panose="020B0502040504020204" pitchFamily="34"/>
                <a:ea typeface="Noto Sans" panose="020B0502040504020204" pitchFamily="34"/>
                <a:cs typeface="Noto Sans" panose="020B0502040504020204" pitchFamily="34"/>
              </a:rPr>
              <a:t>Wir </a:t>
            </a:r>
            <a:r>
              <a:rPr lang="de-DE" sz="2400" dirty="0">
                <a:latin typeface="Noto Sans" panose="020B0502040504020204" pitchFamily="34"/>
                <a:ea typeface="Noto Sans" panose="020B0502040504020204" pitchFamily="34"/>
                <a:cs typeface="Noto Sans" panose="020B0502040504020204" pitchFamily="34"/>
              </a:rPr>
              <a:t>werden jetzt unter </a:t>
            </a:r>
            <a:r>
              <a:rPr lang="de-DE" sz="2400" b="1" dirty="0">
                <a:solidFill>
                  <a:srgbClr val="E6007E"/>
                </a:solidFill>
                <a:latin typeface="Noto Sans" panose="020B0502040504020204" pitchFamily="34"/>
                <a:ea typeface="Noto Sans" panose="020B0502040504020204" pitchFamily="34"/>
                <a:cs typeface="Noto Sans" panose="020B0502040504020204" pitchFamily="34"/>
              </a:rPr>
              <a:t>Zeitdruck eine Onlinekonversation</a:t>
            </a:r>
            <a:r>
              <a:rPr lang="de-DE" sz="2400" dirty="0">
                <a:latin typeface="Noto Sans" panose="020B0502040504020204" pitchFamily="34"/>
                <a:ea typeface="Noto Sans" panose="020B0502040504020204" pitchFamily="34"/>
                <a:cs typeface="Noto Sans" panose="020B0502040504020204" pitchFamily="34"/>
              </a:rPr>
              <a:t> </a:t>
            </a:r>
            <a:r>
              <a:rPr lang="de-DE" sz="2400" dirty="0" smtClean="0">
                <a:latin typeface="Noto Sans" panose="020B0502040504020204" pitchFamily="34"/>
                <a:ea typeface="Noto Sans" panose="020B0502040504020204" pitchFamily="34"/>
                <a:cs typeface="Noto Sans" panose="020B0502040504020204" pitchFamily="34"/>
              </a:rPr>
              <a:t>simulieren.</a:t>
            </a:r>
          </a:p>
          <a:p>
            <a:pPr marL="342900" indent="-342900">
              <a:buAutoNum type="arabicPeriod"/>
            </a:pPr>
            <a:endParaRPr lang="de-DE" sz="2400" dirty="0" smtClean="0">
              <a:latin typeface="Noto Sans" panose="020B0502040504020204" pitchFamily="34"/>
              <a:ea typeface="Noto Sans" panose="020B0502040504020204" pitchFamily="34"/>
              <a:cs typeface="Noto Sans" panose="020B0502040504020204" pitchFamily="34"/>
            </a:endParaRPr>
          </a:p>
          <a:p>
            <a:pPr marL="342900" indent="-342900">
              <a:buAutoNum type="arabicPeriod"/>
            </a:pPr>
            <a:r>
              <a:rPr lang="de-DE" sz="2400" dirty="0" smtClean="0">
                <a:latin typeface="Noto Sans" panose="020B0502040504020204" pitchFamily="34"/>
                <a:ea typeface="Noto Sans" panose="020B0502040504020204" pitchFamily="34"/>
                <a:cs typeface="Noto Sans" panose="020B0502040504020204" pitchFamily="34"/>
              </a:rPr>
              <a:t>Es </a:t>
            </a:r>
            <a:r>
              <a:rPr lang="de-DE" sz="2400" dirty="0">
                <a:latin typeface="Noto Sans" panose="020B0502040504020204" pitchFamily="34"/>
                <a:ea typeface="Noto Sans" panose="020B0502040504020204" pitchFamily="34"/>
                <a:cs typeface="Noto Sans" panose="020B0502040504020204" pitchFamily="34"/>
              </a:rPr>
              <a:t>ist aber auch möglich, auf Kommentare der </a:t>
            </a:r>
            <a:r>
              <a:rPr lang="de-DE" sz="2400" dirty="0" smtClean="0">
                <a:latin typeface="Noto Sans" panose="020B0502040504020204" pitchFamily="34"/>
                <a:ea typeface="Noto Sans" panose="020B0502040504020204" pitchFamily="34"/>
                <a:cs typeface="Noto Sans" panose="020B0502040504020204" pitchFamily="34"/>
              </a:rPr>
              <a:t>anderen mit </a:t>
            </a:r>
            <a:r>
              <a:rPr lang="de-DE" sz="2400" b="1" dirty="0" smtClean="0">
                <a:solidFill>
                  <a:srgbClr val="E6007E"/>
                </a:solidFill>
                <a:latin typeface="Noto Sans" panose="020B0502040504020204" pitchFamily="34"/>
                <a:ea typeface="Noto Sans" panose="020B0502040504020204" pitchFamily="34"/>
                <a:cs typeface="Noto Sans" panose="020B0502040504020204" pitchFamily="34"/>
              </a:rPr>
              <a:t>Emojis</a:t>
            </a:r>
            <a:r>
              <a:rPr lang="de-DE" sz="2400" dirty="0" smtClean="0">
                <a:latin typeface="Noto Sans" panose="020B0502040504020204" pitchFamily="34"/>
                <a:ea typeface="Noto Sans" panose="020B0502040504020204" pitchFamily="34"/>
                <a:cs typeface="Noto Sans" panose="020B0502040504020204" pitchFamily="34"/>
              </a:rPr>
              <a:t> </a:t>
            </a:r>
            <a:r>
              <a:rPr lang="de-DE" sz="2400" dirty="0">
                <a:latin typeface="Noto Sans" panose="020B0502040504020204" pitchFamily="34"/>
                <a:ea typeface="Noto Sans" panose="020B0502040504020204" pitchFamily="34"/>
                <a:cs typeface="Noto Sans" panose="020B0502040504020204" pitchFamily="34"/>
              </a:rPr>
              <a:t>zu reagieren. </a:t>
            </a:r>
            <a:endParaRPr lang="de-DE" sz="1700" dirty="0">
              <a:latin typeface="Noto Sans" panose="020B0502040504020204" pitchFamily="34"/>
              <a:ea typeface="Noto Sans" panose="020B0502040504020204" pitchFamily="34"/>
              <a:cs typeface="Noto Sans" panose="020B0502040504020204" pitchFamily="34"/>
            </a:endParaRPr>
          </a:p>
        </p:txBody>
      </p:sp>
      <p:cxnSp>
        <p:nvCxnSpPr>
          <p:cNvPr id="5" name="Gerader Verbinder 4"/>
          <p:cNvCxnSpPr/>
          <p:nvPr/>
        </p:nvCxnSpPr>
        <p:spPr>
          <a:xfrm>
            <a:off x="6910266" y="994410"/>
            <a:ext cx="45720" cy="51435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120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45462" y="5039609"/>
            <a:ext cx="4615028" cy="402546"/>
          </a:xfrm>
          <a:prstGeom prst="rect">
            <a:avLst/>
          </a:prstGeom>
        </p:spPr>
        <p:txBody>
          <a:bodyPr wrap="square">
            <a:spAutoFit/>
          </a:bodyPr>
          <a:lstStyle/>
          <a:p>
            <a:pPr marR="13335">
              <a:lnSpc>
                <a:spcPct val="120000"/>
              </a:lnSpc>
              <a:spcAft>
                <a:spcPts val="285"/>
              </a:spcAft>
              <a:tabLst>
                <a:tab pos="107950" algn="l"/>
              </a:tabLst>
            </a:pPr>
            <a:endParaRPr lang="de-DE" b="1" dirty="0">
              <a:solidFill>
                <a:srgbClr val="FF3399"/>
              </a:solidFill>
              <a:cs typeface="Arial" panose="020B0604020202020204" pitchFamily="34" charset="0"/>
            </a:endParaRPr>
          </a:p>
        </p:txBody>
      </p:sp>
      <p:sp>
        <p:nvSpPr>
          <p:cNvPr id="21" name="Flussdiagramm: Verbinder 20"/>
          <p:cNvSpPr/>
          <p:nvPr/>
        </p:nvSpPr>
        <p:spPr>
          <a:xfrm>
            <a:off x="1248678" y="3115473"/>
            <a:ext cx="2561648" cy="2479739"/>
          </a:xfrm>
          <a:prstGeom prst="flowChartConnector">
            <a:avLst/>
          </a:prstGeom>
          <a:solidFill>
            <a:srgbClr val="E50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800" dirty="0">
                <a:latin typeface="Roboto" panose="02000000000000000000" pitchFamily="2" charset="0"/>
                <a:ea typeface="Roboto" panose="02000000000000000000" pitchFamily="2" charset="0"/>
                <a:cs typeface="Roboto" panose="02000000000000000000" pitchFamily="2" charset="0"/>
              </a:rPr>
              <a:t>3</a:t>
            </a:r>
          </a:p>
        </p:txBody>
      </p:sp>
      <p:sp>
        <p:nvSpPr>
          <p:cNvPr id="22" name="Flussdiagramm: Verbinder 21"/>
          <p:cNvSpPr/>
          <p:nvPr/>
        </p:nvSpPr>
        <p:spPr>
          <a:xfrm>
            <a:off x="4985298" y="2082223"/>
            <a:ext cx="2561648" cy="2479739"/>
          </a:xfrm>
          <a:prstGeom prst="flowChartConnector">
            <a:avLst/>
          </a:prstGeom>
          <a:solidFill>
            <a:srgbClr val="F5B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800" dirty="0" smtClean="0">
                <a:latin typeface="Roboto" panose="02000000000000000000" pitchFamily="2" charset="0"/>
                <a:ea typeface="Roboto" panose="02000000000000000000" pitchFamily="2" charset="0"/>
                <a:cs typeface="Roboto" panose="02000000000000000000" pitchFamily="2" charset="0"/>
              </a:rPr>
              <a:t>2</a:t>
            </a:r>
            <a:endParaRPr lang="de-DE" sz="8800" dirty="0">
              <a:latin typeface="Roboto" panose="02000000000000000000" pitchFamily="2" charset="0"/>
              <a:ea typeface="Roboto" panose="02000000000000000000" pitchFamily="2" charset="0"/>
              <a:cs typeface="Roboto" panose="02000000000000000000" pitchFamily="2" charset="0"/>
            </a:endParaRPr>
          </a:p>
        </p:txBody>
      </p:sp>
      <p:sp>
        <p:nvSpPr>
          <p:cNvPr id="23" name="Flussdiagramm: Verbinder 22"/>
          <p:cNvSpPr/>
          <p:nvPr/>
        </p:nvSpPr>
        <p:spPr>
          <a:xfrm>
            <a:off x="8721918" y="1027637"/>
            <a:ext cx="2561648" cy="2479739"/>
          </a:xfrm>
          <a:prstGeom prst="flowChartConnector">
            <a:avLst/>
          </a:prstGeom>
          <a:solidFill>
            <a:srgbClr val="00A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800" dirty="0">
                <a:latin typeface="Roboto" panose="02000000000000000000" pitchFamily="2" charset="0"/>
                <a:ea typeface="Roboto" panose="02000000000000000000" pitchFamily="2" charset="0"/>
                <a:cs typeface="Roboto" panose="02000000000000000000" pitchFamily="2" charset="0"/>
              </a:rPr>
              <a:t>1</a:t>
            </a:r>
          </a:p>
        </p:txBody>
      </p:sp>
    </p:spTree>
    <p:extLst>
      <p:ext uri="{BB962C8B-B14F-4D97-AF65-F5344CB8AC3E}">
        <p14:creationId xmlns:p14="http://schemas.microsoft.com/office/powerpoint/2010/main" val="2690837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a:xfrm>
            <a:off x="2868930" y="2293908"/>
            <a:ext cx="6617971" cy="1938992"/>
          </a:xfrm>
          <a:prstGeom prst="rect">
            <a:avLst/>
          </a:prstGeom>
        </p:spPr>
        <p:txBody>
          <a:bodyPr wrap="square">
            <a:spAutoFit/>
          </a:bodyPr>
          <a:lstStyle/>
          <a:p>
            <a:pPr algn="ctr">
              <a:buClr>
                <a:srgbClr val="000000"/>
              </a:buClr>
              <a:buFont typeface="Arial"/>
              <a:buNone/>
            </a:pPr>
            <a:r>
              <a:rPr lang="de-DE" sz="6000" b="1" kern="0" dirty="0">
                <a:solidFill>
                  <a:srgbClr val="E5027D"/>
                </a:solidFill>
                <a:latin typeface="Roboto Slab" pitchFamily="2" charset="0"/>
                <a:ea typeface="Roboto Slab" pitchFamily="2" charset="0"/>
                <a:cs typeface="Roboto" panose="02000000000000000000" pitchFamily="2" charset="0"/>
                <a:sym typeface="Arial"/>
              </a:rPr>
              <a:t>Wie war die Übung für </a:t>
            </a:r>
            <a:r>
              <a:rPr lang="de-DE" sz="6000" b="1" kern="0" dirty="0" smtClean="0">
                <a:solidFill>
                  <a:srgbClr val="E5027D"/>
                </a:solidFill>
                <a:latin typeface="Roboto Slab" pitchFamily="2" charset="0"/>
                <a:ea typeface="Roboto Slab" pitchFamily="2" charset="0"/>
                <a:cs typeface="Roboto" panose="02000000000000000000" pitchFamily="2" charset="0"/>
                <a:sym typeface="Arial"/>
              </a:rPr>
              <a:t>Euch</a:t>
            </a:r>
            <a:r>
              <a:rPr lang="de-DE" sz="6000" b="1" kern="0" dirty="0">
                <a:solidFill>
                  <a:srgbClr val="E5027D"/>
                </a:solidFill>
                <a:latin typeface="Roboto Slab" pitchFamily="2" charset="0"/>
                <a:ea typeface="Roboto Slab" pitchFamily="2" charset="0"/>
                <a:cs typeface="Roboto" panose="02000000000000000000" pitchFamily="2" charset="0"/>
                <a:sym typeface="Arial"/>
              </a:rPr>
              <a:t>?</a:t>
            </a:r>
          </a:p>
        </p:txBody>
      </p:sp>
    </p:spTree>
    <p:extLst>
      <p:ext uri="{BB962C8B-B14F-4D97-AF65-F5344CB8AC3E}">
        <p14:creationId xmlns:p14="http://schemas.microsoft.com/office/powerpoint/2010/main" val="550681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4910" y="520699"/>
            <a:ext cx="10203180" cy="1280795"/>
          </a:xfrm>
        </p:spPr>
        <p:txBody>
          <a:bodyPr>
            <a:normAutofit/>
          </a:bodyPr>
          <a:lstStyle/>
          <a:p>
            <a:r>
              <a:rPr lang="de-DE" sz="3200" dirty="0" smtClean="0">
                <a:solidFill>
                  <a:srgbClr val="E6007E"/>
                </a:solidFill>
                <a:latin typeface="Roboto Slab"/>
                <a:ea typeface="Roboto Slab"/>
                <a:cs typeface="Roboto Slab"/>
                <a:sym typeface="Roboto Slab"/>
              </a:rPr>
              <a:t>Es gibt viele gute Strategien, um Haltung zu zeigen. </a:t>
            </a:r>
            <a:endParaRPr lang="de-DE" sz="3200" dirty="0"/>
          </a:p>
        </p:txBody>
      </p:sp>
      <p:sp>
        <p:nvSpPr>
          <p:cNvPr id="3" name="Inhaltsplatzhalter 2"/>
          <p:cNvSpPr>
            <a:spLocks noGrp="1"/>
          </p:cNvSpPr>
          <p:nvPr>
            <p:ph idx="1"/>
          </p:nvPr>
        </p:nvSpPr>
        <p:spPr>
          <a:xfrm>
            <a:off x="986790" y="1801494"/>
            <a:ext cx="5768340" cy="4758055"/>
          </a:xfrm>
        </p:spPr>
        <p:txBody>
          <a:bodyPr>
            <a:noAutofit/>
          </a:bodyPr>
          <a:lstStyle/>
          <a:p>
            <a:pPr marL="457200" lvl="0" indent="-349250">
              <a:lnSpc>
                <a:spcPct val="150000"/>
              </a:lnSpc>
              <a:buClr>
                <a:schemeClr val="dk1"/>
              </a:buClr>
              <a:buSzPts val="1900"/>
            </a:pPr>
            <a:r>
              <a:rPr lang="de-DE" sz="2000" dirty="0">
                <a:solidFill>
                  <a:schemeClr val="dk1"/>
                </a:solidFill>
                <a:latin typeface="Noto Sans" panose="020B0502040504020204" pitchFamily="34"/>
                <a:ea typeface="Noto Sans" panose="020B0502040504020204" pitchFamily="34"/>
                <a:cs typeface="Noto Sans" panose="020B0502040504020204" pitchFamily="34"/>
                <a:sym typeface="Roboto Slab"/>
              </a:rPr>
              <a:t>Auf Fakten hinweisen</a:t>
            </a:r>
          </a:p>
          <a:p>
            <a:pPr marL="457200" lvl="0" indent="-349250">
              <a:lnSpc>
                <a:spcPct val="150000"/>
              </a:lnSpc>
              <a:buClr>
                <a:schemeClr val="dk1"/>
              </a:buClr>
              <a:buSzPts val="1900"/>
            </a:pPr>
            <a:r>
              <a:rPr lang="de-DE" sz="2000" dirty="0">
                <a:solidFill>
                  <a:schemeClr val="dk1"/>
                </a:solidFill>
                <a:latin typeface="Noto Sans" panose="020B0502040504020204" pitchFamily="34"/>
                <a:ea typeface="Noto Sans" panose="020B0502040504020204" pitchFamily="34"/>
                <a:cs typeface="Noto Sans" panose="020B0502040504020204" pitchFamily="34"/>
                <a:sym typeface="Roboto Slab"/>
              </a:rPr>
              <a:t>Fragen stellen</a:t>
            </a:r>
            <a:endParaRPr lang="de-DE" sz="2000" dirty="0">
              <a:solidFill>
                <a:srgbClr val="000000"/>
              </a:solidFill>
              <a:latin typeface="Noto Sans" panose="020B0502040504020204" pitchFamily="34"/>
              <a:ea typeface="Noto Sans" panose="020B0502040504020204" pitchFamily="34"/>
              <a:cs typeface="Noto Sans" panose="020B0502040504020204" pitchFamily="34"/>
              <a:sym typeface="Roboto Slab"/>
            </a:endParaRPr>
          </a:p>
          <a:p>
            <a:pPr marL="457200" lvl="0" indent="-349250">
              <a:lnSpc>
                <a:spcPct val="150000"/>
              </a:lnSpc>
              <a:buClr>
                <a:schemeClr val="dk1"/>
              </a:buClr>
              <a:buSzPts val="1900"/>
            </a:pPr>
            <a:r>
              <a:rPr lang="de-DE" sz="2000"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Position beziehen</a:t>
            </a:r>
            <a:endParaRPr lang="de-DE" sz="2000" dirty="0">
              <a:solidFill>
                <a:srgbClr val="000000"/>
              </a:solidFill>
              <a:latin typeface="Noto Sans" panose="020B0502040504020204" pitchFamily="34"/>
              <a:ea typeface="Noto Sans" panose="020B0502040504020204" pitchFamily="34"/>
              <a:cs typeface="Noto Sans" panose="020B0502040504020204" pitchFamily="34"/>
              <a:sym typeface="Roboto Slab"/>
            </a:endParaRPr>
          </a:p>
          <a:p>
            <a:pPr marL="457200" lvl="0" indent="-349250">
              <a:lnSpc>
                <a:spcPct val="150000"/>
              </a:lnSpc>
              <a:buClr>
                <a:schemeClr val="dk1"/>
              </a:buClr>
              <a:buSzPts val="1900"/>
            </a:pPr>
            <a:r>
              <a:rPr lang="de-DE" sz="2000" dirty="0">
                <a:solidFill>
                  <a:schemeClr val="dk1"/>
                </a:solidFill>
                <a:latin typeface="Noto Sans" panose="020B0502040504020204" pitchFamily="34"/>
                <a:ea typeface="Noto Sans" panose="020B0502040504020204" pitchFamily="34"/>
                <a:cs typeface="Noto Sans" panose="020B0502040504020204" pitchFamily="34"/>
                <a:sym typeface="Roboto Slab"/>
              </a:rPr>
              <a:t>Diskriminierung klar benennen </a:t>
            </a:r>
            <a:endParaRPr lang="de-DE" sz="2000" dirty="0">
              <a:solidFill>
                <a:srgbClr val="000000"/>
              </a:solidFill>
              <a:latin typeface="Noto Sans" panose="020B0502040504020204" pitchFamily="34"/>
              <a:ea typeface="Noto Sans" panose="020B0502040504020204" pitchFamily="34"/>
              <a:cs typeface="Noto Sans" panose="020B0502040504020204" pitchFamily="34"/>
              <a:sym typeface="Roboto Slab"/>
            </a:endParaRPr>
          </a:p>
          <a:p>
            <a:pPr marL="457200" lvl="0" indent="-349250">
              <a:lnSpc>
                <a:spcPct val="150000"/>
              </a:lnSpc>
              <a:buClr>
                <a:schemeClr val="dk1"/>
              </a:buClr>
              <a:buSzPts val="1900"/>
            </a:pPr>
            <a:r>
              <a:rPr lang="de-DE" sz="2000" dirty="0">
                <a:solidFill>
                  <a:schemeClr val="dk1"/>
                </a:solidFill>
                <a:latin typeface="Noto Sans" panose="020B0502040504020204" pitchFamily="34"/>
                <a:ea typeface="Noto Sans" panose="020B0502040504020204" pitchFamily="34"/>
                <a:cs typeface="Noto Sans" panose="020B0502040504020204" pitchFamily="34"/>
                <a:sym typeface="Roboto Slab"/>
              </a:rPr>
              <a:t>Eine humorvolle Gegenreaktion </a:t>
            </a:r>
            <a:endParaRPr lang="de-DE" sz="2000" dirty="0">
              <a:solidFill>
                <a:srgbClr val="000000"/>
              </a:solidFill>
              <a:latin typeface="Noto Sans" panose="020B0502040504020204" pitchFamily="34"/>
              <a:ea typeface="Noto Sans" panose="020B0502040504020204" pitchFamily="34"/>
              <a:cs typeface="Noto Sans" panose="020B0502040504020204" pitchFamily="34"/>
              <a:sym typeface="Roboto Slab"/>
            </a:endParaRPr>
          </a:p>
          <a:p>
            <a:pPr marL="457200" lvl="0" indent="-349250">
              <a:lnSpc>
                <a:spcPct val="150000"/>
              </a:lnSpc>
              <a:buClr>
                <a:schemeClr val="dk1"/>
              </a:buClr>
              <a:buSzPts val="1900"/>
            </a:pPr>
            <a:r>
              <a:rPr lang="de-DE" sz="2000" dirty="0">
                <a:solidFill>
                  <a:schemeClr val="dk1"/>
                </a:solidFill>
                <a:latin typeface="Noto Sans" panose="020B0502040504020204" pitchFamily="34"/>
                <a:ea typeface="Noto Sans" panose="020B0502040504020204" pitchFamily="34"/>
                <a:cs typeface="Noto Sans" panose="020B0502040504020204" pitchFamily="34"/>
                <a:sym typeface="Roboto Slab"/>
              </a:rPr>
              <a:t>Strategien entlarven</a:t>
            </a:r>
          </a:p>
          <a:p>
            <a:pPr marL="457200" lvl="0" indent="-349250">
              <a:lnSpc>
                <a:spcPct val="150000"/>
              </a:lnSpc>
              <a:buClr>
                <a:schemeClr val="dk1"/>
              </a:buClr>
              <a:buSzPts val="1900"/>
            </a:pPr>
            <a:r>
              <a:rPr lang="de-DE" sz="2000" dirty="0">
                <a:solidFill>
                  <a:schemeClr val="dk1"/>
                </a:solidFill>
                <a:latin typeface="Noto Sans" panose="020B0502040504020204" pitchFamily="34"/>
                <a:ea typeface="Noto Sans" panose="020B0502040504020204" pitchFamily="34"/>
                <a:cs typeface="Noto Sans" panose="020B0502040504020204" pitchFamily="34"/>
                <a:sym typeface="Roboto Slab"/>
              </a:rPr>
              <a:t>Sich mit Betroffenen solidarisieren</a:t>
            </a:r>
          </a:p>
          <a:p>
            <a:pPr marL="457200" lvl="0" indent="-349250">
              <a:lnSpc>
                <a:spcPct val="150000"/>
              </a:lnSpc>
              <a:buClr>
                <a:schemeClr val="dk1"/>
              </a:buClr>
              <a:buSzPts val="1900"/>
            </a:pPr>
            <a:r>
              <a:rPr lang="de-DE" sz="2000" dirty="0">
                <a:solidFill>
                  <a:schemeClr val="dk1"/>
                </a:solidFill>
                <a:latin typeface="Noto Sans" panose="020B0502040504020204" pitchFamily="34"/>
                <a:ea typeface="Noto Sans" panose="020B0502040504020204" pitchFamily="34"/>
                <a:cs typeface="Noto Sans" panose="020B0502040504020204" pitchFamily="34"/>
                <a:sym typeface="Roboto Slab"/>
              </a:rPr>
              <a:t>Andere Kommentare liken</a:t>
            </a:r>
          </a:p>
        </p:txBody>
      </p:sp>
      <p:pic>
        <p:nvPicPr>
          <p:cNvPr id="4" name="Google Shape;707;g134fd97b030_1_627"/>
          <p:cNvPicPr preferRelativeResize="0"/>
          <p:nvPr/>
        </p:nvPicPr>
        <p:blipFill rotWithShape="1">
          <a:blip r:embed="rId3">
            <a:alphaModFix/>
          </a:blip>
          <a:srcRect/>
          <a:stretch/>
        </p:blipFill>
        <p:spPr>
          <a:xfrm>
            <a:off x="6667500" y="2068830"/>
            <a:ext cx="4720590" cy="3406140"/>
          </a:xfrm>
          <a:prstGeom prst="rect">
            <a:avLst/>
          </a:prstGeom>
          <a:noFill/>
          <a:ln>
            <a:noFill/>
          </a:ln>
        </p:spPr>
      </p:pic>
    </p:spTree>
    <p:extLst>
      <p:ext uri="{BB962C8B-B14F-4D97-AF65-F5344CB8AC3E}">
        <p14:creationId xmlns:p14="http://schemas.microsoft.com/office/powerpoint/2010/main" val="4214854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1683</Words>
  <Application>Microsoft Office PowerPoint</Application>
  <PresentationFormat>Breitbild</PresentationFormat>
  <Paragraphs>116</Paragraphs>
  <Slides>14</Slides>
  <Notes>12</Notes>
  <HiddenSlides>1</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14</vt:i4>
      </vt:variant>
    </vt:vector>
  </HeadingPairs>
  <TitlesOfParts>
    <vt:vector size="23" baseType="lpstr">
      <vt:lpstr>Arial</vt:lpstr>
      <vt:lpstr>Calibri</vt:lpstr>
      <vt:lpstr>Calibri Light</vt:lpstr>
      <vt:lpstr>Noto Sans</vt:lpstr>
      <vt:lpstr>Noto Serif</vt:lpstr>
      <vt:lpstr>Roboto</vt:lpstr>
      <vt:lpstr>Roboto Slab</vt:lpstr>
      <vt:lpstr>Slack-Lato</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Es gibt viele gute Strategien, um Haltung zu zeigen. </vt:lpstr>
      <vt:lpstr>PowerPoint-Präsentation</vt:lpstr>
      <vt:lpstr>PowerPoint-Präsentation</vt:lpstr>
      <vt:lpstr>PowerPoint-Präsentation</vt:lpstr>
      <vt:lpstr>Digitaler Selbstschutz und Selbstfürsorge</vt:lpstr>
      <vt:lpstr>Wenn Du es in Deinem Umfeld bemerkst…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Paul Dombrowski</dc:creator>
  <cp:lastModifiedBy>Cheyenne Schellein (AAS)</cp:lastModifiedBy>
  <cp:revision>160</cp:revision>
  <dcterms:created xsi:type="dcterms:W3CDTF">2021-08-31T15:45:26Z</dcterms:created>
  <dcterms:modified xsi:type="dcterms:W3CDTF">2023-08-29T11:46:43Z</dcterms:modified>
</cp:coreProperties>
</file>