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59" r:id="rId3"/>
    <p:sldId id="272" r:id="rId4"/>
    <p:sldId id="273" r:id="rId5"/>
    <p:sldId id="274" r:id="rId6"/>
    <p:sldId id="256" r:id="rId7"/>
    <p:sldId id="275" r:id="rId8"/>
    <p:sldId id="276" r:id="rId9"/>
    <p:sldId id="262" r:id="rId10"/>
    <p:sldId id="277" r:id="rId11"/>
    <p:sldId id="265" r:id="rId12"/>
    <p:sldId id="270"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090" autoAdjust="0"/>
  </p:normalViewPr>
  <p:slideViewPr>
    <p:cSldViewPr snapToGrid="0">
      <p:cViewPr varScale="1">
        <p:scale>
          <a:sx n="45" d="100"/>
          <a:sy n="45" d="100"/>
        </p:scale>
        <p:origin x="14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F3AE9-9B6B-44F0-81A5-237A9593FEA2}" type="datetimeFigureOut">
              <a:rPr lang="de-DE" smtClean="0"/>
              <a:t>11.09.2023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6B00C-8955-4D9A-8416-D84822DD1F39}" type="slidenum">
              <a:rPr lang="de-DE" smtClean="0"/>
              <a:t>‹Nr.›</a:t>
            </a:fld>
            <a:endParaRPr lang="de-DE"/>
          </a:p>
        </p:txBody>
      </p:sp>
    </p:spTree>
    <p:extLst>
      <p:ext uri="{BB962C8B-B14F-4D97-AF65-F5344CB8AC3E}">
        <p14:creationId xmlns:p14="http://schemas.microsoft.com/office/powerpoint/2010/main" val="83128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dirty="0" smtClean="0"/>
              <a:t>Das kannst </a:t>
            </a:r>
            <a:r>
              <a:rPr lang="de-DE" dirty="0" smtClean="0"/>
              <a:t>du </a:t>
            </a:r>
            <a:r>
              <a:rPr lang="de-DE" dirty="0" smtClean="0"/>
              <a:t>beispielsweise nur anmoderieren</a:t>
            </a:r>
            <a:r>
              <a:rPr lang="de-DE" baseline="0" dirty="0" smtClean="0"/>
              <a:t> und brauchst dafür keine Folie. </a:t>
            </a:r>
            <a:br>
              <a:rPr lang="de-DE" baseline="0" dirty="0" smtClean="0"/>
            </a:br>
            <a:r>
              <a:rPr lang="de-DE" baseline="0" dirty="0" smtClean="0"/>
              <a:t/>
            </a:r>
            <a:br>
              <a:rPr lang="de-DE" baseline="0" dirty="0" smtClean="0"/>
            </a:br>
            <a:r>
              <a:rPr lang="de-DE" dirty="0" smtClean="0">
                <a:latin typeface="Roboto Slab"/>
                <a:ea typeface="Roboto" panose="02000000000000000000" pitchFamily="2" charset="0"/>
                <a:cs typeface="Roboto" panose="02000000000000000000" pitchFamily="2" charset="0"/>
              </a:rPr>
              <a:t>Jetzt haben wir uns schon eine ganze Weile damit beschäftigt, was </a:t>
            </a:r>
            <a:r>
              <a:rPr lang="de-DE" b="1" dirty="0" smtClean="0">
                <a:latin typeface="Roboto Slab"/>
                <a:ea typeface="Roboto" panose="02000000000000000000" pitchFamily="2" charset="0"/>
                <a:cs typeface="Roboto" panose="02000000000000000000" pitchFamily="2" charset="0"/>
              </a:rPr>
              <a:t>wir</a:t>
            </a:r>
            <a:r>
              <a:rPr lang="de-DE" dirty="0" smtClean="0">
                <a:latin typeface="Roboto Slab"/>
                <a:ea typeface="Roboto" panose="02000000000000000000" pitchFamily="2" charset="0"/>
                <a:cs typeface="Roboto" panose="02000000000000000000" pitchFamily="2" charset="0"/>
              </a:rPr>
              <a:t> eigentlich konkret tun können, um uns auch online gegen Hass und gruppenbezogene Menschenfeindlichkeit einzusetzen. Wenn wir für unsere Werte eintreten, können wir das Internet zu einem sichereren Ort für viele Menschen machen. </a:t>
            </a:r>
          </a:p>
          <a:p>
            <a:pPr>
              <a:lnSpc>
                <a:spcPct val="150000"/>
              </a:lnSpc>
            </a:pPr>
            <a:endParaRPr lang="de-DE" dirty="0" smtClean="0">
              <a:latin typeface="Roboto Slab"/>
              <a:ea typeface="Roboto" panose="02000000000000000000" pitchFamily="2" charset="0"/>
              <a:cs typeface="Roboto" panose="02000000000000000000" pitchFamily="2" charset="0"/>
            </a:endParaRPr>
          </a:p>
          <a:p>
            <a:pPr>
              <a:lnSpc>
                <a:spcPct val="150000"/>
              </a:lnSpc>
            </a:pPr>
            <a:r>
              <a:rPr lang="de-DE" dirty="0" smtClean="0">
                <a:latin typeface="Roboto Slab"/>
                <a:ea typeface="Roboto" panose="02000000000000000000" pitchFamily="2" charset="0"/>
                <a:cs typeface="Roboto" panose="02000000000000000000" pitchFamily="2" charset="0"/>
              </a:rPr>
              <a:t>Aber was ist eigentlich mit den Plattformen selbst? Was unternehmen sie eigentlich, um Hass keinen Raum zu bieten? Wir finden: Nicht nur wir, sondern </a:t>
            </a:r>
            <a:r>
              <a:rPr lang="de-DE" b="1" dirty="0" smtClean="0">
                <a:latin typeface="Roboto Slab"/>
                <a:ea typeface="Roboto" panose="02000000000000000000" pitchFamily="2" charset="0"/>
                <a:cs typeface="Roboto" panose="02000000000000000000" pitchFamily="2" charset="0"/>
              </a:rPr>
              <a:t>auch die Plattformen </a:t>
            </a:r>
            <a:r>
              <a:rPr lang="de-DE" dirty="0" smtClean="0">
                <a:latin typeface="Roboto Slab"/>
                <a:ea typeface="Roboto" panose="02000000000000000000" pitchFamily="2" charset="0"/>
                <a:cs typeface="Roboto" panose="02000000000000000000" pitchFamily="2" charset="0"/>
              </a:rPr>
              <a:t>müssen in die Verantwortung genommen werden</a:t>
            </a:r>
            <a:r>
              <a:rPr lang="de-DE" b="1" dirty="0" smtClean="0">
                <a:latin typeface="Roboto Slab"/>
                <a:ea typeface="Roboto" panose="02000000000000000000" pitchFamily="2" charset="0"/>
                <a:cs typeface="Roboto" panose="02000000000000000000" pitchFamily="2" charset="0"/>
              </a:rPr>
              <a:t>!</a:t>
            </a:r>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2</a:t>
            </a:fld>
            <a:endParaRPr lang="de-DE"/>
          </a:p>
        </p:txBody>
      </p:sp>
    </p:spTree>
    <p:extLst>
      <p:ext uri="{BB962C8B-B14F-4D97-AF65-F5344CB8AC3E}">
        <p14:creationId xmlns:p14="http://schemas.microsoft.com/office/powerpoint/2010/main" val="257794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dirty="0" smtClean="0"/>
              <a:t>Das kannst </a:t>
            </a:r>
            <a:r>
              <a:rPr lang="de-DE" dirty="0" smtClean="0"/>
              <a:t>du </a:t>
            </a:r>
            <a:r>
              <a:rPr lang="de-DE" dirty="0" smtClean="0"/>
              <a:t>beispielsweise nur anmoderieren</a:t>
            </a:r>
            <a:r>
              <a:rPr lang="de-DE" baseline="0" dirty="0" smtClean="0"/>
              <a:t> und brauchst dafür keine Folie. </a:t>
            </a:r>
            <a:br>
              <a:rPr lang="de-DE" baseline="0" dirty="0" smtClean="0"/>
            </a:br>
            <a:r>
              <a:rPr lang="de-DE" baseline="0" dirty="0" smtClean="0"/>
              <a:t/>
            </a:r>
            <a:br>
              <a:rPr lang="de-DE" baseline="0" dirty="0" smtClean="0"/>
            </a:br>
            <a:r>
              <a:rPr lang="de-DE" dirty="0" smtClean="0">
                <a:latin typeface="Roboto Slab"/>
                <a:ea typeface="Roboto" panose="02000000000000000000" pitchFamily="2" charset="0"/>
                <a:cs typeface="Roboto" panose="02000000000000000000" pitchFamily="2" charset="0"/>
              </a:rPr>
              <a:t>Jetzt haben wir uns schon eine ganze Weile damit beschäftigt, was </a:t>
            </a:r>
            <a:r>
              <a:rPr lang="de-DE" b="1" dirty="0" smtClean="0">
                <a:latin typeface="Roboto Slab"/>
                <a:ea typeface="Roboto" panose="02000000000000000000" pitchFamily="2" charset="0"/>
                <a:cs typeface="Roboto" panose="02000000000000000000" pitchFamily="2" charset="0"/>
              </a:rPr>
              <a:t>wir</a:t>
            </a:r>
            <a:r>
              <a:rPr lang="de-DE" dirty="0" smtClean="0">
                <a:latin typeface="Roboto Slab"/>
                <a:ea typeface="Roboto" panose="02000000000000000000" pitchFamily="2" charset="0"/>
                <a:cs typeface="Roboto" panose="02000000000000000000" pitchFamily="2" charset="0"/>
              </a:rPr>
              <a:t> eigentlich konkret tun können, um uns auch online gegen Hass und gruppenbezogene Menschenfeindlichkeit einzusetzen. Wenn wir für unsere Werte eintreten, können wir das Internet zu einem sichereren Ort für viele Menschen machen. </a:t>
            </a:r>
          </a:p>
          <a:p>
            <a:pPr>
              <a:lnSpc>
                <a:spcPct val="150000"/>
              </a:lnSpc>
            </a:pPr>
            <a:endParaRPr lang="de-DE" dirty="0" smtClean="0">
              <a:latin typeface="Roboto Slab"/>
              <a:ea typeface="Roboto" panose="02000000000000000000" pitchFamily="2" charset="0"/>
              <a:cs typeface="Roboto" panose="02000000000000000000" pitchFamily="2" charset="0"/>
            </a:endParaRPr>
          </a:p>
          <a:p>
            <a:pPr>
              <a:lnSpc>
                <a:spcPct val="150000"/>
              </a:lnSpc>
            </a:pPr>
            <a:r>
              <a:rPr lang="de-DE" dirty="0" smtClean="0">
                <a:latin typeface="Roboto Slab"/>
                <a:ea typeface="Roboto" panose="02000000000000000000" pitchFamily="2" charset="0"/>
                <a:cs typeface="Roboto" panose="02000000000000000000" pitchFamily="2" charset="0"/>
              </a:rPr>
              <a:t>Aber was ist eigentlich mit den Plattformen selbst? Was unternehmen sie eigentlich, um Hass keinen Raum zu bieten? Wir finden: Nicht nur wir, sondern </a:t>
            </a:r>
            <a:r>
              <a:rPr lang="de-DE" b="1" dirty="0" smtClean="0">
                <a:latin typeface="Roboto Slab"/>
                <a:ea typeface="Roboto" panose="02000000000000000000" pitchFamily="2" charset="0"/>
                <a:cs typeface="Roboto" panose="02000000000000000000" pitchFamily="2" charset="0"/>
              </a:rPr>
              <a:t>auch die Plattformen </a:t>
            </a:r>
            <a:r>
              <a:rPr lang="de-DE" dirty="0" smtClean="0">
                <a:latin typeface="Roboto Slab"/>
                <a:ea typeface="Roboto" panose="02000000000000000000" pitchFamily="2" charset="0"/>
                <a:cs typeface="Roboto" panose="02000000000000000000" pitchFamily="2" charset="0"/>
              </a:rPr>
              <a:t>müssen in die Verantwortung genommen werden</a:t>
            </a:r>
            <a:r>
              <a:rPr lang="de-DE" b="1" dirty="0" smtClean="0">
                <a:latin typeface="Roboto Slab"/>
                <a:ea typeface="Roboto" panose="02000000000000000000" pitchFamily="2" charset="0"/>
                <a:cs typeface="Roboto" panose="02000000000000000000" pitchFamily="2" charset="0"/>
              </a:rPr>
              <a:t>!</a:t>
            </a:r>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3</a:t>
            </a:fld>
            <a:endParaRPr lang="de-DE"/>
          </a:p>
        </p:txBody>
      </p:sp>
    </p:spTree>
    <p:extLst>
      <p:ext uri="{BB962C8B-B14F-4D97-AF65-F5344CB8AC3E}">
        <p14:creationId xmlns:p14="http://schemas.microsoft.com/office/powerpoint/2010/main" val="180057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dirty="0" smtClean="0"/>
              <a:t>Das kannst </a:t>
            </a:r>
            <a:r>
              <a:rPr lang="de-DE" dirty="0" smtClean="0"/>
              <a:t>du </a:t>
            </a:r>
            <a:r>
              <a:rPr lang="de-DE" dirty="0" smtClean="0"/>
              <a:t>beispielsweise nur anmoderieren</a:t>
            </a:r>
            <a:r>
              <a:rPr lang="de-DE" baseline="0" dirty="0" smtClean="0"/>
              <a:t> und brauchst dafür keine Folie. </a:t>
            </a:r>
            <a:br>
              <a:rPr lang="de-DE" baseline="0" dirty="0" smtClean="0"/>
            </a:br>
            <a:r>
              <a:rPr lang="de-DE" baseline="0" dirty="0" smtClean="0"/>
              <a:t/>
            </a:r>
            <a:br>
              <a:rPr lang="de-DE" baseline="0" dirty="0" smtClean="0"/>
            </a:br>
            <a:r>
              <a:rPr lang="de-DE" dirty="0" smtClean="0">
                <a:latin typeface="Roboto Slab"/>
                <a:ea typeface="Roboto" panose="02000000000000000000" pitchFamily="2" charset="0"/>
                <a:cs typeface="Roboto" panose="02000000000000000000" pitchFamily="2" charset="0"/>
              </a:rPr>
              <a:t>Jetzt haben wir uns schon eine ganze Weile damit beschäftigt, was </a:t>
            </a:r>
            <a:r>
              <a:rPr lang="de-DE" b="1" dirty="0" smtClean="0">
                <a:latin typeface="Roboto Slab"/>
                <a:ea typeface="Roboto" panose="02000000000000000000" pitchFamily="2" charset="0"/>
                <a:cs typeface="Roboto" panose="02000000000000000000" pitchFamily="2" charset="0"/>
              </a:rPr>
              <a:t>wir</a:t>
            </a:r>
            <a:r>
              <a:rPr lang="de-DE" dirty="0" smtClean="0">
                <a:latin typeface="Roboto Slab"/>
                <a:ea typeface="Roboto" panose="02000000000000000000" pitchFamily="2" charset="0"/>
                <a:cs typeface="Roboto" panose="02000000000000000000" pitchFamily="2" charset="0"/>
              </a:rPr>
              <a:t> eigentlich konkret tun können, um uns auch online gegen Hass und gruppenbezogene Menschenfeindlichkeit einzusetzen. Wenn wir für unsere Werte eintreten, können wir das Internet zu einem sichereren Ort für viele Menschen machen. </a:t>
            </a:r>
          </a:p>
          <a:p>
            <a:pPr>
              <a:lnSpc>
                <a:spcPct val="150000"/>
              </a:lnSpc>
            </a:pPr>
            <a:endParaRPr lang="de-DE" dirty="0" smtClean="0">
              <a:latin typeface="Roboto Slab"/>
              <a:ea typeface="Roboto" panose="02000000000000000000" pitchFamily="2" charset="0"/>
              <a:cs typeface="Roboto" panose="02000000000000000000" pitchFamily="2" charset="0"/>
            </a:endParaRPr>
          </a:p>
          <a:p>
            <a:pPr>
              <a:lnSpc>
                <a:spcPct val="150000"/>
              </a:lnSpc>
            </a:pPr>
            <a:r>
              <a:rPr lang="de-DE" dirty="0" smtClean="0">
                <a:latin typeface="Roboto Slab"/>
                <a:ea typeface="Roboto" panose="02000000000000000000" pitchFamily="2" charset="0"/>
                <a:cs typeface="Roboto" panose="02000000000000000000" pitchFamily="2" charset="0"/>
              </a:rPr>
              <a:t>Aber was ist eigentlich mit den Plattformen selbst? Was unternehmen sie eigentlich, um Hass keinen Raum zu bieten? Wir finden: Nicht nur wir, sondern </a:t>
            </a:r>
            <a:r>
              <a:rPr lang="de-DE" b="1" dirty="0" smtClean="0">
                <a:latin typeface="Roboto Slab"/>
                <a:ea typeface="Roboto" panose="02000000000000000000" pitchFamily="2" charset="0"/>
                <a:cs typeface="Roboto" panose="02000000000000000000" pitchFamily="2" charset="0"/>
              </a:rPr>
              <a:t>auch die Plattformen </a:t>
            </a:r>
            <a:r>
              <a:rPr lang="de-DE" dirty="0" smtClean="0">
                <a:latin typeface="Roboto Slab"/>
                <a:ea typeface="Roboto" panose="02000000000000000000" pitchFamily="2" charset="0"/>
                <a:cs typeface="Roboto" panose="02000000000000000000" pitchFamily="2" charset="0"/>
              </a:rPr>
              <a:t>müssen in die Verantwortung genommen werden</a:t>
            </a:r>
            <a:r>
              <a:rPr lang="de-DE" b="1" dirty="0" smtClean="0">
                <a:latin typeface="Roboto Slab"/>
                <a:ea typeface="Roboto" panose="02000000000000000000" pitchFamily="2" charset="0"/>
                <a:cs typeface="Roboto" panose="02000000000000000000" pitchFamily="2" charset="0"/>
              </a:rPr>
              <a:t>!</a:t>
            </a:r>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4</a:t>
            </a:fld>
            <a:endParaRPr lang="de-DE"/>
          </a:p>
        </p:txBody>
      </p:sp>
    </p:spTree>
    <p:extLst>
      <p:ext uri="{BB962C8B-B14F-4D97-AF65-F5344CB8AC3E}">
        <p14:creationId xmlns:p14="http://schemas.microsoft.com/office/powerpoint/2010/main" val="278752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dirty="0" smtClean="0"/>
              <a:t>Das kannst </a:t>
            </a:r>
            <a:r>
              <a:rPr lang="de-DE" dirty="0" smtClean="0"/>
              <a:t>du </a:t>
            </a:r>
            <a:r>
              <a:rPr lang="de-DE" dirty="0" smtClean="0"/>
              <a:t>beispielsweise nur anmoderieren</a:t>
            </a:r>
            <a:r>
              <a:rPr lang="de-DE" baseline="0" dirty="0" smtClean="0"/>
              <a:t> und brauchst dafür keine Folie. </a:t>
            </a:r>
            <a:br>
              <a:rPr lang="de-DE" baseline="0" dirty="0" smtClean="0"/>
            </a:br>
            <a:r>
              <a:rPr lang="de-DE" baseline="0" dirty="0" smtClean="0"/>
              <a:t/>
            </a:r>
            <a:br>
              <a:rPr lang="de-DE" baseline="0" dirty="0" smtClean="0"/>
            </a:br>
            <a:r>
              <a:rPr lang="de-DE" dirty="0" smtClean="0">
                <a:latin typeface="Roboto Slab"/>
                <a:ea typeface="Roboto" panose="02000000000000000000" pitchFamily="2" charset="0"/>
                <a:cs typeface="Roboto" panose="02000000000000000000" pitchFamily="2" charset="0"/>
              </a:rPr>
              <a:t>Jetzt haben wir uns schon eine ganze Weile damit beschäftigt, was </a:t>
            </a:r>
            <a:r>
              <a:rPr lang="de-DE" b="1" dirty="0" smtClean="0">
                <a:latin typeface="Roboto Slab"/>
                <a:ea typeface="Roboto" panose="02000000000000000000" pitchFamily="2" charset="0"/>
                <a:cs typeface="Roboto" panose="02000000000000000000" pitchFamily="2" charset="0"/>
              </a:rPr>
              <a:t>wir</a:t>
            </a:r>
            <a:r>
              <a:rPr lang="de-DE" dirty="0" smtClean="0">
                <a:latin typeface="Roboto Slab"/>
                <a:ea typeface="Roboto" panose="02000000000000000000" pitchFamily="2" charset="0"/>
                <a:cs typeface="Roboto" panose="02000000000000000000" pitchFamily="2" charset="0"/>
              </a:rPr>
              <a:t> eigentlich konkret tun können, um uns auch online gegen Hass und gruppenbezogene Menschenfeindlichkeit einzusetzen. Wenn wir für unsere Werte eintreten, können wir das Internet zu einem sichereren Ort für viele Menschen machen. </a:t>
            </a:r>
          </a:p>
          <a:p>
            <a:pPr>
              <a:lnSpc>
                <a:spcPct val="150000"/>
              </a:lnSpc>
            </a:pPr>
            <a:endParaRPr lang="de-DE" dirty="0" smtClean="0">
              <a:latin typeface="Roboto Slab"/>
              <a:ea typeface="Roboto" panose="02000000000000000000" pitchFamily="2" charset="0"/>
              <a:cs typeface="Roboto" panose="02000000000000000000" pitchFamily="2" charset="0"/>
            </a:endParaRPr>
          </a:p>
          <a:p>
            <a:pPr>
              <a:lnSpc>
                <a:spcPct val="150000"/>
              </a:lnSpc>
            </a:pPr>
            <a:r>
              <a:rPr lang="de-DE" dirty="0" smtClean="0">
                <a:latin typeface="Roboto Slab"/>
                <a:ea typeface="Roboto" panose="02000000000000000000" pitchFamily="2" charset="0"/>
                <a:cs typeface="Roboto" panose="02000000000000000000" pitchFamily="2" charset="0"/>
              </a:rPr>
              <a:t>Aber was ist eigentlich mit den Plattformen selbst? Was unternehmen sie eigentlich, um Hass keinen Raum zu bieten? Wir finden: Nicht nur wir, sondern </a:t>
            </a:r>
            <a:r>
              <a:rPr lang="de-DE" b="1" dirty="0" smtClean="0">
                <a:latin typeface="Roboto Slab"/>
                <a:ea typeface="Roboto" panose="02000000000000000000" pitchFamily="2" charset="0"/>
                <a:cs typeface="Roboto" panose="02000000000000000000" pitchFamily="2" charset="0"/>
              </a:rPr>
              <a:t>auch die Plattformen </a:t>
            </a:r>
            <a:r>
              <a:rPr lang="de-DE" dirty="0" smtClean="0">
                <a:latin typeface="Roboto Slab"/>
                <a:ea typeface="Roboto" panose="02000000000000000000" pitchFamily="2" charset="0"/>
                <a:cs typeface="Roboto" panose="02000000000000000000" pitchFamily="2" charset="0"/>
              </a:rPr>
              <a:t>müssen in die Verantwortung genommen werden</a:t>
            </a:r>
            <a:r>
              <a:rPr lang="de-DE" b="1" dirty="0" smtClean="0">
                <a:latin typeface="Roboto Slab"/>
                <a:ea typeface="Roboto" panose="02000000000000000000" pitchFamily="2" charset="0"/>
                <a:cs typeface="Roboto" panose="02000000000000000000" pitchFamily="2" charset="0"/>
              </a:rPr>
              <a:t>!</a:t>
            </a:r>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5</a:t>
            </a:fld>
            <a:endParaRPr lang="de-DE"/>
          </a:p>
        </p:txBody>
      </p:sp>
    </p:spTree>
    <p:extLst>
      <p:ext uri="{BB962C8B-B14F-4D97-AF65-F5344CB8AC3E}">
        <p14:creationId xmlns:p14="http://schemas.microsoft.com/office/powerpoint/2010/main" val="298749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dirty="0" smtClean="0"/>
              <a:t>Das kannst </a:t>
            </a:r>
            <a:r>
              <a:rPr lang="de-DE" dirty="0" smtClean="0"/>
              <a:t>du </a:t>
            </a:r>
            <a:r>
              <a:rPr lang="de-DE" dirty="0" smtClean="0"/>
              <a:t>beispielsweise nur anmoderieren</a:t>
            </a:r>
            <a:r>
              <a:rPr lang="de-DE" baseline="0" dirty="0" smtClean="0"/>
              <a:t> und brauchst dafür keine Folie. </a:t>
            </a:r>
            <a:br>
              <a:rPr lang="de-DE" baseline="0" dirty="0" smtClean="0"/>
            </a:br>
            <a:r>
              <a:rPr lang="de-DE" baseline="0" dirty="0" smtClean="0"/>
              <a:t/>
            </a:r>
            <a:br>
              <a:rPr lang="de-DE" baseline="0" dirty="0" smtClean="0"/>
            </a:br>
            <a:r>
              <a:rPr lang="de-DE" dirty="0" smtClean="0">
                <a:latin typeface="Roboto Slab"/>
                <a:ea typeface="Roboto" panose="02000000000000000000" pitchFamily="2" charset="0"/>
                <a:cs typeface="Roboto" panose="02000000000000000000" pitchFamily="2" charset="0"/>
              </a:rPr>
              <a:t>Jetzt haben wir uns schon eine ganze Weile damit beschäftigt, was </a:t>
            </a:r>
            <a:r>
              <a:rPr lang="de-DE" b="1" dirty="0" smtClean="0">
                <a:latin typeface="Roboto Slab"/>
                <a:ea typeface="Roboto" panose="02000000000000000000" pitchFamily="2" charset="0"/>
                <a:cs typeface="Roboto" panose="02000000000000000000" pitchFamily="2" charset="0"/>
              </a:rPr>
              <a:t>wir</a:t>
            </a:r>
            <a:r>
              <a:rPr lang="de-DE" dirty="0" smtClean="0">
                <a:latin typeface="Roboto Slab"/>
                <a:ea typeface="Roboto" panose="02000000000000000000" pitchFamily="2" charset="0"/>
                <a:cs typeface="Roboto" panose="02000000000000000000" pitchFamily="2" charset="0"/>
              </a:rPr>
              <a:t> eigentlich konkret tun können, um uns auch online gegen Hass und gruppenbezogene Menschenfeindlichkeit einzusetzen. Wenn wir für unsere Werte eintreten, können wir das Internet zu einem sichereren Ort für viele Menschen machen. </a:t>
            </a:r>
          </a:p>
          <a:p>
            <a:pPr>
              <a:lnSpc>
                <a:spcPct val="150000"/>
              </a:lnSpc>
            </a:pPr>
            <a:endParaRPr lang="de-DE" dirty="0" smtClean="0">
              <a:latin typeface="Roboto Slab"/>
              <a:ea typeface="Roboto" panose="02000000000000000000" pitchFamily="2" charset="0"/>
              <a:cs typeface="Roboto" panose="02000000000000000000" pitchFamily="2" charset="0"/>
            </a:endParaRPr>
          </a:p>
          <a:p>
            <a:pPr>
              <a:lnSpc>
                <a:spcPct val="150000"/>
              </a:lnSpc>
            </a:pPr>
            <a:r>
              <a:rPr lang="de-DE" dirty="0" smtClean="0">
                <a:latin typeface="Roboto Slab"/>
                <a:ea typeface="Roboto" panose="02000000000000000000" pitchFamily="2" charset="0"/>
                <a:cs typeface="Roboto" panose="02000000000000000000" pitchFamily="2" charset="0"/>
              </a:rPr>
              <a:t>Aber was ist eigentlich mit den Plattformen selbst? Was unternehmen sie eigentlich, um Hass keinen Raum zu bieten? Wir finden: Nicht nur wir, sondern </a:t>
            </a:r>
            <a:r>
              <a:rPr lang="de-DE" b="1" dirty="0" smtClean="0">
                <a:latin typeface="Roboto Slab"/>
                <a:ea typeface="Roboto" panose="02000000000000000000" pitchFamily="2" charset="0"/>
                <a:cs typeface="Roboto" panose="02000000000000000000" pitchFamily="2" charset="0"/>
              </a:rPr>
              <a:t>auch die Plattformen </a:t>
            </a:r>
            <a:r>
              <a:rPr lang="de-DE" dirty="0" smtClean="0">
                <a:latin typeface="Roboto Slab"/>
                <a:ea typeface="Roboto" panose="02000000000000000000" pitchFamily="2" charset="0"/>
                <a:cs typeface="Roboto" panose="02000000000000000000" pitchFamily="2" charset="0"/>
              </a:rPr>
              <a:t>müssen in die Verantwortung genommen werden</a:t>
            </a:r>
            <a:r>
              <a:rPr lang="de-DE" b="1" dirty="0" smtClean="0">
                <a:latin typeface="Roboto Slab"/>
                <a:ea typeface="Roboto" panose="02000000000000000000" pitchFamily="2" charset="0"/>
                <a:cs typeface="Roboto" panose="02000000000000000000" pitchFamily="2" charset="0"/>
              </a:rPr>
              <a:t>!</a:t>
            </a:r>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7</a:t>
            </a:fld>
            <a:endParaRPr lang="de-DE"/>
          </a:p>
        </p:txBody>
      </p:sp>
    </p:spTree>
    <p:extLst>
      <p:ext uri="{BB962C8B-B14F-4D97-AF65-F5344CB8AC3E}">
        <p14:creationId xmlns:p14="http://schemas.microsoft.com/office/powerpoint/2010/main" val="114900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dirty="0" smtClean="0"/>
              <a:t>Das kannst </a:t>
            </a:r>
            <a:r>
              <a:rPr lang="de-DE" dirty="0" smtClean="0"/>
              <a:t>du </a:t>
            </a:r>
            <a:r>
              <a:rPr lang="de-DE" dirty="0" smtClean="0"/>
              <a:t>beispielsweise nur anmoderieren</a:t>
            </a:r>
            <a:r>
              <a:rPr lang="de-DE" baseline="0" dirty="0" smtClean="0"/>
              <a:t> und brauchst dafür keine Folie. </a:t>
            </a:r>
            <a:br>
              <a:rPr lang="de-DE" baseline="0" dirty="0" smtClean="0"/>
            </a:br>
            <a:r>
              <a:rPr lang="de-DE" baseline="0" dirty="0" smtClean="0"/>
              <a:t/>
            </a:r>
            <a:br>
              <a:rPr lang="de-DE" baseline="0" dirty="0" smtClean="0"/>
            </a:br>
            <a:r>
              <a:rPr lang="de-DE" dirty="0" smtClean="0">
                <a:latin typeface="Roboto Slab"/>
                <a:ea typeface="Roboto" panose="02000000000000000000" pitchFamily="2" charset="0"/>
                <a:cs typeface="Roboto" panose="02000000000000000000" pitchFamily="2" charset="0"/>
              </a:rPr>
              <a:t>Jetzt haben wir uns schon eine ganze Weile damit beschäftigt, was </a:t>
            </a:r>
            <a:r>
              <a:rPr lang="de-DE" b="1" dirty="0" smtClean="0">
                <a:latin typeface="Roboto Slab"/>
                <a:ea typeface="Roboto" panose="02000000000000000000" pitchFamily="2" charset="0"/>
                <a:cs typeface="Roboto" panose="02000000000000000000" pitchFamily="2" charset="0"/>
              </a:rPr>
              <a:t>wir</a:t>
            </a:r>
            <a:r>
              <a:rPr lang="de-DE" dirty="0" smtClean="0">
                <a:latin typeface="Roboto Slab"/>
                <a:ea typeface="Roboto" panose="02000000000000000000" pitchFamily="2" charset="0"/>
                <a:cs typeface="Roboto" panose="02000000000000000000" pitchFamily="2" charset="0"/>
              </a:rPr>
              <a:t> eigentlich konkret tun können, um uns auch online gegen Hass und gruppenbezogene Menschenfeindlichkeit einzusetzen. Wenn wir für unsere Werte eintreten, können wir das Internet zu einem sichereren Ort für viele Menschen machen. </a:t>
            </a:r>
          </a:p>
          <a:p>
            <a:pPr>
              <a:lnSpc>
                <a:spcPct val="150000"/>
              </a:lnSpc>
            </a:pPr>
            <a:endParaRPr lang="de-DE" dirty="0" smtClean="0">
              <a:latin typeface="Roboto Slab"/>
              <a:ea typeface="Roboto" panose="02000000000000000000" pitchFamily="2" charset="0"/>
              <a:cs typeface="Roboto" panose="02000000000000000000" pitchFamily="2" charset="0"/>
            </a:endParaRPr>
          </a:p>
          <a:p>
            <a:pPr>
              <a:lnSpc>
                <a:spcPct val="150000"/>
              </a:lnSpc>
            </a:pPr>
            <a:r>
              <a:rPr lang="de-DE" dirty="0" smtClean="0">
                <a:latin typeface="Roboto Slab"/>
                <a:ea typeface="Roboto" panose="02000000000000000000" pitchFamily="2" charset="0"/>
                <a:cs typeface="Roboto" panose="02000000000000000000" pitchFamily="2" charset="0"/>
              </a:rPr>
              <a:t>Aber was ist eigentlich mit den Plattformen selbst? Was unternehmen sie eigentlich, um Hass keinen Raum zu bieten? Wir finden: Nicht nur wir, sondern </a:t>
            </a:r>
            <a:r>
              <a:rPr lang="de-DE" b="1" dirty="0" smtClean="0">
                <a:latin typeface="Roboto Slab"/>
                <a:ea typeface="Roboto" panose="02000000000000000000" pitchFamily="2" charset="0"/>
                <a:cs typeface="Roboto" panose="02000000000000000000" pitchFamily="2" charset="0"/>
              </a:rPr>
              <a:t>auch die Plattformen </a:t>
            </a:r>
            <a:r>
              <a:rPr lang="de-DE" dirty="0" smtClean="0">
                <a:latin typeface="Roboto Slab"/>
                <a:ea typeface="Roboto" panose="02000000000000000000" pitchFamily="2" charset="0"/>
                <a:cs typeface="Roboto" panose="02000000000000000000" pitchFamily="2" charset="0"/>
              </a:rPr>
              <a:t>müssen in die Verantwortung genommen werden</a:t>
            </a:r>
            <a:r>
              <a:rPr lang="de-DE" b="1" dirty="0" smtClean="0">
                <a:latin typeface="Roboto Slab"/>
                <a:ea typeface="Roboto" panose="02000000000000000000" pitchFamily="2" charset="0"/>
                <a:cs typeface="Roboto" panose="02000000000000000000" pitchFamily="2" charset="0"/>
              </a:rPr>
              <a:t>!</a:t>
            </a:r>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8</a:t>
            </a:fld>
            <a:endParaRPr lang="de-DE"/>
          </a:p>
        </p:txBody>
      </p:sp>
    </p:spTree>
    <p:extLst>
      <p:ext uri="{BB962C8B-B14F-4D97-AF65-F5344CB8AC3E}">
        <p14:creationId xmlns:p14="http://schemas.microsoft.com/office/powerpoint/2010/main" val="156110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9</a:t>
            </a:fld>
            <a:endParaRPr lang="de-DE"/>
          </a:p>
        </p:txBody>
      </p:sp>
    </p:spTree>
    <p:extLst>
      <p:ext uri="{BB962C8B-B14F-4D97-AF65-F5344CB8AC3E}">
        <p14:creationId xmlns:p14="http://schemas.microsoft.com/office/powerpoint/2010/main" val="104655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dirty="0" smtClean="0"/>
              <a:t>Das kannst </a:t>
            </a:r>
            <a:r>
              <a:rPr lang="de-DE" dirty="0" smtClean="0"/>
              <a:t>du </a:t>
            </a:r>
            <a:r>
              <a:rPr lang="de-DE" dirty="0" smtClean="0"/>
              <a:t>beispielsweise nur anmoderieren</a:t>
            </a:r>
            <a:r>
              <a:rPr lang="de-DE" baseline="0" dirty="0" smtClean="0"/>
              <a:t> und brauchst dafür keine Folie. </a:t>
            </a:r>
            <a:br>
              <a:rPr lang="de-DE" baseline="0" dirty="0" smtClean="0"/>
            </a:br>
            <a:r>
              <a:rPr lang="de-DE" baseline="0" dirty="0" smtClean="0"/>
              <a:t/>
            </a:r>
            <a:br>
              <a:rPr lang="de-DE" baseline="0" dirty="0" smtClean="0"/>
            </a:br>
            <a:r>
              <a:rPr lang="de-DE" dirty="0" smtClean="0">
                <a:latin typeface="Roboto Slab"/>
                <a:ea typeface="Roboto" panose="02000000000000000000" pitchFamily="2" charset="0"/>
                <a:cs typeface="Roboto" panose="02000000000000000000" pitchFamily="2" charset="0"/>
              </a:rPr>
              <a:t>Jetzt haben wir uns schon eine ganze Weile damit beschäftigt, was </a:t>
            </a:r>
            <a:r>
              <a:rPr lang="de-DE" b="1" dirty="0" smtClean="0">
                <a:latin typeface="Roboto Slab"/>
                <a:ea typeface="Roboto" panose="02000000000000000000" pitchFamily="2" charset="0"/>
                <a:cs typeface="Roboto" panose="02000000000000000000" pitchFamily="2" charset="0"/>
              </a:rPr>
              <a:t>wir</a:t>
            </a:r>
            <a:r>
              <a:rPr lang="de-DE" dirty="0" smtClean="0">
                <a:latin typeface="Roboto Slab"/>
                <a:ea typeface="Roboto" panose="02000000000000000000" pitchFamily="2" charset="0"/>
                <a:cs typeface="Roboto" panose="02000000000000000000" pitchFamily="2" charset="0"/>
              </a:rPr>
              <a:t> eigentlich konkret tun können, um uns auch online gegen Hass und gruppenbezogene Menschenfeindlichkeit einzusetzen. Wenn wir für unsere Werte eintreten, können wir das Internet zu einem sichereren Ort für viele Menschen machen. </a:t>
            </a:r>
          </a:p>
          <a:p>
            <a:pPr>
              <a:lnSpc>
                <a:spcPct val="150000"/>
              </a:lnSpc>
            </a:pPr>
            <a:endParaRPr lang="de-DE" dirty="0" smtClean="0">
              <a:latin typeface="Roboto Slab"/>
              <a:ea typeface="Roboto" panose="02000000000000000000" pitchFamily="2" charset="0"/>
              <a:cs typeface="Roboto" panose="02000000000000000000" pitchFamily="2" charset="0"/>
            </a:endParaRPr>
          </a:p>
          <a:p>
            <a:pPr>
              <a:lnSpc>
                <a:spcPct val="150000"/>
              </a:lnSpc>
            </a:pPr>
            <a:r>
              <a:rPr lang="de-DE" dirty="0" smtClean="0">
                <a:latin typeface="Roboto Slab"/>
                <a:ea typeface="Roboto" panose="02000000000000000000" pitchFamily="2" charset="0"/>
                <a:cs typeface="Roboto" panose="02000000000000000000" pitchFamily="2" charset="0"/>
              </a:rPr>
              <a:t>Aber was ist eigentlich mit den Plattformen selbst? Was unternehmen sie eigentlich, um Hass keinen Raum zu bieten? Wir finden: Nicht nur wir, sondern </a:t>
            </a:r>
            <a:r>
              <a:rPr lang="de-DE" b="1" dirty="0" smtClean="0">
                <a:latin typeface="Roboto Slab"/>
                <a:ea typeface="Roboto" panose="02000000000000000000" pitchFamily="2" charset="0"/>
                <a:cs typeface="Roboto" panose="02000000000000000000" pitchFamily="2" charset="0"/>
              </a:rPr>
              <a:t>auch die Plattformen </a:t>
            </a:r>
            <a:r>
              <a:rPr lang="de-DE" dirty="0" smtClean="0">
                <a:latin typeface="Roboto Slab"/>
                <a:ea typeface="Roboto" panose="02000000000000000000" pitchFamily="2" charset="0"/>
                <a:cs typeface="Roboto" panose="02000000000000000000" pitchFamily="2" charset="0"/>
              </a:rPr>
              <a:t>müssen in die Verantwortung genommen werden</a:t>
            </a:r>
            <a:r>
              <a:rPr lang="de-DE" b="1" dirty="0" smtClean="0">
                <a:latin typeface="Roboto Slab"/>
                <a:ea typeface="Roboto" panose="02000000000000000000" pitchFamily="2" charset="0"/>
                <a:cs typeface="Roboto" panose="02000000000000000000" pitchFamily="2" charset="0"/>
              </a:rPr>
              <a:t>!</a:t>
            </a:r>
            <a:endParaRPr lang="de-DE" dirty="0"/>
          </a:p>
        </p:txBody>
      </p:sp>
      <p:sp>
        <p:nvSpPr>
          <p:cNvPr id="4" name="Foliennummernplatzhalter 3"/>
          <p:cNvSpPr>
            <a:spLocks noGrp="1"/>
          </p:cNvSpPr>
          <p:nvPr>
            <p:ph type="sldNum" sz="quarter" idx="10"/>
          </p:nvPr>
        </p:nvSpPr>
        <p:spPr/>
        <p:txBody>
          <a:bodyPr/>
          <a:lstStyle/>
          <a:p>
            <a:fld id="{1946B00C-8955-4D9A-8416-D84822DD1F39}" type="slidenum">
              <a:rPr lang="de-DE" smtClean="0"/>
              <a:t>10</a:t>
            </a:fld>
            <a:endParaRPr lang="de-DE"/>
          </a:p>
        </p:txBody>
      </p:sp>
    </p:spTree>
    <p:extLst>
      <p:ext uri="{BB962C8B-B14F-4D97-AF65-F5344CB8AC3E}">
        <p14:creationId xmlns:p14="http://schemas.microsoft.com/office/powerpoint/2010/main" val="27975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9EB9486-D881-4E12-A5E1-36366697758B}" type="datetimeFigureOut">
              <a:rPr lang="de-DE" smtClean="0"/>
              <a:t>11.09.2023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319092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B9486-D881-4E12-A5E1-36366697758B}" type="datetimeFigureOut">
              <a:rPr lang="de-DE" smtClean="0"/>
              <a:t>11.09.2023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337914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B9486-D881-4E12-A5E1-36366697758B}" type="datetimeFigureOut">
              <a:rPr lang="de-DE" smtClean="0"/>
              <a:t>11.09.2023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179336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EB9486-D881-4E12-A5E1-36366697758B}" type="datetimeFigureOut">
              <a:rPr lang="de-DE" smtClean="0"/>
              <a:t>11.09.2023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210634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29EB9486-D881-4E12-A5E1-36366697758B}" type="datetimeFigureOut">
              <a:rPr lang="de-DE" smtClean="0"/>
              <a:t>11.09.2023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55084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9EB9486-D881-4E12-A5E1-36366697758B}" type="datetimeFigureOut">
              <a:rPr lang="de-DE" smtClean="0"/>
              <a:t>11.09.2023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67968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9EB9486-D881-4E12-A5E1-36366697758B}" type="datetimeFigureOut">
              <a:rPr lang="de-DE" smtClean="0"/>
              <a:t>11.09.2023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399861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9EB9486-D881-4E12-A5E1-36366697758B}" type="datetimeFigureOut">
              <a:rPr lang="de-DE" smtClean="0"/>
              <a:t>11.09.2023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356375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EB9486-D881-4E12-A5E1-36366697758B}" type="datetimeFigureOut">
              <a:rPr lang="de-DE" smtClean="0"/>
              <a:t>11.09.2023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229348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9EB9486-D881-4E12-A5E1-36366697758B}" type="datetimeFigureOut">
              <a:rPr lang="de-DE" smtClean="0"/>
              <a:t>11.09.2023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842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9EB9486-D881-4E12-A5E1-36366697758B}" type="datetimeFigureOut">
              <a:rPr lang="de-DE" smtClean="0"/>
              <a:t>11.09.2023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933070-DC60-4604-ACCC-5A3DECDB4014}" type="slidenum">
              <a:rPr lang="de-DE" smtClean="0"/>
              <a:t>‹Nr.›</a:t>
            </a:fld>
            <a:endParaRPr lang="de-DE"/>
          </a:p>
        </p:txBody>
      </p:sp>
    </p:spTree>
    <p:extLst>
      <p:ext uri="{BB962C8B-B14F-4D97-AF65-F5344CB8AC3E}">
        <p14:creationId xmlns:p14="http://schemas.microsoft.com/office/powerpoint/2010/main" val="290928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B9486-D881-4E12-A5E1-36366697758B}" type="datetimeFigureOut">
              <a:rPr lang="de-DE" smtClean="0"/>
              <a:t>11.09.2023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3070-DC60-4604-ACCC-5A3DECDB4014}" type="slidenum">
              <a:rPr lang="de-DE" smtClean="0"/>
              <a:t>‹Nr.›</a:t>
            </a:fld>
            <a:endParaRPr lang="de-DE"/>
          </a:p>
        </p:txBody>
      </p:sp>
    </p:spTree>
    <p:extLst>
      <p:ext uri="{BB962C8B-B14F-4D97-AF65-F5344CB8AC3E}">
        <p14:creationId xmlns:p14="http://schemas.microsoft.com/office/powerpoint/2010/main" val="347861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Textfeld 17"/>
          <p:cNvSpPr txBox="1"/>
          <p:nvPr/>
        </p:nvSpPr>
        <p:spPr>
          <a:xfrm>
            <a:off x="540377" y="2570541"/>
            <a:ext cx="11295182" cy="1384995"/>
          </a:xfrm>
          <a:prstGeom prst="rect">
            <a:avLst/>
          </a:prstGeom>
          <a:noFill/>
        </p:spPr>
        <p:txBody>
          <a:bodyPr wrap="square" rtlCol="0">
            <a:spAutoFit/>
          </a:bodyPr>
          <a:lstStyle/>
          <a:p>
            <a:r>
              <a:rPr lang="de-DE" sz="4800" dirty="0" smtClean="0">
                <a:solidFill>
                  <a:srgbClr val="E6007E"/>
                </a:solidFill>
                <a:latin typeface="Roboto Slab" pitchFamily="2" charset="0"/>
                <a:ea typeface="Roboto Slab" pitchFamily="2" charset="0"/>
                <a:cs typeface="Noto Serif" panose="02020502060505020204" pitchFamily="18"/>
              </a:rPr>
              <a:t>Willkommen im Internet-Ministerium</a:t>
            </a:r>
          </a:p>
          <a:p>
            <a:endParaRPr lang="de-DE" b="1" dirty="0" smtClean="0">
              <a:latin typeface="Roboto Slab" pitchFamily="2" charset="0"/>
              <a:ea typeface="Roboto Slab" pitchFamily="2" charset="0"/>
            </a:endParaRPr>
          </a:p>
          <a:p>
            <a:endParaRPr lang="de-DE" dirty="0" smtClean="0">
              <a:latin typeface="Roboto Slab" pitchFamily="2" charset="0"/>
              <a:ea typeface="Roboto Slab" pitchFamily="2" charset="0"/>
              <a:cs typeface="Noto Serif" panose="02020502060505020204" pitchFamily="18"/>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853" y="3455835"/>
            <a:ext cx="2806710" cy="1578774"/>
          </a:xfrm>
          <a:prstGeom prst="rect">
            <a:avLst/>
          </a:prstGeom>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24595" t="6055" r="22876" b="7318"/>
          <a:stretch/>
        </p:blipFill>
        <p:spPr>
          <a:xfrm>
            <a:off x="359434" y="3555314"/>
            <a:ext cx="1612264" cy="1495587"/>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26" y="3569051"/>
            <a:ext cx="2615759" cy="1471364"/>
          </a:xfrm>
          <a:prstGeom prst="rect">
            <a:avLst/>
          </a:prstGeom>
        </p:spPr>
      </p:pic>
      <p:pic>
        <p:nvPicPr>
          <p:cNvPr id="12" name="Grafik 11"/>
          <p:cNvPicPr>
            <a:picLocks noChangeAspect="1"/>
          </p:cNvPicPr>
          <p:nvPr/>
        </p:nvPicPr>
        <p:blipFill rotWithShape="1">
          <a:blip r:embed="rId6" cstate="print">
            <a:extLst>
              <a:ext uri="{28A0092B-C50C-407E-A947-70E740481C1C}">
                <a14:useLocalDpi xmlns:a14="http://schemas.microsoft.com/office/drawing/2010/main" val="0"/>
              </a:ext>
            </a:extLst>
          </a:blip>
          <a:srcRect l="19172" r="18960"/>
          <a:stretch/>
        </p:blipFill>
        <p:spPr>
          <a:xfrm>
            <a:off x="3703861" y="3496227"/>
            <a:ext cx="1760652" cy="1600780"/>
          </a:xfrm>
          <a:prstGeom prst="rect">
            <a:avLst/>
          </a:prstGeom>
        </p:spPr>
      </p:pic>
      <p:pic>
        <p:nvPicPr>
          <p:cNvPr id="13" name="Grafik 12"/>
          <p:cNvPicPr>
            <a:picLocks noChangeAspect="1"/>
          </p:cNvPicPr>
          <p:nvPr/>
        </p:nvPicPr>
        <p:blipFill rotWithShape="1">
          <a:blip r:embed="rId7" cstate="print">
            <a:extLst>
              <a:ext uri="{28A0092B-C50C-407E-A947-70E740481C1C}">
                <a14:useLocalDpi xmlns:a14="http://schemas.microsoft.com/office/drawing/2010/main" val="0"/>
              </a:ext>
            </a:extLst>
          </a:blip>
          <a:srcRect l="13558" r="16138"/>
          <a:stretch/>
        </p:blipFill>
        <p:spPr>
          <a:xfrm>
            <a:off x="10371672" y="3647969"/>
            <a:ext cx="1681654" cy="1402932"/>
          </a:xfrm>
          <a:prstGeom prst="rect">
            <a:avLst/>
          </a:prstGeom>
        </p:spPr>
      </p:pic>
      <p:pic>
        <p:nvPicPr>
          <p:cNvPr id="14" name="Grafik 13"/>
          <p:cNvPicPr>
            <a:picLocks noChangeAspect="1"/>
          </p:cNvPicPr>
          <p:nvPr/>
        </p:nvPicPr>
        <p:blipFill rotWithShape="1">
          <a:blip r:embed="rId8" cstate="print">
            <a:extLst>
              <a:ext uri="{28A0092B-C50C-407E-A947-70E740481C1C}">
                <a14:useLocalDpi xmlns:a14="http://schemas.microsoft.com/office/drawing/2010/main" val="0"/>
              </a:ext>
            </a:extLst>
          </a:blip>
          <a:srcRect l="11787" r="12573"/>
          <a:stretch/>
        </p:blipFill>
        <p:spPr>
          <a:xfrm>
            <a:off x="7139817" y="3569051"/>
            <a:ext cx="1711860" cy="1510184"/>
          </a:xfrm>
          <a:prstGeom prst="rect">
            <a:avLst/>
          </a:prstGeom>
        </p:spPr>
      </p:pic>
      <p:pic>
        <p:nvPicPr>
          <p:cNvPr id="15" name="Grafik 14"/>
          <p:cNvPicPr>
            <a:picLocks noChangeAspect="1"/>
          </p:cNvPicPr>
          <p:nvPr/>
        </p:nvPicPr>
        <p:blipFill rotWithShape="1">
          <a:blip r:embed="rId9" cstate="print">
            <a:extLst>
              <a:ext uri="{28A0092B-C50C-407E-A947-70E740481C1C}">
                <a14:useLocalDpi xmlns:a14="http://schemas.microsoft.com/office/drawing/2010/main" val="0"/>
              </a:ext>
            </a:extLst>
          </a:blip>
          <a:srcRect l="23371" r="19566"/>
          <a:stretch/>
        </p:blipFill>
        <p:spPr>
          <a:xfrm>
            <a:off x="8716803" y="3404588"/>
            <a:ext cx="1865672" cy="1839109"/>
          </a:xfrm>
          <a:prstGeom prst="rect">
            <a:avLst/>
          </a:prstGeom>
        </p:spPr>
      </p:pic>
    </p:spTree>
    <p:extLst>
      <p:ext uri="{BB962C8B-B14F-4D97-AF65-F5344CB8AC3E}">
        <p14:creationId xmlns:p14="http://schemas.microsoft.com/office/powerpoint/2010/main" val="26049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3003" y="2093236"/>
            <a:ext cx="11358280" cy="461665"/>
          </a:xfrm>
          <a:prstGeom prst="rect">
            <a:avLst/>
          </a:prstGeom>
          <a:noFill/>
        </p:spPr>
        <p:txBody>
          <a:bodyPr wrap="square" rtlCol="0">
            <a:spAutoFit/>
          </a:bodyPr>
          <a:lstStyle/>
          <a:p>
            <a:r>
              <a:rPr lang="de-DE" sz="2400" dirty="0">
                <a:solidFill>
                  <a:srgbClr val="E6007E"/>
                </a:solidFill>
                <a:latin typeface="Roboto Slab"/>
                <a:ea typeface="Roboto Slab" pitchFamily="2" charset="0"/>
                <a:cs typeface="Roboto" panose="02000000000000000000" pitchFamily="2" charset="0"/>
              </a:rPr>
              <a:t>Tag der großen Konferenz!</a:t>
            </a:r>
          </a:p>
        </p:txBody>
      </p:sp>
      <p:sp>
        <p:nvSpPr>
          <p:cNvPr id="4" name="Textfeld 3"/>
          <p:cNvSpPr txBox="1"/>
          <p:nvPr/>
        </p:nvSpPr>
        <p:spPr>
          <a:xfrm>
            <a:off x="613003" y="2785371"/>
            <a:ext cx="10927355" cy="3231654"/>
          </a:xfrm>
          <a:prstGeom prst="rect">
            <a:avLst/>
          </a:prstGeom>
          <a:noFill/>
        </p:spPr>
        <p:txBody>
          <a:bodyPr wrap="square" rtlCol="0">
            <a:spAutoFit/>
          </a:bodyPr>
          <a:lstStyle/>
          <a:p>
            <a:pPr>
              <a:lnSpc>
                <a:spcPct val="150000"/>
              </a:lnSpc>
            </a:pPr>
            <a:r>
              <a:rPr lang="de-DE" sz="1600" dirty="0">
                <a:latin typeface="Noto Sans" panose="020B0502040504020204" pitchFamily="34"/>
                <a:ea typeface="Noto Sans" panose="020B0502040504020204" pitchFamily="34"/>
                <a:cs typeface="Noto Sans" panose="020B0502040504020204" pitchFamily="34"/>
              </a:rPr>
              <a:t>Auf dem Board hat jedes Komitee seine 5 besten Lösungsvorschläge geschrieben.</a:t>
            </a:r>
          </a:p>
          <a:p>
            <a:pPr>
              <a:lnSpc>
                <a:spcPct val="150000"/>
              </a:lnSpc>
            </a:pPr>
            <a:endParaRPr lang="de-DE" sz="1600" dirty="0">
              <a:latin typeface="Noto Sans" panose="020B0502040504020204" pitchFamily="34"/>
              <a:ea typeface="Noto Sans" panose="020B0502040504020204" pitchFamily="34"/>
              <a:cs typeface="Noto Sans" panose="020B0502040504020204" pitchFamily="34"/>
            </a:endParaRPr>
          </a:p>
          <a:p>
            <a:pPr>
              <a:lnSpc>
                <a:spcPct val="150000"/>
              </a:lnSpc>
            </a:pPr>
            <a:r>
              <a:rPr lang="de-DE" sz="1600" dirty="0">
                <a:latin typeface="Noto Sans" panose="020B0502040504020204" pitchFamily="34"/>
                <a:ea typeface="Noto Sans" panose="020B0502040504020204" pitchFamily="34"/>
                <a:cs typeface="Noto Sans" panose="020B0502040504020204" pitchFamily="34"/>
              </a:rPr>
              <a:t>Schaut Euch dieses Board an: </a:t>
            </a:r>
          </a:p>
          <a:p>
            <a:pPr marL="342900" indent="-342900">
              <a:lnSpc>
                <a:spcPct val="150000"/>
              </a:lnSpc>
              <a:buFont typeface="+mj-lt"/>
              <a:buAutoNum type="arabicPeriod"/>
            </a:pPr>
            <a:r>
              <a:rPr lang="de-DE" sz="1600" dirty="0">
                <a:latin typeface="Noto Sans" panose="020B0502040504020204" pitchFamily="34"/>
                <a:ea typeface="Noto Sans" panose="020B0502040504020204" pitchFamily="34"/>
                <a:cs typeface="Noto Sans" panose="020B0502040504020204" pitchFamily="34"/>
              </a:rPr>
              <a:t>Welchen Punkten stimmt Ihr zu? </a:t>
            </a:r>
          </a:p>
          <a:p>
            <a:pPr marL="342900" indent="-342900">
              <a:lnSpc>
                <a:spcPct val="150000"/>
              </a:lnSpc>
              <a:buFont typeface="+mj-lt"/>
              <a:buAutoNum type="arabicPeriod"/>
            </a:pPr>
            <a:r>
              <a:rPr lang="de-DE" sz="1600" dirty="0">
                <a:latin typeface="Noto Sans" panose="020B0502040504020204" pitchFamily="34"/>
                <a:ea typeface="Noto Sans" panose="020B0502040504020204" pitchFamily="34"/>
                <a:cs typeface="Noto Sans" panose="020B0502040504020204" pitchFamily="34"/>
              </a:rPr>
              <a:t>Fallen Euch Gemeinsamkeiten auf? </a:t>
            </a:r>
          </a:p>
          <a:p>
            <a:pPr marL="342900" indent="-342900">
              <a:lnSpc>
                <a:spcPct val="150000"/>
              </a:lnSpc>
              <a:buFont typeface="+mj-lt"/>
              <a:buAutoNum type="arabicPeriod"/>
            </a:pPr>
            <a:r>
              <a:rPr lang="de-DE" sz="1600" dirty="0">
                <a:latin typeface="Noto Sans" panose="020B0502040504020204" pitchFamily="34"/>
                <a:ea typeface="Noto Sans" panose="020B0502040504020204" pitchFamily="34"/>
                <a:cs typeface="Noto Sans" panose="020B0502040504020204" pitchFamily="34"/>
              </a:rPr>
              <a:t>Was findet Ihr ganz besonders wichtig</a:t>
            </a:r>
            <a:r>
              <a:rPr lang="de-DE" sz="1600" dirty="0" smtClean="0">
                <a:latin typeface="Noto Sans" panose="020B0502040504020204" pitchFamily="34"/>
                <a:ea typeface="Noto Sans" panose="020B0502040504020204" pitchFamily="34"/>
                <a:cs typeface="Noto Sans" panose="020B0502040504020204" pitchFamily="34"/>
              </a:rPr>
              <a:t>?</a:t>
            </a:r>
          </a:p>
          <a:p>
            <a:pPr lvl="2">
              <a:lnSpc>
                <a:spcPct val="150000"/>
              </a:lnSpc>
            </a:pPr>
            <a:endParaRPr lang="de-DE" sz="1600" dirty="0" smtClean="0">
              <a:latin typeface="Noto Sans" panose="020B0502040504020204" pitchFamily="34"/>
              <a:ea typeface="Noto Sans" panose="020B0502040504020204" pitchFamily="34"/>
              <a:cs typeface="Noto Sans" panose="020B0502040504020204" pitchFamily="34"/>
            </a:endParaRPr>
          </a:p>
          <a:p>
            <a:pPr lvl="1">
              <a:lnSpc>
                <a:spcPct val="150000"/>
              </a:lnSpc>
            </a:pPr>
            <a:r>
              <a:rPr lang="de-DE" sz="2400" b="1" dirty="0" smtClean="0">
                <a:solidFill>
                  <a:srgbClr val="FF3399"/>
                </a:solidFill>
                <a:latin typeface="Noto Sans" panose="020B0502040504020204" pitchFamily="34"/>
                <a:ea typeface="Noto Sans" panose="020B0502040504020204" pitchFamily="34"/>
                <a:cs typeface="Noto Sans" panose="020B0502040504020204" pitchFamily="34"/>
              </a:rPr>
              <a:t>Welche Vorschläge würdet Ihr an die Plattformen schicken?</a:t>
            </a:r>
            <a:endParaRPr lang="de-DE" sz="2400" b="1" dirty="0" smtClean="0">
              <a:solidFill>
                <a:srgbClr val="FF3399"/>
              </a:solidFill>
              <a:latin typeface="Noto Sans" panose="020B0502040504020204" pitchFamily="34"/>
              <a:ea typeface="Noto Sans" panose="020B0502040504020204" pitchFamily="34"/>
              <a:cs typeface="Noto Sans" panose="020B0502040504020204" pitchFamily="34"/>
            </a:endParaRPr>
          </a:p>
        </p:txBody>
      </p:sp>
      <p:sp>
        <p:nvSpPr>
          <p:cNvPr id="5" name="Pfeil nach unten 4"/>
          <p:cNvSpPr/>
          <p:nvPr/>
        </p:nvSpPr>
        <p:spPr>
          <a:xfrm rot="16200000">
            <a:off x="627655" y="5455822"/>
            <a:ext cx="435741" cy="465045"/>
          </a:xfrm>
          <a:prstGeom prst="downArrow">
            <a:avLst/>
          </a:prstGeom>
          <a:solidFill>
            <a:srgbClr val="E600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578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811" y="1877869"/>
            <a:ext cx="2806710" cy="1578774"/>
          </a:xfrm>
          <a:prstGeom prst="rect">
            <a:avLst/>
          </a:prstGeom>
        </p:spPr>
      </p:pic>
      <p:pic>
        <p:nvPicPr>
          <p:cNvPr id="18" name="Grafik 17"/>
          <p:cNvPicPr>
            <a:picLocks noChangeAspect="1"/>
          </p:cNvPicPr>
          <p:nvPr/>
        </p:nvPicPr>
        <p:blipFill rotWithShape="1">
          <a:blip r:embed="rId3" cstate="print">
            <a:extLst>
              <a:ext uri="{28A0092B-C50C-407E-A947-70E740481C1C}">
                <a14:useLocalDpi xmlns:a14="http://schemas.microsoft.com/office/drawing/2010/main" val="0"/>
              </a:ext>
            </a:extLst>
          </a:blip>
          <a:srcRect l="24595" t="6055" r="22876" b="7318"/>
          <a:stretch/>
        </p:blipFill>
        <p:spPr>
          <a:xfrm>
            <a:off x="345944" y="1961056"/>
            <a:ext cx="1612264" cy="1495587"/>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6630" y="1948362"/>
            <a:ext cx="2757436" cy="1551057"/>
          </a:xfrm>
          <a:prstGeom prst="rect">
            <a:avLst/>
          </a:prstGeom>
        </p:spPr>
      </p:pic>
      <p:pic>
        <p:nvPicPr>
          <p:cNvPr id="15" name="Grafik 14"/>
          <p:cNvPicPr>
            <a:picLocks noChangeAspect="1"/>
          </p:cNvPicPr>
          <p:nvPr/>
        </p:nvPicPr>
        <p:blipFill rotWithShape="1">
          <a:blip r:embed="rId5" cstate="print">
            <a:extLst>
              <a:ext uri="{28A0092B-C50C-407E-A947-70E740481C1C}">
                <a14:useLocalDpi xmlns:a14="http://schemas.microsoft.com/office/drawing/2010/main" val="0"/>
              </a:ext>
            </a:extLst>
          </a:blip>
          <a:srcRect l="19172" r="18960"/>
          <a:stretch/>
        </p:blipFill>
        <p:spPr>
          <a:xfrm>
            <a:off x="3749420" y="1888322"/>
            <a:ext cx="1838037" cy="1671138"/>
          </a:xfrm>
          <a:prstGeom prst="rect">
            <a:avLst/>
          </a:prstGeom>
        </p:spPr>
      </p:pic>
      <p:pic>
        <p:nvPicPr>
          <p:cNvPr id="16" name="Grafik 15"/>
          <p:cNvPicPr>
            <a:picLocks noChangeAspect="1"/>
          </p:cNvPicPr>
          <p:nvPr/>
        </p:nvPicPr>
        <p:blipFill rotWithShape="1">
          <a:blip r:embed="rId6" cstate="print">
            <a:extLst>
              <a:ext uri="{28A0092B-C50C-407E-A947-70E740481C1C}">
                <a14:useLocalDpi xmlns:a14="http://schemas.microsoft.com/office/drawing/2010/main" val="0"/>
              </a:ext>
            </a:extLst>
          </a:blip>
          <a:srcRect l="13558" r="16138"/>
          <a:stretch/>
        </p:blipFill>
        <p:spPr>
          <a:xfrm>
            <a:off x="10332263" y="2093279"/>
            <a:ext cx="1573162" cy="1312422"/>
          </a:xfrm>
          <a:prstGeom prst="rect">
            <a:avLst/>
          </a:prstGeom>
        </p:spPr>
      </p:pic>
      <p:pic>
        <p:nvPicPr>
          <p:cNvPr id="17" name="Grafik 16"/>
          <p:cNvPicPr>
            <a:picLocks noChangeAspect="1"/>
          </p:cNvPicPr>
          <p:nvPr/>
        </p:nvPicPr>
        <p:blipFill rotWithShape="1">
          <a:blip r:embed="rId7" cstate="print">
            <a:extLst>
              <a:ext uri="{28A0092B-C50C-407E-A947-70E740481C1C}">
                <a14:useLocalDpi xmlns:a14="http://schemas.microsoft.com/office/drawing/2010/main" val="0"/>
              </a:ext>
            </a:extLst>
          </a:blip>
          <a:srcRect l="11787" r="12573"/>
          <a:stretch/>
        </p:blipFill>
        <p:spPr>
          <a:xfrm>
            <a:off x="7270608" y="2127985"/>
            <a:ext cx="1602659" cy="1191810"/>
          </a:xfrm>
          <a:prstGeom prst="rect">
            <a:avLst/>
          </a:prstGeom>
        </p:spPr>
      </p:pic>
      <p:pic>
        <p:nvPicPr>
          <p:cNvPr id="7" name="Grafik 6"/>
          <p:cNvPicPr>
            <a:picLocks noChangeAspect="1"/>
          </p:cNvPicPr>
          <p:nvPr/>
        </p:nvPicPr>
        <p:blipFill rotWithShape="1">
          <a:blip r:embed="rId8" cstate="print">
            <a:extLst>
              <a:ext uri="{28A0092B-C50C-407E-A947-70E740481C1C}">
                <a14:useLocalDpi xmlns:a14="http://schemas.microsoft.com/office/drawing/2010/main" val="0"/>
              </a:ext>
            </a:extLst>
          </a:blip>
          <a:srcRect l="23371" r="19566"/>
          <a:stretch/>
        </p:blipFill>
        <p:spPr>
          <a:xfrm>
            <a:off x="8777443" y="1858259"/>
            <a:ext cx="1865672" cy="1839109"/>
          </a:xfrm>
          <a:prstGeom prst="rect">
            <a:avLst/>
          </a:prstGeom>
        </p:spPr>
      </p:pic>
      <p:sp>
        <p:nvSpPr>
          <p:cNvPr id="5" name="Rechteck 4"/>
          <p:cNvSpPr/>
          <p:nvPr/>
        </p:nvSpPr>
        <p:spPr>
          <a:xfrm>
            <a:off x="345944" y="3819949"/>
            <a:ext cx="11559481" cy="2769989"/>
          </a:xfrm>
          <a:prstGeom prst="rect">
            <a:avLst/>
          </a:prstGeom>
        </p:spPr>
        <p:txBody>
          <a:bodyPr wrap="square">
            <a:spAutoFit/>
          </a:bodyPr>
          <a:lstStyle/>
          <a:p>
            <a:r>
              <a:rPr lang="de-DE" sz="2400" dirty="0" smtClean="0">
                <a:solidFill>
                  <a:srgbClr val="FF3399"/>
                </a:solidFill>
                <a:latin typeface="Roboto Slab"/>
                <a:ea typeface="Roboto Slab" pitchFamily="2" charset="0"/>
                <a:cs typeface="Roboto" panose="02000000000000000000" pitchFamily="2" charset="0"/>
              </a:rPr>
              <a:t>Optional:</a:t>
            </a:r>
            <a:r>
              <a:rPr lang="de-DE" sz="2400" dirty="0" smtClean="0">
                <a:latin typeface="Roboto Slab"/>
                <a:ea typeface="Roboto" panose="02000000000000000000" pitchFamily="2" charset="0"/>
                <a:cs typeface="Roboto" panose="02000000000000000000" pitchFamily="2" charset="0"/>
              </a:rPr>
              <a:t/>
            </a:r>
            <a:br>
              <a:rPr lang="de-DE" sz="2400" dirty="0" smtClean="0">
                <a:latin typeface="Roboto Slab"/>
                <a:ea typeface="Roboto" panose="02000000000000000000" pitchFamily="2" charset="0"/>
                <a:cs typeface="Roboto" panose="02000000000000000000" pitchFamily="2" charset="0"/>
              </a:rPr>
            </a:br>
            <a:r>
              <a:rPr lang="de-DE" sz="2400" dirty="0" smtClean="0">
                <a:latin typeface="Roboto Slab"/>
                <a:ea typeface="Roboto" panose="02000000000000000000" pitchFamily="2" charset="0"/>
                <a:cs typeface="Roboto" panose="02000000000000000000" pitchFamily="2" charset="0"/>
              </a:rPr>
              <a:t/>
            </a:r>
            <a:br>
              <a:rPr lang="de-DE" sz="2400" dirty="0" smtClean="0">
                <a:latin typeface="Roboto Slab"/>
                <a:ea typeface="Roboto" panose="02000000000000000000" pitchFamily="2" charset="0"/>
                <a:cs typeface="Roboto" panose="02000000000000000000" pitchFamily="2" charset="0"/>
              </a:rPr>
            </a:br>
            <a:r>
              <a:rPr lang="de-DE" sz="2400" dirty="0" smtClean="0">
                <a:latin typeface="Noto Sans" panose="020B0502040504020204" pitchFamily="34"/>
                <a:ea typeface="Noto Sans" panose="020B0502040504020204" pitchFamily="34"/>
                <a:cs typeface="Noto Sans" panose="020B0502040504020204" pitchFamily="34"/>
              </a:rPr>
              <a:t>Stimmt ab und wählt pro Plattform die 2 besten Vorschläge aus oder wählt aus allen Vorschlägen die 10 besten und schreibt einen 10-Punkte-Plan an die Plattformen. </a:t>
            </a:r>
            <a:r>
              <a:rPr lang="de-DE" dirty="0" smtClean="0">
                <a:latin typeface="Roboto Slab"/>
                <a:ea typeface="Roboto" panose="02000000000000000000" pitchFamily="2" charset="0"/>
                <a:cs typeface="Roboto" panose="02000000000000000000" pitchFamily="2" charset="0"/>
              </a:rPr>
              <a:t/>
            </a:r>
            <a:br>
              <a:rPr lang="de-DE" dirty="0" smtClean="0">
                <a:latin typeface="Roboto Slab"/>
                <a:ea typeface="Roboto" panose="02000000000000000000" pitchFamily="2" charset="0"/>
                <a:cs typeface="Roboto" panose="02000000000000000000" pitchFamily="2" charset="0"/>
              </a:rPr>
            </a:br>
            <a:r>
              <a:rPr lang="de-DE" dirty="0" smtClean="0">
                <a:latin typeface="Roboto Slab"/>
                <a:ea typeface="Roboto" panose="02000000000000000000" pitchFamily="2" charset="0"/>
                <a:cs typeface="Roboto" panose="02000000000000000000" pitchFamily="2" charset="0"/>
              </a:rPr>
              <a:t/>
            </a:r>
            <a:br>
              <a:rPr lang="de-DE" dirty="0" smtClean="0">
                <a:latin typeface="Roboto Slab"/>
                <a:ea typeface="Roboto" panose="02000000000000000000" pitchFamily="2" charset="0"/>
                <a:cs typeface="Roboto" panose="02000000000000000000" pitchFamily="2" charset="0"/>
              </a:rPr>
            </a:br>
            <a:r>
              <a:rPr lang="de-DE" dirty="0" smtClean="0">
                <a:latin typeface="Roboto Slab"/>
                <a:ea typeface="Roboto" panose="02000000000000000000" pitchFamily="2" charset="0"/>
                <a:cs typeface="Roboto" panose="02000000000000000000" pitchFamily="2" charset="0"/>
              </a:rPr>
              <a:t/>
            </a:r>
            <a:br>
              <a:rPr lang="de-DE" dirty="0" smtClean="0">
                <a:latin typeface="Roboto Slab"/>
                <a:ea typeface="Roboto" panose="02000000000000000000" pitchFamily="2" charset="0"/>
                <a:cs typeface="Roboto" panose="02000000000000000000" pitchFamily="2" charset="0"/>
              </a:rPr>
            </a:br>
            <a:endParaRPr lang="de-DE" dirty="0" smtClean="0">
              <a:latin typeface="Roboto Slab"/>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17388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611417" y="2428655"/>
            <a:ext cx="10541793" cy="2462213"/>
          </a:xfrm>
          <a:prstGeom prst="rect">
            <a:avLst/>
          </a:prstGeom>
          <a:noFill/>
        </p:spPr>
        <p:txBody>
          <a:bodyPr wrap="square" rtlCol="0">
            <a:spAutoFit/>
          </a:bodyPr>
          <a:lstStyle/>
          <a:p>
            <a:r>
              <a:rPr lang="de-DE" sz="3600" dirty="0" smtClean="0">
                <a:solidFill>
                  <a:srgbClr val="E6007E"/>
                </a:solidFill>
                <a:latin typeface="Roboto Slab" pitchFamily="2" charset="0"/>
                <a:ea typeface="Roboto Slab" pitchFamily="2" charset="0"/>
                <a:cs typeface="Noto Serif" panose="02020502060505020204" pitchFamily="18"/>
              </a:rPr>
              <a:t>Danke!</a:t>
            </a:r>
          </a:p>
          <a:p>
            <a:endParaRPr lang="de-DE" sz="3600" dirty="0">
              <a:solidFill>
                <a:srgbClr val="E6007E"/>
              </a:solidFill>
              <a:latin typeface="Roboto Slab" pitchFamily="2" charset="0"/>
              <a:ea typeface="Roboto Slab" pitchFamily="2" charset="0"/>
              <a:cs typeface="Noto Serif" panose="02020502060505020204" pitchFamily="18"/>
            </a:endParaRPr>
          </a:p>
          <a:p>
            <a:r>
              <a:rPr lang="de-DE" sz="3600" dirty="0" smtClean="0">
                <a:solidFill>
                  <a:srgbClr val="E6007E"/>
                </a:solidFill>
                <a:latin typeface="Roboto Slab" pitchFamily="2" charset="0"/>
                <a:ea typeface="Roboto Slab" pitchFamily="2" charset="0"/>
                <a:cs typeface="Noto Serif" panose="02020502060505020204" pitchFamily="18"/>
              </a:rPr>
              <a:t>Eure Vorschläge wurden abgeschickt.</a:t>
            </a:r>
          </a:p>
          <a:p>
            <a:endParaRPr lang="de-DE" sz="2800" i="1" dirty="0" smtClean="0">
              <a:solidFill>
                <a:srgbClr val="E6007E"/>
              </a:solidFill>
              <a:latin typeface="Roboto Slab" pitchFamily="2" charset="0"/>
              <a:ea typeface="Roboto Slab" pitchFamily="2" charset="0"/>
              <a:cs typeface="Noto Serif" panose="02020502060505020204" pitchFamily="18"/>
            </a:endParaRPr>
          </a:p>
          <a:p>
            <a:endParaRPr lang="de-DE" dirty="0">
              <a:latin typeface="Roboto Slab" pitchFamily="2" charset="0"/>
              <a:ea typeface="Roboto Slab" pitchFamily="2" charset="0"/>
              <a:cs typeface="Noto Serif" panose="02020502060505020204" pitchFamily="18"/>
            </a:endParaRPr>
          </a:p>
        </p:txBody>
      </p:sp>
    </p:spTree>
    <p:extLst>
      <p:ext uri="{BB962C8B-B14F-4D97-AF65-F5344CB8AC3E}">
        <p14:creationId xmlns:p14="http://schemas.microsoft.com/office/powerpoint/2010/main" val="2158172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613003" y="2785371"/>
            <a:ext cx="10927355" cy="2839239"/>
          </a:xfrm>
          <a:prstGeom prst="rect">
            <a:avLst/>
          </a:prstGeom>
          <a:noFill/>
        </p:spPr>
        <p:txBody>
          <a:bodyPr wrap="square" rtlCol="0">
            <a:spAutoFit/>
          </a:bodyPr>
          <a:lstStyle/>
          <a:p>
            <a:pPr>
              <a:lnSpc>
                <a:spcPct val="150000"/>
              </a:lnSpc>
            </a:pPr>
            <a:r>
              <a:rPr lang="de-DE" sz="1700" dirty="0" smtClean="0">
                <a:latin typeface="Noto Sans" panose="020B0502040504020204" pitchFamily="34"/>
                <a:ea typeface="Noto Sans" panose="020B0502040504020204" pitchFamily="34"/>
                <a:cs typeface="Noto Sans" panose="020B0502040504020204" pitchFamily="34"/>
              </a:rPr>
              <a:t>Jetzt </a:t>
            </a:r>
            <a:r>
              <a:rPr lang="de-DE" sz="1700" dirty="0" smtClean="0">
                <a:latin typeface="Noto Sans" panose="020B0502040504020204" pitchFamily="34"/>
                <a:ea typeface="Noto Sans" panose="020B0502040504020204" pitchFamily="34"/>
                <a:cs typeface="Noto Sans" panose="020B0502040504020204" pitchFamily="34"/>
              </a:rPr>
              <a:t>haben wir uns schon eine ganze Weile damit beschäftigt, was </a:t>
            </a:r>
            <a:r>
              <a:rPr lang="de-DE" sz="1700" b="1" dirty="0" smtClean="0">
                <a:latin typeface="Noto Sans" panose="020B0502040504020204" pitchFamily="34"/>
                <a:ea typeface="Noto Sans" panose="020B0502040504020204" pitchFamily="34"/>
                <a:cs typeface="Noto Sans" panose="020B0502040504020204" pitchFamily="34"/>
              </a:rPr>
              <a:t>wir</a:t>
            </a:r>
            <a:r>
              <a:rPr lang="de-DE" sz="1700" dirty="0" smtClean="0">
                <a:latin typeface="Noto Sans" panose="020B0502040504020204" pitchFamily="34"/>
                <a:ea typeface="Noto Sans" panose="020B0502040504020204" pitchFamily="34"/>
                <a:cs typeface="Noto Sans" panose="020B0502040504020204" pitchFamily="34"/>
              </a:rPr>
              <a:t> eigentlich konkret tun können, um uns auch </a:t>
            </a:r>
            <a:r>
              <a:rPr lang="de-DE" sz="1700" dirty="0">
                <a:latin typeface="Noto Sans" panose="020B0502040504020204" pitchFamily="34"/>
                <a:ea typeface="Noto Sans" panose="020B0502040504020204" pitchFamily="34"/>
                <a:cs typeface="Noto Sans" panose="020B0502040504020204" pitchFamily="34"/>
              </a:rPr>
              <a:t>o</a:t>
            </a:r>
            <a:r>
              <a:rPr lang="de-DE" sz="1700" dirty="0" smtClean="0">
                <a:latin typeface="Noto Sans" panose="020B0502040504020204" pitchFamily="34"/>
                <a:ea typeface="Noto Sans" panose="020B0502040504020204" pitchFamily="34"/>
                <a:cs typeface="Noto Sans" panose="020B0502040504020204" pitchFamily="34"/>
              </a:rPr>
              <a:t>nline gegen Hass und gruppenbezogene </a:t>
            </a:r>
            <a:r>
              <a:rPr lang="de-DE" sz="1700" dirty="0">
                <a:latin typeface="Noto Sans" panose="020B0502040504020204" pitchFamily="34"/>
                <a:ea typeface="Noto Sans" panose="020B0502040504020204" pitchFamily="34"/>
                <a:cs typeface="Noto Sans" panose="020B0502040504020204" pitchFamily="34"/>
              </a:rPr>
              <a:t>Menschenfeindlichkeit </a:t>
            </a:r>
            <a:r>
              <a:rPr lang="de-DE" sz="1700" dirty="0" smtClean="0">
                <a:latin typeface="Noto Sans" panose="020B0502040504020204" pitchFamily="34"/>
                <a:ea typeface="Noto Sans" panose="020B0502040504020204" pitchFamily="34"/>
                <a:cs typeface="Noto Sans" panose="020B0502040504020204" pitchFamily="34"/>
              </a:rPr>
              <a:t>einzusetzen. Wenn wir für unsere Werte eintreten, können wir das </a:t>
            </a:r>
            <a:r>
              <a:rPr lang="de-DE" sz="1700" dirty="0">
                <a:latin typeface="Noto Sans" panose="020B0502040504020204" pitchFamily="34"/>
                <a:ea typeface="Noto Sans" panose="020B0502040504020204" pitchFamily="34"/>
                <a:cs typeface="Noto Sans" panose="020B0502040504020204" pitchFamily="34"/>
              </a:rPr>
              <a:t>Internet zu einem </a:t>
            </a:r>
            <a:r>
              <a:rPr lang="de-DE" sz="1700" dirty="0" smtClean="0">
                <a:latin typeface="Noto Sans" panose="020B0502040504020204" pitchFamily="34"/>
                <a:ea typeface="Noto Sans" panose="020B0502040504020204" pitchFamily="34"/>
                <a:cs typeface="Noto Sans" panose="020B0502040504020204" pitchFamily="34"/>
              </a:rPr>
              <a:t>sichereren </a:t>
            </a:r>
            <a:r>
              <a:rPr lang="de-DE" sz="1700" dirty="0">
                <a:latin typeface="Noto Sans" panose="020B0502040504020204" pitchFamily="34"/>
                <a:ea typeface="Noto Sans" panose="020B0502040504020204" pitchFamily="34"/>
                <a:cs typeface="Noto Sans" panose="020B0502040504020204" pitchFamily="34"/>
              </a:rPr>
              <a:t>Ort für viele </a:t>
            </a:r>
            <a:r>
              <a:rPr lang="de-DE" sz="1700" dirty="0" smtClean="0">
                <a:latin typeface="Noto Sans" panose="020B0502040504020204" pitchFamily="34"/>
                <a:ea typeface="Noto Sans" panose="020B0502040504020204" pitchFamily="34"/>
                <a:cs typeface="Noto Sans" panose="020B0502040504020204" pitchFamily="34"/>
              </a:rPr>
              <a:t>Menschen machen. </a:t>
            </a:r>
          </a:p>
          <a:p>
            <a:pPr>
              <a:lnSpc>
                <a:spcPct val="150000"/>
              </a:lnSpc>
            </a:pPr>
            <a:endParaRPr lang="de-DE" sz="1700" dirty="0">
              <a:latin typeface="Noto Sans" panose="020B0502040504020204" pitchFamily="34"/>
              <a:ea typeface="Noto Sans" panose="020B0502040504020204" pitchFamily="34"/>
              <a:cs typeface="Noto Sans" panose="020B0502040504020204" pitchFamily="34"/>
            </a:endParaRPr>
          </a:p>
          <a:p>
            <a:pPr>
              <a:lnSpc>
                <a:spcPct val="150000"/>
              </a:lnSpc>
            </a:pPr>
            <a:r>
              <a:rPr lang="de-DE" sz="1700" dirty="0" smtClean="0">
                <a:latin typeface="Noto Sans" panose="020B0502040504020204" pitchFamily="34"/>
                <a:ea typeface="Noto Sans" panose="020B0502040504020204" pitchFamily="34"/>
                <a:cs typeface="Noto Sans" panose="020B0502040504020204" pitchFamily="34"/>
              </a:rPr>
              <a:t>Aber was ist eigentlich mit den Plattformen selbst? Was unternehmen sie eigentlich, um Hass keinen Raum zu bieten? Wir finden: Nicht nur wir, sondern </a:t>
            </a:r>
            <a:r>
              <a:rPr lang="de-DE" sz="1700" b="1" dirty="0" smtClean="0">
                <a:latin typeface="Noto Sans" panose="020B0502040504020204" pitchFamily="34"/>
                <a:ea typeface="Noto Sans" panose="020B0502040504020204" pitchFamily="34"/>
                <a:cs typeface="Noto Sans" panose="020B0502040504020204" pitchFamily="34"/>
              </a:rPr>
              <a:t>auch die Plattformen </a:t>
            </a:r>
            <a:r>
              <a:rPr lang="de-DE" sz="1700" dirty="0" smtClean="0">
                <a:latin typeface="Noto Sans" panose="020B0502040504020204" pitchFamily="34"/>
                <a:ea typeface="Noto Sans" panose="020B0502040504020204" pitchFamily="34"/>
                <a:cs typeface="Noto Sans" panose="020B0502040504020204" pitchFamily="34"/>
              </a:rPr>
              <a:t>müssen in die Verantwortung genommen werden</a:t>
            </a:r>
            <a:r>
              <a:rPr lang="de-DE" sz="1700" b="1" dirty="0" smtClean="0">
                <a:latin typeface="Noto Sans" panose="020B0502040504020204" pitchFamily="34"/>
                <a:ea typeface="Noto Sans" panose="020B0502040504020204" pitchFamily="34"/>
                <a:cs typeface="Noto Sans" panose="020B0502040504020204" pitchFamily="34"/>
              </a:rPr>
              <a:t>!</a:t>
            </a:r>
            <a:endParaRPr lang="de-DE" sz="1700" dirty="0" smtClean="0">
              <a:latin typeface="Noto Sans" panose="020B0502040504020204" pitchFamily="34"/>
              <a:ea typeface="Noto Sans" panose="020B0502040504020204" pitchFamily="34"/>
              <a:cs typeface="Noto Sans" panose="020B0502040504020204" pitchFamily="34"/>
            </a:endParaRPr>
          </a:p>
        </p:txBody>
      </p:sp>
      <p:sp>
        <p:nvSpPr>
          <p:cNvPr id="3" name="Textfeld 2"/>
          <p:cNvSpPr txBox="1"/>
          <p:nvPr/>
        </p:nvSpPr>
        <p:spPr>
          <a:xfrm>
            <a:off x="613003" y="2093236"/>
            <a:ext cx="11009141" cy="492443"/>
          </a:xfrm>
          <a:prstGeom prst="rect">
            <a:avLst/>
          </a:prstGeom>
          <a:noFill/>
        </p:spPr>
        <p:txBody>
          <a:bodyPr wrap="square" rtlCol="0">
            <a:spAutoFit/>
          </a:bodyPr>
          <a:lstStyle/>
          <a:p>
            <a:r>
              <a:rPr lang="de-DE" sz="2600" dirty="0" smtClean="0">
                <a:solidFill>
                  <a:srgbClr val="E6007E"/>
                </a:solidFill>
                <a:latin typeface="Roboto Slab" pitchFamily="2" charset="0"/>
                <a:ea typeface="Roboto Slab" pitchFamily="2" charset="0"/>
                <a:cs typeface="Roboto" panose="02000000000000000000" pitchFamily="2" charset="0"/>
              </a:rPr>
              <a:t>Gegen Hass im Netz engagieren: auch die Plattformen</a:t>
            </a:r>
            <a:r>
              <a:rPr lang="de-DE" sz="2600" dirty="0" smtClean="0">
                <a:solidFill>
                  <a:srgbClr val="E6007E"/>
                </a:solidFill>
                <a:latin typeface="Roboto Slab" pitchFamily="2" charset="0"/>
                <a:ea typeface="Roboto Slab" pitchFamily="2" charset="0"/>
                <a:cs typeface="Roboto" panose="02000000000000000000" pitchFamily="2" charset="0"/>
              </a:rPr>
              <a:t>!</a:t>
            </a:r>
            <a:endParaRPr lang="de-DE" sz="2600" dirty="0" smtClean="0">
              <a:solidFill>
                <a:srgbClr val="E6007E"/>
              </a:solidFill>
              <a:latin typeface="Roboto Slab" pitchFamily="2" charset="0"/>
              <a:ea typeface="Roboto Slab" pitchFamily="2" charset="0"/>
              <a:cs typeface="Roboto" panose="02000000000000000000" pitchFamily="2" charset="0"/>
            </a:endParaRPr>
          </a:p>
        </p:txBody>
      </p:sp>
    </p:spTree>
    <p:extLst>
      <p:ext uri="{BB962C8B-B14F-4D97-AF65-F5344CB8AC3E}">
        <p14:creationId xmlns:p14="http://schemas.microsoft.com/office/powerpoint/2010/main" val="1459416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613003" y="2785371"/>
            <a:ext cx="10927355" cy="3231654"/>
          </a:xfrm>
          <a:prstGeom prst="rect">
            <a:avLst/>
          </a:prstGeom>
          <a:noFill/>
        </p:spPr>
        <p:txBody>
          <a:bodyPr wrap="square" rtlCol="0">
            <a:spAutoFit/>
          </a:bodyPr>
          <a:lstStyle/>
          <a:p>
            <a:pPr>
              <a:lnSpc>
                <a:spcPct val="150000"/>
              </a:lnSpc>
            </a:pPr>
            <a:r>
              <a:rPr lang="de-DE" sz="1700" dirty="0">
                <a:latin typeface="Noto Sans" panose="020B0502040504020204" pitchFamily="34"/>
                <a:ea typeface="Noto Sans" panose="020B0502040504020204" pitchFamily="34"/>
                <a:cs typeface="Noto Sans" panose="020B0502040504020204" pitchFamily="34"/>
              </a:rPr>
              <a:t>Dafür bräuchten wir ein </a:t>
            </a:r>
            <a:r>
              <a:rPr lang="de-DE" sz="1700" b="1" dirty="0">
                <a:latin typeface="Noto Sans" panose="020B0502040504020204" pitchFamily="34"/>
                <a:ea typeface="Noto Sans" panose="020B0502040504020204" pitchFamily="34"/>
                <a:cs typeface="Noto Sans" panose="020B0502040504020204" pitchFamily="34"/>
              </a:rPr>
              <a:t>Internet-Ministerium</a:t>
            </a:r>
            <a:r>
              <a:rPr lang="de-DE" sz="1700" dirty="0">
                <a:latin typeface="Noto Sans" panose="020B0502040504020204" pitchFamily="34"/>
                <a:ea typeface="Noto Sans" panose="020B0502040504020204" pitchFamily="34"/>
                <a:cs typeface="Noto Sans" panose="020B0502040504020204" pitchFamily="34"/>
              </a:rPr>
              <a:t>, das sich mit konkreten Lösungsvorschlägen an die Plattformen wendet. </a:t>
            </a:r>
            <a:r>
              <a:rPr lang="de-DE" sz="1700" dirty="0" smtClean="0">
                <a:latin typeface="Noto Sans" panose="020B0502040504020204" pitchFamily="34"/>
                <a:ea typeface="Noto Sans" panose="020B0502040504020204" pitchFamily="34"/>
                <a:cs typeface="Noto Sans" panose="020B0502040504020204" pitchFamily="34"/>
              </a:rPr>
              <a:t>Stellt </a:t>
            </a:r>
            <a:r>
              <a:rPr lang="de-DE" sz="1700" dirty="0">
                <a:latin typeface="Noto Sans" panose="020B0502040504020204" pitchFamily="34"/>
                <a:ea typeface="Noto Sans" panose="020B0502040504020204" pitchFamily="34"/>
                <a:cs typeface="Noto Sans" panose="020B0502040504020204" pitchFamily="34"/>
              </a:rPr>
              <a:t>Euch jetzt vor</a:t>
            </a:r>
            <a:r>
              <a:rPr lang="de-DE" sz="1700" dirty="0" smtClean="0">
                <a:latin typeface="Noto Sans" panose="020B0502040504020204" pitchFamily="34"/>
                <a:ea typeface="Noto Sans" panose="020B0502040504020204" pitchFamily="34"/>
                <a:cs typeface="Noto Sans" panose="020B0502040504020204" pitchFamily="34"/>
              </a:rPr>
              <a:t>:</a:t>
            </a:r>
          </a:p>
          <a:p>
            <a:pPr>
              <a:lnSpc>
                <a:spcPct val="150000"/>
              </a:lnSpc>
            </a:pPr>
            <a:endParaRPr lang="de-DE" sz="1700" dirty="0">
              <a:latin typeface="Noto Sans" panose="020B0502040504020204" pitchFamily="34"/>
              <a:ea typeface="Noto Sans" panose="020B0502040504020204" pitchFamily="34"/>
              <a:cs typeface="Noto Sans" panose="020B0502040504020204" pitchFamily="34"/>
            </a:endParaRPr>
          </a:p>
          <a:p>
            <a:pPr lvl="1">
              <a:lnSpc>
                <a:spcPct val="150000"/>
              </a:lnSpc>
            </a:pPr>
            <a:r>
              <a:rPr lang="de-DE" sz="1700" b="1" dirty="0" smtClean="0">
                <a:latin typeface="Noto Sans" panose="020B0502040504020204" pitchFamily="34"/>
                <a:ea typeface="Noto Sans" panose="020B0502040504020204" pitchFamily="34"/>
                <a:cs typeface="Noto Sans" panose="020B0502040504020204" pitchFamily="34"/>
              </a:rPr>
              <a:t>1. </a:t>
            </a:r>
            <a:r>
              <a:rPr lang="de-DE" sz="1700" dirty="0" smtClean="0">
                <a:latin typeface="Noto Sans" panose="020B0502040504020204" pitchFamily="34"/>
                <a:ea typeface="Noto Sans" panose="020B0502040504020204" pitchFamily="34"/>
                <a:cs typeface="Noto Sans" panose="020B0502040504020204" pitchFamily="34"/>
              </a:rPr>
              <a:t>Dieses </a:t>
            </a:r>
            <a:r>
              <a:rPr lang="de-DE" sz="1700" dirty="0">
                <a:latin typeface="Noto Sans" panose="020B0502040504020204" pitchFamily="34"/>
                <a:ea typeface="Noto Sans" panose="020B0502040504020204" pitchFamily="34"/>
                <a:cs typeface="Noto Sans" panose="020B0502040504020204" pitchFamily="34"/>
              </a:rPr>
              <a:t>Internet-Ministerium wurde soeben gegründet.</a:t>
            </a:r>
          </a:p>
          <a:p>
            <a:pPr lvl="1">
              <a:lnSpc>
                <a:spcPct val="150000"/>
              </a:lnSpc>
            </a:pPr>
            <a:r>
              <a:rPr lang="de-DE" sz="1700" b="1" dirty="0" smtClean="0">
                <a:latin typeface="Noto Sans" panose="020B0502040504020204" pitchFamily="34"/>
                <a:ea typeface="Noto Sans" panose="020B0502040504020204" pitchFamily="34"/>
                <a:cs typeface="Noto Sans" panose="020B0502040504020204" pitchFamily="34"/>
              </a:rPr>
              <a:t>2. </a:t>
            </a:r>
            <a:r>
              <a:rPr lang="de-DE" sz="1700" dirty="0" smtClean="0">
                <a:latin typeface="Noto Sans" panose="020B0502040504020204" pitchFamily="34"/>
                <a:ea typeface="Noto Sans" panose="020B0502040504020204" pitchFamily="34"/>
                <a:cs typeface="Noto Sans" panose="020B0502040504020204" pitchFamily="34"/>
              </a:rPr>
              <a:t>Ihr </a:t>
            </a:r>
            <a:r>
              <a:rPr lang="de-DE" sz="1700" dirty="0">
                <a:latin typeface="Noto Sans" panose="020B0502040504020204" pitchFamily="34"/>
                <a:ea typeface="Noto Sans" panose="020B0502040504020204" pitchFamily="34"/>
                <a:cs typeface="Noto Sans" panose="020B0502040504020204" pitchFamily="34"/>
              </a:rPr>
              <a:t>seid dort Mitarbeitende. </a:t>
            </a:r>
          </a:p>
          <a:p>
            <a:pPr>
              <a:lnSpc>
                <a:spcPct val="150000"/>
              </a:lnSpc>
            </a:pPr>
            <a:endParaRPr lang="de-DE" sz="1700" dirty="0">
              <a:latin typeface="Noto Sans" panose="020B0502040504020204" pitchFamily="34"/>
              <a:ea typeface="Noto Sans" panose="020B0502040504020204" pitchFamily="34"/>
              <a:cs typeface="Noto Sans" panose="020B0502040504020204" pitchFamily="34"/>
            </a:endParaRPr>
          </a:p>
          <a:p>
            <a:pPr>
              <a:lnSpc>
                <a:spcPct val="150000"/>
              </a:lnSpc>
            </a:pPr>
            <a:r>
              <a:rPr lang="de-DE" sz="1700" dirty="0">
                <a:latin typeface="Noto Sans" panose="020B0502040504020204" pitchFamily="34"/>
                <a:ea typeface="Noto Sans" panose="020B0502040504020204" pitchFamily="34"/>
                <a:cs typeface="Noto Sans" panose="020B0502040504020204" pitchFamily="34"/>
              </a:rPr>
              <a:t>Bevor Ihr Euch an die Arbeit macht, müsst Ihr aber zunächst die Regeln kennen: Was gibt es schon an rechtlichen Grundlagen?</a:t>
            </a:r>
            <a:endParaRPr lang="de-DE" sz="1700" dirty="0" smtClean="0">
              <a:latin typeface="Noto Sans" panose="020B0502040504020204" pitchFamily="34"/>
              <a:ea typeface="Noto Sans" panose="020B0502040504020204" pitchFamily="34"/>
              <a:cs typeface="Noto Sans" panose="020B0502040504020204" pitchFamily="34"/>
            </a:endParaRPr>
          </a:p>
        </p:txBody>
      </p:sp>
      <p:sp>
        <p:nvSpPr>
          <p:cNvPr id="3" name="Textfeld 2"/>
          <p:cNvSpPr txBox="1"/>
          <p:nvPr/>
        </p:nvSpPr>
        <p:spPr>
          <a:xfrm>
            <a:off x="613003" y="2093236"/>
            <a:ext cx="11009141" cy="492443"/>
          </a:xfrm>
          <a:prstGeom prst="rect">
            <a:avLst/>
          </a:prstGeom>
          <a:noFill/>
        </p:spPr>
        <p:txBody>
          <a:bodyPr wrap="square" rtlCol="0">
            <a:spAutoFit/>
          </a:bodyPr>
          <a:lstStyle/>
          <a:p>
            <a:r>
              <a:rPr lang="de-DE" sz="2600" dirty="0" smtClean="0">
                <a:solidFill>
                  <a:srgbClr val="E6007E"/>
                </a:solidFill>
                <a:latin typeface="Roboto Slab"/>
                <a:ea typeface="Roboto Slab" pitchFamily="2" charset="0"/>
                <a:cs typeface="Roboto" panose="02000000000000000000" pitchFamily="2" charset="0"/>
              </a:rPr>
              <a:t>Das </a:t>
            </a:r>
            <a:r>
              <a:rPr lang="de-DE" sz="2600" dirty="0">
                <a:solidFill>
                  <a:srgbClr val="E6007E"/>
                </a:solidFill>
                <a:latin typeface="Roboto Slab"/>
                <a:ea typeface="Roboto Slab" pitchFamily="2" charset="0"/>
                <a:cs typeface="Roboto" panose="02000000000000000000" pitchFamily="2" charset="0"/>
              </a:rPr>
              <a:t>Internet-Ministerium</a:t>
            </a:r>
          </a:p>
        </p:txBody>
      </p:sp>
    </p:spTree>
    <p:extLst>
      <p:ext uri="{BB962C8B-B14F-4D97-AF65-F5344CB8AC3E}">
        <p14:creationId xmlns:p14="http://schemas.microsoft.com/office/powerpoint/2010/main" val="116687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613003" y="2585679"/>
            <a:ext cx="10927355" cy="3785652"/>
          </a:xfrm>
          <a:prstGeom prst="rect">
            <a:avLst/>
          </a:prstGeom>
          <a:noFill/>
        </p:spPr>
        <p:txBody>
          <a:bodyPr wrap="square" rtlCol="0">
            <a:spAutoFit/>
          </a:bodyPr>
          <a:lstStyle/>
          <a:p>
            <a:pPr>
              <a:lnSpc>
                <a:spcPct val="150000"/>
              </a:lnSpc>
            </a:pPr>
            <a:r>
              <a:rPr lang="de-DE" sz="1600" dirty="0" smtClean="0">
                <a:latin typeface="Noto Sans" panose="020B0502040504020204" pitchFamily="34"/>
                <a:ea typeface="Noto Sans" panose="020B0502040504020204" pitchFamily="34"/>
                <a:cs typeface="Noto Sans" panose="020B0502040504020204" pitchFamily="34"/>
              </a:rPr>
              <a:t>- Ausgeschrieben</a:t>
            </a:r>
            <a:r>
              <a:rPr lang="de-DE" sz="1600" dirty="0">
                <a:latin typeface="Noto Sans" panose="020B0502040504020204" pitchFamily="34"/>
                <a:ea typeface="Noto Sans" panose="020B0502040504020204" pitchFamily="34"/>
                <a:cs typeface="Noto Sans" panose="020B0502040504020204" pitchFamily="34"/>
              </a:rPr>
              <a:t>: Netzwerkdurchsetzungsgesetz </a:t>
            </a:r>
          </a:p>
          <a:p>
            <a:pPr>
              <a:lnSpc>
                <a:spcPct val="150000"/>
              </a:lnSpc>
            </a:pPr>
            <a:r>
              <a:rPr lang="de-DE" sz="1600" dirty="0" smtClean="0">
                <a:latin typeface="Noto Sans" panose="020B0502040504020204" pitchFamily="34"/>
                <a:ea typeface="Noto Sans" panose="020B0502040504020204" pitchFamily="34"/>
                <a:cs typeface="Noto Sans" panose="020B0502040504020204" pitchFamily="34"/>
              </a:rPr>
              <a:t>- Reagiert </a:t>
            </a:r>
            <a:r>
              <a:rPr lang="de-DE" sz="1600" dirty="0">
                <a:latin typeface="Noto Sans" panose="020B0502040504020204" pitchFamily="34"/>
                <a:ea typeface="Noto Sans" panose="020B0502040504020204" pitchFamily="34"/>
                <a:cs typeface="Noto Sans" panose="020B0502040504020204" pitchFamily="34"/>
              </a:rPr>
              <a:t>auf die zunehmende Verbreitung von Hasskriminalität und anderen strafbaren Inhalten</a:t>
            </a:r>
          </a:p>
          <a:p>
            <a:pPr>
              <a:lnSpc>
                <a:spcPct val="150000"/>
              </a:lnSpc>
            </a:pPr>
            <a:r>
              <a:rPr lang="de-DE" sz="1600" dirty="0" smtClean="0">
                <a:latin typeface="Noto Sans" panose="020B0502040504020204" pitchFamily="34"/>
                <a:ea typeface="Noto Sans" panose="020B0502040504020204" pitchFamily="34"/>
                <a:cs typeface="Noto Sans" panose="020B0502040504020204" pitchFamily="34"/>
              </a:rPr>
              <a:t>- Soll </a:t>
            </a:r>
            <a:r>
              <a:rPr lang="de-DE" sz="1600" dirty="0">
                <a:latin typeface="Noto Sans" panose="020B0502040504020204" pitchFamily="34"/>
                <a:ea typeface="Noto Sans" panose="020B0502040504020204" pitchFamily="34"/>
                <a:cs typeface="Noto Sans" panose="020B0502040504020204" pitchFamily="34"/>
              </a:rPr>
              <a:t>für Verbesserung der Rechtsdurchsetzung in sozialen Netzwerken sorgen</a:t>
            </a:r>
          </a:p>
          <a:p>
            <a:pPr>
              <a:lnSpc>
                <a:spcPct val="150000"/>
              </a:lnSpc>
            </a:pPr>
            <a:endParaRPr lang="de-DE" sz="1600" dirty="0">
              <a:latin typeface="Noto Sans" panose="020B0502040504020204" pitchFamily="34"/>
              <a:ea typeface="Noto Sans" panose="020B0502040504020204" pitchFamily="34"/>
              <a:cs typeface="Noto Sans" panose="020B0502040504020204" pitchFamily="34"/>
            </a:endParaRPr>
          </a:p>
          <a:p>
            <a:pPr>
              <a:lnSpc>
                <a:spcPct val="150000"/>
              </a:lnSpc>
            </a:pPr>
            <a:r>
              <a:rPr lang="de-DE" sz="1600" dirty="0">
                <a:latin typeface="Noto Sans" panose="020B0502040504020204" pitchFamily="34"/>
                <a:ea typeface="Noto Sans" panose="020B0502040504020204" pitchFamily="34"/>
                <a:cs typeface="Noto Sans" panose="020B0502040504020204" pitchFamily="34"/>
              </a:rPr>
              <a:t>Die </a:t>
            </a:r>
            <a:r>
              <a:rPr lang="de-DE" sz="1600" dirty="0" err="1">
                <a:latin typeface="Noto Sans" panose="020B0502040504020204" pitchFamily="34"/>
                <a:ea typeface="Noto Sans" panose="020B0502040504020204" pitchFamily="34"/>
                <a:cs typeface="Noto Sans" panose="020B0502040504020204" pitchFamily="34"/>
              </a:rPr>
              <a:t>Betreiber:innen</a:t>
            </a:r>
            <a:r>
              <a:rPr lang="de-DE" sz="1600" dirty="0">
                <a:latin typeface="Noto Sans" panose="020B0502040504020204" pitchFamily="34"/>
                <a:ea typeface="Noto Sans" panose="020B0502040504020204" pitchFamily="34"/>
                <a:cs typeface="Noto Sans" panose="020B0502040504020204" pitchFamily="34"/>
              </a:rPr>
              <a:t> Sozialer Netzwerke werden darin verpflichtet:</a:t>
            </a:r>
          </a:p>
          <a:p>
            <a:pPr>
              <a:lnSpc>
                <a:spcPct val="150000"/>
              </a:lnSpc>
            </a:pPr>
            <a:r>
              <a:rPr lang="de-DE" sz="1600" dirty="0" smtClean="0">
                <a:latin typeface="Noto Sans" panose="020B0502040504020204" pitchFamily="34"/>
                <a:ea typeface="Noto Sans" panose="020B0502040504020204" pitchFamily="34"/>
                <a:cs typeface="Noto Sans" panose="020B0502040504020204" pitchFamily="34"/>
              </a:rPr>
              <a:t>- den </a:t>
            </a:r>
            <a:r>
              <a:rPr lang="de-DE" sz="1600" dirty="0" err="1">
                <a:latin typeface="Noto Sans" panose="020B0502040504020204" pitchFamily="34"/>
                <a:ea typeface="Noto Sans" panose="020B0502040504020204" pitchFamily="34"/>
                <a:cs typeface="Noto Sans" panose="020B0502040504020204" pitchFamily="34"/>
              </a:rPr>
              <a:t>Nutzer:innen</a:t>
            </a:r>
            <a:r>
              <a:rPr lang="de-DE" sz="1600" dirty="0">
                <a:latin typeface="Noto Sans" panose="020B0502040504020204" pitchFamily="34"/>
                <a:ea typeface="Noto Sans" panose="020B0502040504020204" pitchFamily="34"/>
                <a:cs typeface="Noto Sans" panose="020B0502040504020204" pitchFamily="34"/>
              </a:rPr>
              <a:t> ein </a:t>
            </a:r>
            <a:r>
              <a:rPr lang="de-DE" sz="1600" b="1" dirty="0">
                <a:latin typeface="Noto Sans" panose="020B0502040504020204" pitchFamily="34"/>
                <a:ea typeface="Noto Sans" panose="020B0502040504020204" pitchFamily="34"/>
                <a:cs typeface="Noto Sans" panose="020B0502040504020204" pitchFamily="34"/>
              </a:rPr>
              <a:t>leicht erkennbares, unmittelbar erreichbares </a:t>
            </a:r>
            <a:r>
              <a:rPr lang="de-DE" sz="1600" dirty="0">
                <a:latin typeface="Noto Sans" panose="020B0502040504020204" pitchFamily="34"/>
                <a:ea typeface="Noto Sans" panose="020B0502040504020204" pitchFamily="34"/>
                <a:cs typeface="Noto Sans" panose="020B0502040504020204" pitchFamily="34"/>
              </a:rPr>
              <a:t>und </a:t>
            </a:r>
            <a:r>
              <a:rPr lang="de-DE" sz="1600" b="1" dirty="0">
                <a:latin typeface="Noto Sans" panose="020B0502040504020204" pitchFamily="34"/>
                <a:ea typeface="Noto Sans" panose="020B0502040504020204" pitchFamily="34"/>
                <a:cs typeface="Noto Sans" panose="020B0502040504020204" pitchFamily="34"/>
              </a:rPr>
              <a:t>ständig verfügbares </a:t>
            </a:r>
            <a:r>
              <a:rPr lang="de-DE" sz="1600" dirty="0">
                <a:latin typeface="Noto Sans" panose="020B0502040504020204" pitchFamily="34"/>
                <a:ea typeface="Noto Sans" panose="020B0502040504020204" pitchFamily="34"/>
                <a:cs typeface="Noto Sans" panose="020B0502040504020204" pitchFamily="34"/>
              </a:rPr>
              <a:t>Verfahren zur </a:t>
            </a:r>
            <a:r>
              <a:rPr lang="de-DE" sz="1600" dirty="0" smtClean="0">
                <a:latin typeface="Noto Sans" panose="020B0502040504020204" pitchFamily="34"/>
                <a:ea typeface="Noto Sans" panose="020B0502040504020204" pitchFamily="34"/>
                <a:cs typeface="Noto Sans" panose="020B0502040504020204" pitchFamily="34"/>
              </a:rPr>
              <a:t>- Übermittlung </a:t>
            </a:r>
            <a:r>
              <a:rPr lang="de-DE" sz="1600" dirty="0">
                <a:latin typeface="Noto Sans" panose="020B0502040504020204" pitchFamily="34"/>
                <a:ea typeface="Noto Sans" panose="020B0502040504020204" pitchFamily="34"/>
                <a:cs typeface="Noto Sans" panose="020B0502040504020204" pitchFamily="34"/>
              </a:rPr>
              <a:t>von Beschwerden über strafbare Inhalte anzubieten. </a:t>
            </a:r>
          </a:p>
          <a:p>
            <a:pPr>
              <a:lnSpc>
                <a:spcPct val="150000"/>
              </a:lnSpc>
            </a:pPr>
            <a:r>
              <a:rPr lang="de-DE" sz="1600" dirty="0" smtClean="0">
                <a:latin typeface="Noto Sans" panose="020B0502040504020204" pitchFamily="34"/>
                <a:ea typeface="Noto Sans" panose="020B0502040504020204" pitchFamily="34"/>
                <a:cs typeface="Noto Sans" panose="020B0502040504020204" pitchFamily="34"/>
              </a:rPr>
              <a:t>- Strafbare </a:t>
            </a:r>
            <a:r>
              <a:rPr lang="de-DE" sz="1600" dirty="0">
                <a:latin typeface="Noto Sans" panose="020B0502040504020204" pitchFamily="34"/>
                <a:ea typeface="Noto Sans" panose="020B0502040504020204" pitchFamily="34"/>
                <a:cs typeface="Noto Sans" panose="020B0502040504020204" pitchFamily="34"/>
              </a:rPr>
              <a:t>Inhalte müssen </a:t>
            </a:r>
            <a:r>
              <a:rPr lang="de-DE" sz="1600" b="1" dirty="0">
                <a:latin typeface="Noto Sans" panose="020B0502040504020204" pitchFamily="34"/>
                <a:ea typeface="Noto Sans" panose="020B0502040504020204" pitchFamily="34"/>
                <a:cs typeface="Noto Sans" panose="020B0502040504020204" pitchFamily="34"/>
              </a:rPr>
              <a:t>innerhalb von 24 Stunden</a:t>
            </a:r>
            <a:r>
              <a:rPr lang="de-DE" sz="1600" dirty="0">
                <a:latin typeface="Noto Sans" panose="020B0502040504020204" pitchFamily="34"/>
                <a:ea typeface="Noto Sans" panose="020B0502040504020204" pitchFamily="34"/>
                <a:cs typeface="Noto Sans" panose="020B0502040504020204" pitchFamily="34"/>
              </a:rPr>
              <a:t> nach Eingang der Beschwerde gelöscht oder gesperrt </a:t>
            </a:r>
            <a:r>
              <a:rPr lang="de-DE" sz="1600" dirty="0" smtClean="0">
                <a:latin typeface="Noto Sans" panose="020B0502040504020204" pitchFamily="34"/>
                <a:ea typeface="Noto Sans" panose="020B0502040504020204" pitchFamily="34"/>
                <a:cs typeface="Noto Sans" panose="020B0502040504020204" pitchFamily="34"/>
              </a:rPr>
              <a:t>   </a:t>
            </a:r>
            <a:br>
              <a:rPr lang="de-DE" sz="1600" dirty="0" smtClean="0">
                <a:latin typeface="Noto Sans" panose="020B0502040504020204" pitchFamily="34"/>
                <a:ea typeface="Noto Sans" panose="020B0502040504020204" pitchFamily="34"/>
                <a:cs typeface="Noto Sans" panose="020B0502040504020204" pitchFamily="34"/>
              </a:rPr>
            </a:br>
            <a:r>
              <a:rPr lang="de-DE" sz="1600" dirty="0" smtClean="0">
                <a:latin typeface="Noto Sans" panose="020B0502040504020204" pitchFamily="34"/>
                <a:ea typeface="Noto Sans" panose="020B0502040504020204" pitchFamily="34"/>
                <a:cs typeface="Noto Sans" panose="020B0502040504020204" pitchFamily="34"/>
              </a:rPr>
              <a:t>  werden</a:t>
            </a:r>
            <a:r>
              <a:rPr lang="de-DE" sz="1600" dirty="0">
                <a:latin typeface="Noto Sans" panose="020B0502040504020204" pitchFamily="34"/>
                <a:ea typeface="Noto Sans" panose="020B0502040504020204" pitchFamily="34"/>
                <a:cs typeface="Noto Sans" panose="020B0502040504020204" pitchFamily="34"/>
              </a:rPr>
              <a:t>. </a:t>
            </a:r>
          </a:p>
          <a:p>
            <a:pPr>
              <a:lnSpc>
                <a:spcPct val="150000"/>
              </a:lnSpc>
            </a:pPr>
            <a:r>
              <a:rPr lang="de-DE" sz="1600" b="1" dirty="0">
                <a:latin typeface="Noto Sans" panose="020B0502040504020204" pitchFamily="34"/>
                <a:ea typeface="Noto Sans" panose="020B0502040504020204" pitchFamily="34"/>
                <a:cs typeface="Noto Sans" panose="020B0502040504020204" pitchFamily="34"/>
              </a:rPr>
              <a:t>Das </a:t>
            </a:r>
            <a:r>
              <a:rPr lang="de-DE" sz="1600" b="1" dirty="0" err="1">
                <a:latin typeface="Noto Sans" panose="020B0502040504020204" pitchFamily="34"/>
                <a:ea typeface="Noto Sans" panose="020B0502040504020204" pitchFamily="34"/>
                <a:cs typeface="Noto Sans" panose="020B0502040504020204" pitchFamily="34"/>
              </a:rPr>
              <a:t>NetzDG</a:t>
            </a:r>
            <a:r>
              <a:rPr lang="de-DE" sz="1600" b="1" dirty="0">
                <a:latin typeface="Noto Sans" panose="020B0502040504020204" pitchFamily="34"/>
                <a:ea typeface="Noto Sans" panose="020B0502040504020204" pitchFamily="34"/>
                <a:cs typeface="Noto Sans" panose="020B0502040504020204" pitchFamily="34"/>
              </a:rPr>
              <a:t> wird kritisiert, da es nicht strafrechtlich relevanten Hass übersieht und so indirekt toleriert.</a:t>
            </a:r>
            <a:endParaRPr lang="de-DE" sz="1600" b="1" dirty="0" smtClean="0">
              <a:latin typeface="Noto Sans" panose="020B0502040504020204" pitchFamily="34"/>
              <a:ea typeface="Noto Sans" panose="020B0502040504020204" pitchFamily="34"/>
              <a:cs typeface="Noto Sans" panose="020B0502040504020204" pitchFamily="34"/>
            </a:endParaRPr>
          </a:p>
        </p:txBody>
      </p:sp>
      <p:sp>
        <p:nvSpPr>
          <p:cNvPr id="3" name="Textfeld 2"/>
          <p:cNvSpPr txBox="1"/>
          <p:nvPr/>
        </p:nvSpPr>
        <p:spPr>
          <a:xfrm>
            <a:off x="613003" y="2093236"/>
            <a:ext cx="11009141" cy="492443"/>
          </a:xfrm>
          <a:prstGeom prst="rect">
            <a:avLst/>
          </a:prstGeom>
          <a:noFill/>
        </p:spPr>
        <p:txBody>
          <a:bodyPr wrap="square" rtlCol="0">
            <a:spAutoFit/>
          </a:bodyPr>
          <a:lstStyle/>
          <a:p>
            <a:r>
              <a:rPr lang="de-DE" sz="2600" dirty="0">
                <a:solidFill>
                  <a:srgbClr val="E6007E"/>
                </a:solidFill>
                <a:latin typeface="Roboto Slab"/>
                <a:ea typeface="Roboto Slab" pitchFamily="2" charset="0"/>
                <a:cs typeface="Roboto" panose="02000000000000000000" pitchFamily="2" charset="0"/>
              </a:rPr>
              <a:t>Was ist eigentlich das </a:t>
            </a:r>
            <a:r>
              <a:rPr lang="de-DE" sz="2600" dirty="0" err="1">
                <a:solidFill>
                  <a:srgbClr val="E6007E"/>
                </a:solidFill>
                <a:latin typeface="Roboto Slab"/>
                <a:ea typeface="Roboto Slab" pitchFamily="2" charset="0"/>
                <a:cs typeface="Roboto" panose="02000000000000000000" pitchFamily="2" charset="0"/>
              </a:rPr>
              <a:t>NetzDG</a:t>
            </a:r>
            <a:r>
              <a:rPr lang="de-DE" sz="2600" dirty="0">
                <a:solidFill>
                  <a:srgbClr val="E6007E"/>
                </a:solidFill>
                <a:latin typeface="Roboto Slab"/>
                <a:ea typeface="Roboto Slab" pitchFamily="2" charset="0"/>
                <a:cs typeface="Roboto" panose="02000000000000000000" pitchFamily="2" charset="0"/>
              </a:rPr>
              <a:t>?</a:t>
            </a:r>
          </a:p>
        </p:txBody>
      </p:sp>
    </p:spTree>
    <p:extLst>
      <p:ext uri="{BB962C8B-B14F-4D97-AF65-F5344CB8AC3E}">
        <p14:creationId xmlns:p14="http://schemas.microsoft.com/office/powerpoint/2010/main" val="394029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3003" y="2093236"/>
            <a:ext cx="11358280" cy="461665"/>
          </a:xfrm>
          <a:prstGeom prst="rect">
            <a:avLst/>
          </a:prstGeom>
          <a:noFill/>
        </p:spPr>
        <p:txBody>
          <a:bodyPr wrap="square" rtlCol="0">
            <a:spAutoFit/>
          </a:bodyPr>
          <a:lstStyle/>
          <a:p>
            <a:r>
              <a:rPr lang="de-DE" sz="2400" dirty="0">
                <a:solidFill>
                  <a:srgbClr val="E6007E"/>
                </a:solidFill>
                <a:latin typeface="Roboto Slab"/>
                <a:ea typeface="Roboto Slab" pitchFamily="2" charset="0"/>
                <a:cs typeface="Roboto" panose="02000000000000000000" pitchFamily="2" charset="0"/>
              </a:rPr>
              <a:t>Das </a:t>
            </a:r>
            <a:r>
              <a:rPr lang="de-DE" sz="2400" dirty="0" err="1">
                <a:solidFill>
                  <a:srgbClr val="E6007E"/>
                </a:solidFill>
                <a:latin typeface="Roboto Slab"/>
                <a:ea typeface="Roboto Slab" pitchFamily="2" charset="0"/>
                <a:cs typeface="Roboto" panose="02000000000000000000" pitchFamily="2" charset="0"/>
              </a:rPr>
              <a:t>NetzDG</a:t>
            </a:r>
            <a:r>
              <a:rPr lang="de-DE" sz="2400" dirty="0">
                <a:solidFill>
                  <a:srgbClr val="E6007E"/>
                </a:solidFill>
                <a:latin typeface="Roboto Slab"/>
                <a:ea typeface="Roboto Slab" pitchFamily="2" charset="0"/>
                <a:cs typeface="Roboto" panose="02000000000000000000" pitchFamily="2" charset="0"/>
              </a:rPr>
              <a:t> versucht die </a:t>
            </a:r>
            <a:r>
              <a:rPr lang="de-DE" sz="2400" dirty="0" err="1">
                <a:solidFill>
                  <a:srgbClr val="E6007E"/>
                </a:solidFill>
                <a:latin typeface="Roboto Slab"/>
                <a:ea typeface="Roboto Slab" pitchFamily="2" charset="0"/>
                <a:cs typeface="Roboto" panose="02000000000000000000" pitchFamily="2" charset="0"/>
              </a:rPr>
              <a:t>Social</a:t>
            </a:r>
            <a:r>
              <a:rPr lang="de-DE" sz="2400" dirty="0">
                <a:solidFill>
                  <a:srgbClr val="E6007E"/>
                </a:solidFill>
                <a:latin typeface="Roboto Slab"/>
                <a:ea typeface="Roboto Slab" pitchFamily="2" charset="0"/>
                <a:cs typeface="Roboto" panose="02000000000000000000" pitchFamily="2" charset="0"/>
              </a:rPr>
              <a:t>-Media-Plattformen in die Pflicht zu nehmen!</a:t>
            </a:r>
          </a:p>
        </p:txBody>
      </p:sp>
      <p:sp>
        <p:nvSpPr>
          <p:cNvPr id="4" name="Textfeld 3"/>
          <p:cNvSpPr txBox="1"/>
          <p:nvPr/>
        </p:nvSpPr>
        <p:spPr>
          <a:xfrm>
            <a:off x="613003" y="2785371"/>
            <a:ext cx="10927355" cy="3582199"/>
          </a:xfrm>
          <a:prstGeom prst="rect">
            <a:avLst/>
          </a:prstGeom>
          <a:noFill/>
        </p:spPr>
        <p:txBody>
          <a:bodyPr wrap="square" rtlCol="0">
            <a:spAutoFit/>
          </a:bodyPr>
          <a:lstStyle/>
          <a:p>
            <a:pPr>
              <a:lnSpc>
                <a:spcPct val="150000"/>
              </a:lnSpc>
            </a:pPr>
            <a:r>
              <a:rPr lang="de-DE" sz="1700" dirty="0">
                <a:latin typeface="Noto Sans" panose="020B0502040504020204" pitchFamily="34"/>
                <a:ea typeface="Noto Sans" panose="020B0502040504020204" pitchFamily="34"/>
                <a:cs typeface="Noto Sans" panose="020B0502040504020204" pitchFamily="34"/>
              </a:rPr>
              <a:t>Die Betreiber Sozialer Netzwerke werden verpflichtet, den </a:t>
            </a:r>
            <a:r>
              <a:rPr lang="de-DE" sz="1700" dirty="0" err="1">
                <a:latin typeface="Noto Sans" panose="020B0502040504020204" pitchFamily="34"/>
                <a:ea typeface="Noto Sans" panose="020B0502040504020204" pitchFamily="34"/>
                <a:cs typeface="Noto Sans" panose="020B0502040504020204" pitchFamily="34"/>
              </a:rPr>
              <a:t>Nutzer:innen</a:t>
            </a:r>
            <a:r>
              <a:rPr lang="de-DE" sz="1700" dirty="0">
                <a:latin typeface="Noto Sans" panose="020B0502040504020204" pitchFamily="34"/>
                <a:ea typeface="Noto Sans" panose="020B0502040504020204" pitchFamily="34"/>
                <a:cs typeface="Noto Sans" panose="020B0502040504020204" pitchFamily="34"/>
              </a:rPr>
              <a:t> </a:t>
            </a:r>
            <a:r>
              <a:rPr lang="de-DE" sz="1700" b="1" dirty="0">
                <a:latin typeface="Noto Sans" panose="020B0502040504020204" pitchFamily="34"/>
                <a:ea typeface="Noto Sans" panose="020B0502040504020204" pitchFamily="34"/>
                <a:cs typeface="Noto Sans" panose="020B0502040504020204" pitchFamily="34"/>
              </a:rPr>
              <a:t>ein leicht erkennbares, unmittelbar erreichbares</a:t>
            </a:r>
            <a:r>
              <a:rPr lang="de-DE" sz="1700" dirty="0">
                <a:latin typeface="Noto Sans" panose="020B0502040504020204" pitchFamily="34"/>
                <a:ea typeface="Noto Sans" panose="020B0502040504020204" pitchFamily="34"/>
                <a:cs typeface="Noto Sans" panose="020B0502040504020204" pitchFamily="34"/>
              </a:rPr>
              <a:t> und </a:t>
            </a:r>
            <a:r>
              <a:rPr lang="de-DE" sz="1700" b="1" dirty="0">
                <a:latin typeface="Noto Sans" panose="020B0502040504020204" pitchFamily="34"/>
                <a:ea typeface="Noto Sans" panose="020B0502040504020204" pitchFamily="34"/>
                <a:cs typeface="Noto Sans" panose="020B0502040504020204" pitchFamily="34"/>
              </a:rPr>
              <a:t>ständig verfügbares </a:t>
            </a:r>
            <a:r>
              <a:rPr lang="de-DE" sz="1700" dirty="0">
                <a:latin typeface="Noto Sans" panose="020B0502040504020204" pitchFamily="34"/>
                <a:ea typeface="Noto Sans" panose="020B0502040504020204" pitchFamily="34"/>
                <a:cs typeface="Noto Sans" panose="020B0502040504020204" pitchFamily="34"/>
              </a:rPr>
              <a:t>Verfahren zur Übermittlung von Beschwerden über strafbare Inhalte anzubieten.</a:t>
            </a:r>
          </a:p>
          <a:p>
            <a:pPr>
              <a:lnSpc>
                <a:spcPct val="150000"/>
              </a:lnSpc>
            </a:pPr>
            <a:r>
              <a:rPr lang="de-DE" sz="1700" dirty="0">
                <a:latin typeface="Noto Sans" panose="020B0502040504020204" pitchFamily="34"/>
                <a:ea typeface="Noto Sans" panose="020B0502040504020204" pitchFamily="34"/>
                <a:cs typeface="Noto Sans" panose="020B0502040504020204" pitchFamily="34"/>
              </a:rPr>
              <a:t>`</a:t>
            </a:r>
          </a:p>
          <a:p>
            <a:pPr>
              <a:lnSpc>
                <a:spcPct val="150000"/>
              </a:lnSpc>
            </a:pPr>
            <a:r>
              <a:rPr lang="de-DE" sz="1700" b="1" dirty="0">
                <a:latin typeface="Noto Sans" panose="020B0502040504020204" pitchFamily="34"/>
                <a:ea typeface="Noto Sans" panose="020B0502040504020204" pitchFamily="34"/>
                <a:cs typeface="Noto Sans" panose="020B0502040504020204" pitchFamily="34"/>
              </a:rPr>
              <a:t>Als Mitarbeitende des Internet-Ministeriums müsst Ihr das überprüfen:</a:t>
            </a:r>
          </a:p>
          <a:p>
            <a:pPr>
              <a:lnSpc>
                <a:spcPct val="150000"/>
              </a:lnSpc>
            </a:pPr>
            <a:r>
              <a:rPr lang="de-DE" sz="1700" b="1" dirty="0">
                <a:latin typeface="Noto Sans" panose="020B0502040504020204" pitchFamily="34"/>
                <a:ea typeface="Noto Sans" panose="020B0502040504020204" pitchFamily="34"/>
                <a:cs typeface="Noto Sans" panose="020B0502040504020204" pitchFamily="34"/>
              </a:rPr>
              <a:t>Schnappt Euch ein Smartphone und schaut nach, wie auf Eurer liebsten Plattform Hass gemeldet werden kann.</a:t>
            </a:r>
          </a:p>
          <a:p>
            <a:pPr>
              <a:lnSpc>
                <a:spcPct val="150000"/>
              </a:lnSpc>
            </a:pPr>
            <a:endParaRPr lang="de-DE" sz="1700" dirty="0">
              <a:latin typeface="Noto Sans" panose="020B0502040504020204" pitchFamily="34"/>
              <a:ea typeface="Noto Sans" panose="020B0502040504020204" pitchFamily="34"/>
              <a:cs typeface="Noto Sans" panose="020B0502040504020204" pitchFamily="34"/>
            </a:endParaRPr>
          </a:p>
          <a:p>
            <a:pPr>
              <a:lnSpc>
                <a:spcPct val="150000"/>
              </a:lnSpc>
            </a:pPr>
            <a:r>
              <a:rPr lang="de-DE" sz="1700" dirty="0">
                <a:latin typeface="Noto Sans" panose="020B0502040504020204" pitchFamily="34"/>
                <a:ea typeface="Noto Sans" panose="020B0502040504020204" pitchFamily="34"/>
                <a:cs typeface="Noto Sans" panose="020B0502040504020204" pitchFamily="34"/>
              </a:rPr>
              <a:t>Ist es leicht zu finden? Ist es verständlich? </a:t>
            </a:r>
            <a:endParaRPr lang="de-DE" sz="1700" dirty="0" smtClean="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03592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853" y="3455835"/>
            <a:ext cx="2806710" cy="1578774"/>
          </a:xfrm>
          <a:prstGeom prst="rect">
            <a:avLst/>
          </a:prstGeom>
        </p:spPr>
      </p:pic>
      <p:pic>
        <p:nvPicPr>
          <p:cNvPr id="18" name="Grafik 17"/>
          <p:cNvPicPr>
            <a:picLocks noChangeAspect="1"/>
          </p:cNvPicPr>
          <p:nvPr/>
        </p:nvPicPr>
        <p:blipFill rotWithShape="1">
          <a:blip r:embed="rId3" cstate="print">
            <a:extLst>
              <a:ext uri="{28A0092B-C50C-407E-A947-70E740481C1C}">
                <a14:useLocalDpi xmlns:a14="http://schemas.microsoft.com/office/drawing/2010/main" val="0"/>
              </a:ext>
            </a:extLst>
          </a:blip>
          <a:srcRect l="24595" t="6055" r="22876" b="7318"/>
          <a:stretch/>
        </p:blipFill>
        <p:spPr>
          <a:xfrm>
            <a:off x="359434" y="3555314"/>
            <a:ext cx="1612264" cy="1495587"/>
          </a:xfrm>
          <a:prstGeom prst="rect">
            <a:avLst/>
          </a:prstGeom>
        </p:spPr>
      </p:pic>
      <p:sp>
        <p:nvSpPr>
          <p:cNvPr id="2" name="Titel 1"/>
          <p:cNvSpPr>
            <a:spLocks noGrp="1"/>
          </p:cNvSpPr>
          <p:nvPr>
            <p:ph type="title"/>
          </p:nvPr>
        </p:nvSpPr>
        <p:spPr>
          <a:xfrm>
            <a:off x="375677" y="2090320"/>
            <a:ext cx="10515600" cy="1325563"/>
          </a:xfrm>
        </p:spPr>
        <p:txBody>
          <a:bodyPr>
            <a:normAutofit/>
          </a:bodyPr>
          <a:lstStyle/>
          <a:p>
            <a:r>
              <a:rPr lang="de-DE" sz="2800" dirty="0" smtClean="0">
                <a:solidFill>
                  <a:srgbClr val="FF3399"/>
                </a:solidFill>
                <a:latin typeface="Roboto Slab" pitchFamily="2" charset="0"/>
                <a:ea typeface="Roboto Slab" pitchFamily="2" charset="0"/>
                <a:cs typeface="Noto Serif" panose="02020502060505020204" pitchFamily="18"/>
              </a:rPr>
              <a:t>Plattformen-Test: Auf welcher Plattform habt Ihr schon mal etwas gemeldet?</a:t>
            </a:r>
            <a:endParaRPr lang="de-DE" sz="2800" dirty="0">
              <a:solidFill>
                <a:srgbClr val="FF3399"/>
              </a:solidFill>
              <a:latin typeface="Roboto Slab" pitchFamily="2" charset="0"/>
              <a:ea typeface="Roboto Slab" pitchFamily="2" charset="0"/>
              <a:cs typeface="Noto Serif" panose="02020502060505020204" pitchFamily="18"/>
            </a:endParaRP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26" y="3569051"/>
            <a:ext cx="2615759" cy="1471364"/>
          </a:xfrm>
          <a:prstGeom prst="rect">
            <a:avLst/>
          </a:prstGeom>
        </p:spPr>
      </p:pic>
      <p:pic>
        <p:nvPicPr>
          <p:cNvPr id="15" name="Grafik 14"/>
          <p:cNvPicPr>
            <a:picLocks noChangeAspect="1"/>
          </p:cNvPicPr>
          <p:nvPr/>
        </p:nvPicPr>
        <p:blipFill rotWithShape="1">
          <a:blip r:embed="rId5" cstate="print">
            <a:extLst>
              <a:ext uri="{28A0092B-C50C-407E-A947-70E740481C1C}">
                <a14:useLocalDpi xmlns:a14="http://schemas.microsoft.com/office/drawing/2010/main" val="0"/>
              </a:ext>
            </a:extLst>
          </a:blip>
          <a:srcRect l="19172" r="18960"/>
          <a:stretch/>
        </p:blipFill>
        <p:spPr>
          <a:xfrm>
            <a:off x="3703861" y="3496227"/>
            <a:ext cx="1760652" cy="1600780"/>
          </a:xfrm>
          <a:prstGeom prst="rect">
            <a:avLst/>
          </a:prstGeom>
        </p:spPr>
      </p:pic>
      <p:pic>
        <p:nvPicPr>
          <p:cNvPr id="16" name="Grafik 15"/>
          <p:cNvPicPr>
            <a:picLocks noChangeAspect="1"/>
          </p:cNvPicPr>
          <p:nvPr/>
        </p:nvPicPr>
        <p:blipFill rotWithShape="1">
          <a:blip r:embed="rId6" cstate="print">
            <a:extLst>
              <a:ext uri="{28A0092B-C50C-407E-A947-70E740481C1C}">
                <a14:useLocalDpi xmlns:a14="http://schemas.microsoft.com/office/drawing/2010/main" val="0"/>
              </a:ext>
            </a:extLst>
          </a:blip>
          <a:srcRect l="13558" r="16138"/>
          <a:stretch/>
        </p:blipFill>
        <p:spPr>
          <a:xfrm>
            <a:off x="10371672" y="3647969"/>
            <a:ext cx="1681654" cy="1402932"/>
          </a:xfrm>
          <a:prstGeom prst="rect">
            <a:avLst/>
          </a:prstGeom>
        </p:spPr>
      </p:pic>
      <p:pic>
        <p:nvPicPr>
          <p:cNvPr id="17" name="Grafik 16"/>
          <p:cNvPicPr>
            <a:picLocks noChangeAspect="1"/>
          </p:cNvPicPr>
          <p:nvPr/>
        </p:nvPicPr>
        <p:blipFill rotWithShape="1">
          <a:blip r:embed="rId7" cstate="print">
            <a:extLst>
              <a:ext uri="{28A0092B-C50C-407E-A947-70E740481C1C}">
                <a14:useLocalDpi xmlns:a14="http://schemas.microsoft.com/office/drawing/2010/main" val="0"/>
              </a:ext>
            </a:extLst>
          </a:blip>
          <a:srcRect l="11787" r="12573"/>
          <a:stretch/>
        </p:blipFill>
        <p:spPr>
          <a:xfrm>
            <a:off x="7139817" y="3569051"/>
            <a:ext cx="1711860" cy="1510184"/>
          </a:xfrm>
          <a:prstGeom prst="rect">
            <a:avLst/>
          </a:prstGeom>
        </p:spPr>
      </p:pic>
      <p:pic>
        <p:nvPicPr>
          <p:cNvPr id="7" name="Grafik 6"/>
          <p:cNvPicPr>
            <a:picLocks noChangeAspect="1"/>
          </p:cNvPicPr>
          <p:nvPr/>
        </p:nvPicPr>
        <p:blipFill rotWithShape="1">
          <a:blip r:embed="rId8" cstate="print">
            <a:extLst>
              <a:ext uri="{28A0092B-C50C-407E-A947-70E740481C1C}">
                <a14:useLocalDpi xmlns:a14="http://schemas.microsoft.com/office/drawing/2010/main" val="0"/>
              </a:ext>
            </a:extLst>
          </a:blip>
          <a:srcRect l="23371" r="19566"/>
          <a:stretch/>
        </p:blipFill>
        <p:spPr>
          <a:xfrm>
            <a:off x="8716803" y="3404588"/>
            <a:ext cx="1865672" cy="1839109"/>
          </a:xfrm>
          <a:prstGeom prst="rect">
            <a:avLst/>
          </a:prstGeom>
        </p:spPr>
      </p:pic>
    </p:spTree>
    <p:extLst>
      <p:ext uri="{BB962C8B-B14F-4D97-AF65-F5344CB8AC3E}">
        <p14:creationId xmlns:p14="http://schemas.microsoft.com/office/powerpoint/2010/main" val="234914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3003" y="2093236"/>
            <a:ext cx="11358280" cy="461665"/>
          </a:xfrm>
          <a:prstGeom prst="rect">
            <a:avLst/>
          </a:prstGeom>
          <a:noFill/>
        </p:spPr>
        <p:txBody>
          <a:bodyPr wrap="square" rtlCol="0">
            <a:spAutoFit/>
          </a:bodyPr>
          <a:lstStyle/>
          <a:p>
            <a:r>
              <a:rPr lang="de-DE" sz="2400" dirty="0">
                <a:solidFill>
                  <a:srgbClr val="E6007E"/>
                </a:solidFill>
                <a:latin typeface="Roboto Slab"/>
                <a:ea typeface="Roboto Slab" pitchFamily="2" charset="0"/>
                <a:cs typeface="Roboto" panose="02000000000000000000" pitchFamily="2" charset="0"/>
              </a:rPr>
              <a:t>Internet-Ministerium</a:t>
            </a:r>
          </a:p>
        </p:txBody>
      </p:sp>
      <p:sp>
        <p:nvSpPr>
          <p:cNvPr id="4" name="Textfeld 3"/>
          <p:cNvSpPr txBox="1"/>
          <p:nvPr/>
        </p:nvSpPr>
        <p:spPr>
          <a:xfrm>
            <a:off x="613003" y="2785371"/>
            <a:ext cx="10927355" cy="2956579"/>
          </a:xfrm>
          <a:prstGeom prst="rect">
            <a:avLst/>
          </a:prstGeom>
          <a:noFill/>
        </p:spPr>
        <p:txBody>
          <a:bodyPr wrap="square" rtlCol="0">
            <a:spAutoFit/>
          </a:bodyPr>
          <a:lstStyle/>
          <a:p>
            <a:pPr>
              <a:lnSpc>
                <a:spcPct val="150000"/>
              </a:lnSpc>
            </a:pPr>
            <a:r>
              <a:rPr lang="de-DE" dirty="0">
                <a:latin typeface="Noto Sans" panose="020B0502040504020204" pitchFamily="34"/>
                <a:ea typeface="Noto Sans" panose="020B0502040504020204" pitchFamily="34"/>
                <a:cs typeface="Noto Sans" panose="020B0502040504020204" pitchFamily="34"/>
              </a:rPr>
              <a:t>Welche anderen Funktionen und Möglichkeiten gibt es auf den verschiedenen Plattformen, um Hass einen Riegel vorzuschieben?</a:t>
            </a:r>
          </a:p>
          <a:p>
            <a:pPr>
              <a:lnSpc>
                <a:spcPct val="150000"/>
              </a:lnSpc>
            </a:pPr>
            <a:endParaRPr lang="de-DE" dirty="0">
              <a:latin typeface="Noto Sans" panose="020B0502040504020204" pitchFamily="34"/>
              <a:ea typeface="Noto Sans" panose="020B0502040504020204" pitchFamily="34"/>
              <a:cs typeface="Noto Sans" panose="020B0502040504020204" pitchFamily="34"/>
            </a:endParaRPr>
          </a:p>
          <a:p>
            <a:pPr>
              <a:lnSpc>
                <a:spcPct val="150000"/>
              </a:lnSpc>
            </a:pPr>
            <a:r>
              <a:rPr lang="de-DE" dirty="0">
                <a:latin typeface="Noto Sans" panose="020B0502040504020204" pitchFamily="34"/>
                <a:ea typeface="Noto Sans" panose="020B0502040504020204" pitchFamily="34"/>
                <a:cs typeface="Noto Sans" panose="020B0502040504020204" pitchFamily="34"/>
              </a:rPr>
              <a:t>Bestimmt fallen Euch schon ein paar positive Beispiele von Eurer Lieblingsplattform ein. Aber es gibt bestimmt auch noch einige Dinge, die dort nicht so gut funktionieren. Wir wollen jetzt einen Blick auf Deine Lieblingsplattform werfen, um gemeinsam weitere Lösungsvorschläge zu entwickeln.</a:t>
            </a:r>
            <a:endParaRPr lang="de-DE" dirty="0" smtClean="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22950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3003" y="2093236"/>
            <a:ext cx="11358280" cy="461665"/>
          </a:xfrm>
          <a:prstGeom prst="rect">
            <a:avLst/>
          </a:prstGeom>
          <a:noFill/>
        </p:spPr>
        <p:txBody>
          <a:bodyPr wrap="square" rtlCol="0">
            <a:spAutoFit/>
          </a:bodyPr>
          <a:lstStyle/>
          <a:p>
            <a:r>
              <a:rPr lang="de-DE" sz="2400" dirty="0">
                <a:solidFill>
                  <a:srgbClr val="E6007E"/>
                </a:solidFill>
                <a:latin typeface="Roboto Slab"/>
                <a:ea typeface="Roboto Slab" pitchFamily="2" charset="0"/>
                <a:cs typeface="Roboto" panose="02000000000000000000" pitchFamily="2" charset="0"/>
              </a:rPr>
              <a:t>Große Konferenz im Internet-Ministerium</a:t>
            </a:r>
          </a:p>
        </p:txBody>
      </p:sp>
      <p:sp>
        <p:nvSpPr>
          <p:cNvPr id="4" name="Textfeld 3"/>
          <p:cNvSpPr txBox="1"/>
          <p:nvPr/>
        </p:nvSpPr>
        <p:spPr>
          <a:xfrm>
            <a:off x="613003" y="2785371"/>
            <a:ext cx="10927355" cy="3416320"/>
          </a:xfrm>
          <a:prstGeom prst="rect">
            <a:avLst/>
          </a:prstGeom>
          <a:noFill/>
        </p:spPr>
        <p:txBody>
          <a:bodyPr wrap="square" rtlCol="0">
            <a:spAutoFit/>
          </a:bodyPr>
          <a:lstStyle/>
          <a:p>
            <a:pPr>
              <a:lnSpc>
                <a:spcPct val="150000"/>
              </a:lnSpc>
            </a:pPr>
            <a:r>
              <a:rPr lang="de-DE" sz="1600" dirty="0">
                <a:latin typeface="Noto Sans" panose="020B0502040504020204" pitchFamily="34"/>
                <a:ea typeface="Noto Sans" panose="020B0502040504020204" pitchFamily="34"/>
                <a:cs typeface="Noto Sans" panose="020B0502040504020204" pitchFamily="34"/>
              </a:rPr>
              <a:t>Die Vorbereitung zur großen Konferenz des Internet-Ministeriums laufen auf Hochtouren. </a:t>
            </a:r>
          </a:p>
          <a:p>
            <a:pPr>
              <a:lnSpc>
                <a:spcPct val="150000"/>
              </a:lnSpc>
            </a:pPr>
            <a:endParaRPr lang="de-DE" sz="1600" dirty="0">
              <a:latin typeface="Noto Sans" panose="020B0502040504020204" pitchFamily="34"/>
              <a:ea typeface="Noto Sans" panose="020B0502040504020204" pitchFamily="34"/>
              <a:cs typeface="Noto Sans" panose="020B0502040504020204" pitchFamily="34"/>
            </a:endParaRPr>
          </a:p>
          <a:p>
            <a:pPr>
              <a:lnSpc>
                <a:spcPct val="150000"/>
              </a:lnSpc>
            </a:pPr>
            <a:r>
              <a:rPr lang="de-DE" sz="1600" dirty="0">
                <a:latin typeface="Noto Sans" panose="020B0502040504020204" pitchFamily="34"/>
                <a:ea typeface="Noto Sans" panose="020B0502040504020204" pitchFamily="34"/>
                <a:cs typeface="Noto Sans" panose="020B0502040504020204" pitchFamily="34"/>
              </a:rPr>
              <a:t>Bald ist wieder 29. Oktober, der </a:t>
            </a:r>
            <a:r>
              <a:rPr lang="de-DE" sz="1600" b="1" dirty="0">
                <a:solidFill>
                  <a:srgbClr val="FF3399"/>
                </a:solidFill>
                <a:latin typeface="Noto Sans" panose="020B0502040504020204" pitchFamily="34"/>
                <a:ea typeface="Noto Sans" panose="020B0502040504020204" pitchFamily="34"/>
                <a:cs typeface="Noto Sans" panose="020B0502040504020204" pitchFamily="34"/>
              </a:rPr>
              <a:t>Welt-Internet-Tag</a:t>
            </a:r>
            <a:r>
              <a:rPr lang="de-DE" sz="1600" dirty="0">
                <a:latin typeface="Noto Sans" panose="020B0502040504020204" pitchFamily="34"/>
                <a:ea typeface="Noto Sans" panose="020B0502040504020204" pitchFamily="34"/>
                <a:cs typeface="Noto Sans" panose="020B0502040504020204" pitchFamily="34"/>
              </a:rPr>
              <a:t> und Jahrestag der ersten gesendeten Nachricht zwischen zwei Rechnern.</a:t>
            </a:r>
          </a:p>
          <a:p>
            <a:pPr>
              <a:lnSpc>
                <a:spcPct val="150000"/>
              </a:lnSpc>
            </a:pPr>
            <a:endParaRPr lang="de-DE" sz="1600" dirty="0">
              <a:latin typeface="Noto Sans" panose="020B0502040504020204" pitchFamily="34"/>
              <a:ea typeface="Noto Sans" panose="020B0502040504020204" pitchFamily="34"/>
              <a:cs typeface="Noto Sans" panose="020B0502040504020204" pitchFamily="34"/>
            </a:endParaRPr>
          </a:p>
          <a:p>
            <a:pPr>
              <a:lnSpc>
                <a:spcPct val="150000"/>
              </a:lnSpc>
            </a:pPr>
            <a:r>
              <a:rPr lang="de-DE" sz="1600" dirty="0">
                <a:latin typeface="Noto Sans" panose="020B0502040504020204" pitchFamily="34"/>
                <a:ea typeface="Noto Sans" panose="020B0502040504020204" pitchFamily="34"/>
                <a:cs typeface="Noto Sans" panose="020B0502040504020204" pitchFamily="34"/>
              </a:rPr>
              <a:t>Zu diesem Zweck wird jährlich eine große Konferenz im Internet-Ministerium angesetzt. Aber dieses Mal ist etwas anders: Es sollen Komitees zu jeder Plattform gebildet werden, die ihre Lösungsvorschläge am Tag des Internets in der großen Konferenz vorstellen. Wenn die Vorschläge im Ministerium angenommen sind, werden sie an die Plattformen weitergeschickt.</a:t>
            </a:r>
            <a:endParaRPr lang="de-DE" sz="1600" dirty="0" smtClean="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047155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811" y="1820999"/>
            <a:ext cx="2806710" cy="1578774"/>
          </a:xfrm>
          <a:prstGeom prst="rect">
            <a:avLst/>
          </a:prstGeom>
        </p:spPr>
      </p:pic>
      <p:pic>
        <p:nvPicPr>
          <p:cNvPr id="18" name="Grafik 17"/>
          <p:cNvPicPr>
            <a:picLocks noChangeAspect="1"/>
          </p:cNvPicPr>
          <p:nvPr/>
        </p:nvPicPr>
        <p:blipFill rotWithShape="1">
          <a:blip r:embed="rId4" cstate="print">
            <a:extLst>
              <a:ext uri="{28A0092B-C50C-407E-A947-70E740481C1C}">
                <a14:useLocalDpi xmlns:a14="http://schemas.microsoft.com/office/drawing/2010/main" val="0"/>
              </a:ext>
            </a:extLst>
          </a:blip>
          <a:srcRect l="24595" t="6055" r="22876" b="7318"/>
          <a:stretch/>
        </p:blipFill>
        <p:spPr>
          <a:xfrm>
            <a:off x="314610" y="1904992"/>
            <a:ext cx="1612264" cy="1495587"/>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6630" y="1886714"/>
            <a:ext cx="2757436" cy="1551057"/>
          </a:xfrm>
          <a:prstGeom prst="rect">
            <a:avLst/>
          </a:prstGeom>
        </p:spPr>
      </p:pic>
      <p:pic>
        <p:nvPicPr>
          <p:cNvPr id="15" name="Grafik 14"/>
          <p:cNvPicPr>
            <a:picLocks noChangeAspect="1"/>
          </p:cNvPicPr>
          <p:nvPr/>
        </p:nvPicPr>
        <p:blipFill rotWithShape="1">
          <a:blip r:embed="rId6" cstate="print">
            <a:extLst>
              <a:ext uri="{28A0092B-C50C-407E-A947-70E740481C1C}">
                <a14:useLocalDpi xmlns:a14="http://schemas.microsoft.com/office/drawing/2010/main" val="0"/>
              </a:ext>
            </a:extLst>
          </a:blip>
          <a:srcRect l="19172" r="18960"/>
          <a:stretch/>
        </p:blipFill>
        <p:spPr>
          <a:xfrm>
            <a:off x="3749420" y="1826674"/>
            <a:ext cx="1838037" cy="1671138"/>
          </a:xfrm>
          <a:prstGeom prst="rect">
            <a:avLst/>
          </a:prstGeom>
        </p:spPr>
      </p:pic>
      <p:pic>
        <p:nvPicPr>
          <p:cNvPr id="16" name="Grafik 15"/>
          <p:cNvPicPr>
            <a:picLocks noChangeAspect="1"/>
          </p:cNvPicPr>
          <p:nvPr/>
        </p:nvPicPr>
        <p:blipFill rotWithShape="1">
          <a:blip r:embed="rId7" cstate="print">
            <a:extLst>
              <a:ext uri="{28A0092B-C50C-407E-A947-70E740481C1C}">
                <a14:useLocalDpi xmlns:a14="http://schemas.microsoft.com/office/drawing/2010/main" val="0"/>
              </a:ext>
            </a:extLst>
          </a:blip>
          <a:srcRect l="13558" r="16138"/>
          <a:stretch/>
        </p:blipFill>
        <p:spPr>
          <a:xfrm>
            <a:off x="10332263" y="2031631"/>
            <a:ext cx="1573162" cy="1312422"/>
          </a:xfrm>
          <a:prstGeom prst="rect">
            <a:avLst/>
          </a:prstGeom>
        </p:spPr>
      </p:pic>
      <p:pic>
        <p:nvPicPr>
          <p:cNvPr id="17" name="Grafik 16"/>
          <p:cNvPicPr>
            <a:picLocks noChangeAspect="1"/>
          </p:cNvPicPr>
          <p:nvPr/>
        </p:nvPicPr>
        <p:blipFill rotWithShape="1">
          <a:blip r:embed="rId8" cstate="print">
            <a:extLst>
              <a:ext uri="{28A0092B-C50C-407E-A947-70E740481C1C}">
                <a14:useLocalDpi xmlns:a14="http://schemas.microsoft.com/office/drawing/2010/main" val="0"/>
              </a:ext>
            </a:extLst>
          </a:blip>
          <a:srcRect l="11787" r="12573"/>
          <a:stretch/>
        </p:blipFill>
        <p:spPr>
          <a:xfrm>
            <a:off x="7270608" y="2066337"/>
            <a:ext cx="1602659" cy="1191810"/>
          </a:xfrm>
          <a:prstGeom prst="rect">
            <a:avLst/>
          </a:prstGeom>
        </p:spPr>
      </p:pic>
      <p:pic>
        <p:nvPicPr>
          <p:cNvPr id="7" name="Grafik 6"/>
          <p:cNvPicPr>
            <a:picLocks noChangeAspect="1"/>
          </p:cNvPicPr>
          <p:nvPr/>
        </p:nvPicPr>
        <p:blipFill rotWithShape="1">
          <a:blip r:embed="rId9" cstate="print">
            <a:extLst>
              <a:ext uri="{28A0092B-C50C-407E-A947-70E740481C1C}">
                <a14:useLocalDpi xmlns:a14="http://schemas.microsoft.com/office/drawing/2010/main" val="0"/>
              </a:ext>
            </a:extLst>
          </a:blip>
          <a:srcRect l="23371" r="19566"/>
          <a:stretch/>
        </p:blipFill>
        <p:spPr>
          <a:xfrm>
            <a:off x="8777443" y="1796611"/>
            <a:ext cx="1865672" cy="1839109"/>
          </a:xfrm>
          <a:prstGeom prst="rect">
            <a:avLst/>
          </a:prstGeom>
        </p:spPr>
      </p:pic>
      <p:sp>
        <p:nvSpPr>
          <p:cNvPr id="5" name="Rechteck 4"/>
          <p:cNvSpPr/>
          <p:nvPr/>
        </p:nvSpPr>
        <p:spPr>
          <a:xfrm>
            <a:off x="314610" y="3399773"/>
            <a:ext cx="11602253" cy="4339650"/>
          </a:xfrm>
          <a:prstGeom prst="rect">
            <a:avLst/>
          </a:prstGeom>
        </p:spPr>
        <p:txBody>
          <a:bodyPr wrap="square">
            <a:spAutoFit/>
          </a:bodyPr>
          <a:lstStyle/>
          <a:p>
            <a:r>
              <a:rPr lang="de-DE" sz="2800" dirty="0">
                <a:solidFill>
                  <a:srgbClr val="E6007E"/>
                </a:solidFill>
                <a:latin typeface="Roboto Slab"/>
                <a:ea typeface="Roboto Slab" pitchFamily="2" charset="0"/>
                <a:cs typeface="Noto Serif" panose="02020502060505020204" pitchFamily="18"/>
              </a:rPr>
              <a:t>Los geht‘s!</a:t>
            </a:r>
          </a:p>
          <a:p>
            <a:endParaRPr lang="de-DE" sz="1600" dirty="0" smtClean="0">
              <a:solidFill>
                <a:srgbClr val="FF3399"/>
              </a:solidFill>
              <a:latin typeface="Roboto Slab"/>
              <a:ea typeface="Roboto" panose="02000000000000000000" pitchFamily="2" charset="0"/>
              <a:cs typeface="Roboto" panose="02000000000000000000" pitchFamily="2" charset="0"/>
            </a:endParaRPr>
          </a:p>
          <a:p>
            <a:r>
              <a:rPr lang="de-DE" sz="1600" dirty="0" smtClean="0">
                <a:latin typeface="Noto Sans" panose="020B0502040504020204" pitchFamily="34"/>
                <a:ea typeface="Noto Sans" panose="020B0502040504020204" pitchFamily="34"/>
                <a:cs typeface="Noto Sans" panose="020B0502040504020204" pitchFamily="34"/>
              </a:rPr>
              <a:t>1. Wählt Eure Lieblingsplattform aus und bildet zu jeder Plattform eine Kleingruppe. Ihr seid jetzt ein Komitee! </a:t>
            </a:r>
            <a:endParaRPr lang="de-DE" sz="1600" dirty="0">
              <a:latin typeface="Noto Sans" panose="020B0502040504020204" pitchFamily="34"/>
              <a:ea typeface="Noto Sans" panose="020B0502040504020204" pitchFamily="34"/>
              <a:cs typeface="Noto Sans" panose="020B0502040504020204" pitchFamily="34"/>
            </a:endParaRPr>
          </a:p>
          <a:p>
            <a:r>
              <a:rPr lang="de-DE" sz="1600" dirty="0" smtClean="0">
                <a:latin typeface="Noto Sans" panose="020B0502040504020204" pitchFamily="34"/>
                <a:ea typeface="Noto Sans" panose="020B0502040504020204" pitchFamily="34"/>
                <a:cs typeface="Noto Sans" panose="020B0502040504020204" pitchFamily="34"/>
              </a:rPr>
              <a:t>2. Sammelt folgende Punkte:</a:t>
            </a:r>
          </a:p>
          <a:p>
            <a:r>
              <a:rPr lang="de-DE" sz="1600" dirty="0" smtClean="0">
                <a:latin typeface="Noto Sans" panose="020B0502040504020204" pitchFamily="34"/>
                <a:ea typeface="Noto Sans" panose="020B0502040504020204" pitchFamily="34"/>
                <a:cs typeface="Noto Sans" panose="020B0502040504020204" pitchFamily="34"/>
              </a:rPr>
              <a:t/>
            </a:r>
            <a:br>
              <a:rPr lang="de-DE" sz="1600" dirty="0" smtClean="0">
                <a:latin typeface="Noto Sans" panose="020B0502040504020204" pitchFamily="34"/>
                <a:ea typeface="Noto Sans" panose="020B0502040504020204" pitchFamily="34"/>
                <a:cs typeface="Noto Sans" panose="020B0502040504020204" pitchFamily="34"/>
              </a:rPr>
            </a:br>
            <a:r>
              <a:rPr lang="de-DE" sz="1600" dirty="0" smtClean="0">
                <a:latin typeface="Noto Sans" panose="020B0502040504020204" pitchFamily="34"/>
                <a:ea typeface="Noto Sans" panose="020B0502040504020204" pitchFamily="34"/>
                <a:cs typeface="Noto Sans" panose="020B0502040504020204" pitchFamily="34"/>
              </a:rPr>
              <a:t>       </a:t>
            </a:r>
            <a:r>
              <a:rPr lang="de-DE" sz="1600" b="1" dirty="0" smtClean="0">
                <a:solidFill>
                  <a:srgbClr val="FF3399"/>
                </a:solidFill>
                <a:latin typeface="Noto Sans" panose="020B0502040504020204" pitchFamily="34"/>
                <a:ea typeface="Noto Sans" panose="020B0502040504020204" pitchFamily="34"/>
                <a:cs typeface="Noto Sans" panose="020B0502040504020204" pitchFamily="34"/>
              </a:rPr>
              <a:t>Was funktioniert gut an der Plattform? </a:t>
            </a:r>
            <a:endParaRPr lang="de-DE" sz="1600" b="1" dirty="0">
              <a:solidFill>
                <a:srgbClr val="FF3399"/>
              </a:solidFill>
              <a:latin typeface="Noto Sans" panose="020B0502040504020204" pitchFamily="34"/>
              <a:ea typeface="Noto Sans" panose="020B0502040504020204" pitchFamily="34"/>
              <a:cs typeface="Noto Sans" panose="020B0502040504020204" pitchFamily="34"/>
            </a:endParaRPr>
          </a:p>
          <a:p>
            <a:r>
              <a:rPr lang="de-DE" sz="1600" b="1" dirty="0" smtClean="0">
                <a:solidFill>
                  <a:srgbClr val="FF3399"/>
                </a:solidFill>
                <a:latin typeface="Noto Sans" panose="020B0502040504020204" pitchFamily="34"/>
                <a:ea typeface="Noto Sans" panose="020B0502040504020204" pitchFamily="34"/>
                <a:cs typeface="Noto Sans" panose="020B0502040504020204" pitchFamily="34"/>
              </a:rPr>
              <a:t>       Was gefällt Euch nicht so gut? Wo könnte die Plattform sich noch besser gegen Hass im Netz einsetzen?</a:t>
            </a:r>
            <a:r>
              <a:rPr lang="de-DE" sz="1600" dirty="0" smtClean="0">
                <a:latin typeface="Noto Sans" panose="020B0502040504020204" pitchFamily="34"/>
                <a:ea typeface="Noto Sans" panose="020B0502040504020204" pitchFamily="34"/>
                <a:cs typeface="Noto Sans" panose="020B0502040504020204" pitchFamily="34"/>
              </a:rPr>
              <a:t/>
            </a:r>
            <a:br>
              <a:rPr lang="de-DE" sz="1600" dirty="0" smtClean="0">
                <a:latin typeface="Noto Sans" panose="020B0502040504020204" pitchFamily="34"/>
                <a:ea typeface="Noto Sans" panose="020B0502040504020204" pitchFamily="34"/>
                <a:cs typeface="Noto Sans" panose="020B0502040504020204" pitchFamily="34"/>
              </a:rPr>
            </a:br>
            <a:endParaRPr lang="de-DE" sz="1600" dirty="0" smtClean="0">
              <a:latin typeface="Noto Sans" panose="020B0502040504020204" pitchFamily="34"/>
              <a:ea typeface="Noto Sans" panose="020B0502040504020204" pitchFamily="34"/>
              <a:cs typeface="Noto Sans" panose="020B0502040504020204" pitchFamily="34"/>
            </a:endParaRPr>
          </a:p>
          <a:p>
            <a:r>
              <a:rPr lang="de-DE" sz="1600" dirty="0" smtClean="0">
                <a:latin typeface="Noto Sans" panose="020B0502040504020204" pitchFamily="34"/>
                <a:ea typeface="Noto Sans" panose="020B0502040504020204" pitchFamily="34"/>
                <a:cs typeface="Noto Sans" panose="020B0502040504020204" pitchFamily="34"/>
              </a:rPr>
              <a:t>3. Überlegt Euch konkret </a:t>
            </a:r>
            <a:r>
              <a:rPr lang="de-DE" sz="1600" b="1" dirty="0" smtClean="0">
                <a:solidFill>
                  <a:srgbClr val="FF3399"/>
                </a:solidFill>
                <a:latin typeface="Noto Sans" panose="020B0502040504020204" pitchFamily="34"/>
                <a:ea typeface="Noto Sans" panose="020B0502040504020204" pitchFamily="34"/>
                <a:cs typeface="Noto Sans" panose="020B0502040504020204" pitchFamily="34"/>
              </a:rPr>
              <a:t>5 Lösungsvorschläge</a:t>
            </a:r>
            <a:r>
              <a:rPr lang="de-DE" sz="1600" b="1" dirty="0" smtClean="0">
                <a:latin typeface="Noto Sans" panose="020B0502040504020204" pitchFamily="34"/>
                <a:ea typeface="Noto Sans" panose="020B0502040504020204" pitchFamily="34"/>
                <a:cs typeface="Noto Sans" panose="020B0502040504020204" pitchFamily="34"/>
              </a:rPr>
              <a:t> </a:t>
            </a:r>
            <a:r>
              <a:rPr lang="de-DE" sz="1600" dirty="0" smtClean="0">
                <a:latin typeface="Noto Sans" panose="020B0502040504020204" pitchFamily="34"/>
                <a:ea typeface="Noto Sans" panose="020B0502040504020204" pitchFamily="34"/>
                <a:cs typeface="Noto Sans" panose="020B0502040504020204" pitchFamily="34"/>
              </a:rPr>
              <a:t>für die ausgewählte Plattform. Was könnte sich dort ändern, damit sie</a:t>
            </a:r>
            <a:br>
              <a:rPr lang="de-DE" sz="1600" dirty="0" smtClean="0">
                <a:latin typeface="Noto Sans" panose="020B0502040504020204" pitchFamily="34"/>
                <a:ea typeface="Noto Sans" panose="020B0502040504020204" pitchFamily="34"/>
                <a:cs typeface="Noto Sans" panose="020B0502040504020204" pitchFamily="34"/>
              </a:rPr>
            </a:br>
            <a:r>
              <a:rPr lang="de-DE" sz="1600" dirty="0" smtClean="0">
                <a:latin typeface="Noto Sans" panose="020B0502040504020204" pitchFamily="34"/>
                <a:ea typeface="Noto Sans" panose="020B0502040504020204" pitchFamily="34"/>
                <a:cs typeface="Noto Sans" panose="020B0502040504020204" pitchFamily="34"/>
              </a:rPr>
              <a:t>    ein Ort wird, an dem sich Menschen gerne aufhalten und sich sicher fühlen können? Das können auch ganz kleine </a:t>
            </a:r>
            <a:br>
              <a:rPr lang="de-DE" sz="1600" dirty="0" smtClean="0">
                <a:latin typeface="Noto Sans" panose="020B0502040504020204" pitchFamily="34"/>
                <a:ea typeface="Noto Sans" panose="020B0502040504020204" pitchFamily="34"/>
                <a:cs typeface="Noto Sans" panose="020B0502040504020204" pitchFamily="34"/>
              </a:rPr>
            </a:br>
            <a:r>
              <a:rPr lang="de-DE" sz="1600" dirty="0" smtClean="0">
                <a:latin typeface="Noto Sans" panose="020B0502040504020204" pitchFamily="34"/>
                <a:ea typeface="Noto Sans" panose="020B0502040504020204" pitchFamily="34"/>
                <a:cs typeface="Noto Sans" panose="020B0502040504020204" pitchFamily="34"/>
              </a:rPr>
              <a:t>    Dinge sein.   </a:t>
            </a:r>
          </a:p>
          <a:p>
            <a:r>
              <a:rPr lang="de-DE" sz="1600" dirty="0">
                <a:solidFill>
                  <a:srgbClr val="FF3399"/>
                </a:solidFill>
                <a:latin typeface="Roboto Slab"/>
                <a:ea typeface="Roboto" panose="02000000000000000000" pitchFamily="2" charset="0"/>
                <a:cs typeface="Roboto" panose="02000000000000000000" pitchFamily="2" charset="0"/>
              </a:rPr>
              <a:t> </a:t>
            </a:r>
            <a:r>
              <a:rPr lang="de-DE" sz="1600" dirty="0" smtClean="0">
                <a:solidFill>
                  <a:srgbClr val="FF3399"/>
                </a:solidFill>
                <a:latin typeface="Roboto Slab"/>
                <a:ea typeface="Roboto" panose="02000000000000000000" pitchFamily="2" charset="0"/>
                <a:cs typeface="Roboto" panose="02000000000000000000" pitchFamily="2" charset="0"/>
              </a:rPr>
              <a:t>      </a:t>
            </a:r>
            <a:r>
              <a:rPr lang="de-DE" sz="1600" dirty="0">
                <a:solidFill>
                  <a:srgbClr val="FF3399"/>
                </a:solidFill>
                <a:latin typeface="Roboto" panose="02000000000000000000" pitchFamily="2" charset="0"/>
                <a:ea typeface="Roboto" panose="02000000000000000000" pitchFamily="2" charset="0"/>
                <a:cs typeface="Roboto" panose="02000000000000000000" pitchFamily="2" charset="0"/>
              </a:rPr>
              <a:t/>
            </a:r>
            <a:br>
              <a:rPr lang="de-DE" sz="1600" dirty="0">
                <a:solidFill>
                  <a:srgbClr val="FF3399"/>
                </a:solidFill>
                <a:latin typeface="Roboto" panose="02000000000000000000" pitchFamily="2" charset="0"/>
                <a:ea typeface="Roboto" panose="02000000000000000000" pitchFamily="2" charset="0"/>
                <a:cs typeface="Roboto" panose="02000000000000000000" pitchFamily="2" charset="0"/>
              </a:rPr>
            </a:br>
            <a:r>
              <a:rPr lang="de-DE" dirty="0" smtClean="0">
                <a:latin typeface="Noto Serif" panose="02020502060505020204" pitchFamily="18"/>
                <a:ea typeface="Noto Serif" panose="02020502060505020204" pitchFamily="18"/>
                <a:cs typeface="Noto Serif" panose="02020502060505020204" pitchFamily="18"/>
              </a:rPr>
              <a:t/>
            </a:r>
            <a:br>
              <a:rPr lang="de-DE" dirty="0" smtClean="0">
                <a:latin typeface="Noto Serif" panose="02020502060505020204" pitchFamily="18"/>
                <a:ea typeface="Noto Serif" panose="02020502060505020204" pitchFamily="18"/>
                <a:cs typeface="Noto Serif" panose="02020502060505020204" pitchFamily="18"/>
              </a:rPr>
            </a:br>
            <a:r>
              <a:rPr lang="de-DE" dirty="0" smtClean="0">
                <a:latin typeface="Noto Serif" panose="02020502060505020204" pitchFamily="18"/>
                <a:ea typeface="Noto Serif" panose="02020502060505020204" pitchFamily="18"/>
                <a:cs typeface="Noto Serif" panose="02020502060505020204" pitchFamily="18"/>
              </a:rPr>
              <a:t/>
            </a:r>
            <a:br>
              <a:rPr lang="de-DE" dirty="0" smtClean="0">
                <a:latin typeface="Noto Serif" panose="02020502060505020204" pitchFamily="18"/>
                <a:ea typeface="Noto Serif" panose="02020502060505020204" pitchFamily="18"/>
                <a:cs typeface="Noto Serif" panose="02020502060505020204" pitchFamily="18"/>
              </a:rPr>
            </a:br>
            <a:r>
              <a:rPr lang="de-DE" dirty="0" smtClean="0">
                <a:latin typeface="Noto Serif" panose="02020502060505020204" pitchFamily="18"/>
                <a:ea typeface="Noto Serif" panose="02020502060505020204" pitchFamily="18"/>
                <a:cs typeface="Noto Serif" panose="02020502060505020204" pitchFamily="18"/>
              </a:rPr>
              <a:t/>
            </a:r>
            <a:br>
              <a:rPr lang="de-DE" dirty="0" smtClean="0">
                <a:latin typeface="Noto Serif" panose="02020502060505020204" pitchFamily="18"/>
                <a:ea typeface="Noto Serif" panose="02020502060505020204" pitchFamily="18"/>
                <a:cs typeface="Noto Serif" panose="02020502060505020204" pitchFamily="18"/>
              </a:rPr>
            </a:br>
            <a:endParaRPr lang="de-DE" dirty="0" smtClean="0"/>
          </a:p>
        </p:txBody>
      </p:sp>
    </p:spTree>
    <p:extLst>
      <p:ext uri="{BB962C8B-B14F-4D97-AF65-F5344CB8AC3E}">
        <p14:creationId xmlns:p14="http://schemas.microsoft.com/office/powerpoint/2010/main" val="297561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Breitbild</PresentationFormat>
  <Paragraphs>89</Paragraphs>
  <Slides>12</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12</vt:i4>
      </vt:variant>
    </vt:vector>
  </HeadingPairs>
  <TitlesOfParts>
    <vt:vector size="20" baseType="lpstr">
      <vt:lpstr>Arial</vt:lpstr>
      <vt:lpstr>Calibri</vt:lpstr>
      <vt:lpstr>Calibri Light</vt:lpstr>
      <vt:lpstr>Noto Sans</vt:lpstr>
      <vt:lpstr>Noto Serif</vt:lpstr>
      <vt:lpstr>Roboto</vt:lpstr>
      <vt:lpstr>Roboto Slab</vt:lpstr>
      <vt:lpstr>Office</vt:lpstr>
      <vt:lpstr>PowerPoint-Präsentation</vt:lpstr>
      <vt:lpstr>PowerPoint-Präsentation</vt:lpstr>
      <vt:lpstr>PowerPoint-Präsentation</vt:lpstr>
      <vt:lpstr>PowerPoint-Präsentation</vt:lpstr>
      <vt:lpstr>PowerPoint-Präsentation</vt:lpstr>
      <vt:lpstr>Plattformen-Test: Auf welcher Plattform habt Ihr schon mal etwas gemeldet?</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Charlotte Lohmann (AAS)</dc:creator>
  <cp:lastModifiedBy>Cheyenne Schellein (AAS)</cp:lastModifiedBy>
  <cp:revision>83</cp:revision>
  <dcterms:created xsi:type="dcterms:W3CDTF">2021-09-19T19:02:17Z</dcterms:created>
  <dcterms:modified xsi:type="dcterms:W3CDTF">2023-09-11T11:32:33Z</dcterms:modified>
</cp:coreProperties>
</file>