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5" r:id="rId2"/>
    <p:sldId id="288" r:id="rId3"/>
    <p:sldId id="287" r:id="rId4"/>
    <p:sldId id="29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2319" autoAdjust="0"/>
  </p:normalViewPr>
  <p:slideViewPr>
    <p:cSldViewPr snapToGrid="0">
      <p:cViewPr varScale="1">
        <p:scale>
          <a:sx n="48" d="100"/>
          <a:sy n="48" d="100"/>
        </p:scale>
        <p:origin x="67" y="3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ja Kambach" userId="c418a99f4c54fae3" providerId="LiveId" clId="{429E8186-E8DA-4973-937C-B6C4170BF545}"/>
    <pc:docChg chg="modSld">
      <pc:chgData name="Ronja Kambach" userId="c418a99f4c54fae3" providerId="LiveId" clId="{429E8186-E8DA-4973-937C-B6C4170BF545}" dt="2022-04-21T12:10:38.865" v="2" actId="1076"/>
      <pc:docMkLst>
        <pc:docMk/>
      </pc:docMkLst>
      <pc:sldChg chg="modSp mod">
        <pc:chgData name="Ronja Kambach" userId="c418a99f4c54fae3" providerId="LiveId" clId="{429E8186-E8DA-4973-937C-B6C4170BF545}" dt="2022-04-21T12:10:38.865" v="2" actId="1076"/>
        <pc:sldMkLst>
          <pc:docMk/>
          <pc:sldMk cId="1046845923" sldId="285"/>
        </pc:sldMkLst>
        <pc:spChg chg="mod">
          <ac:chgData name="Ronja Kambach" userId="c418a99f4c54fae3" providerId="LiveId" clId="{429E8186-E8DA-4973-937C-B6C4170BF545}" dt="2022-04-21T12:10:33.291" v="1" actId="404"/>
          <ac:spMkLst>
            <pc:docMk/>
            <pc:sldMk cId="1046845923" sldId="285"/>
            <ac:spMk id="12" creationId="{8CE79AE5-95E2-43E6-9FDF-15A3F7851E8D}"/>
          </ac:spMkLst>
        </pc:spChg>
        <pc:picChg chg="mod">
          <ac:chgData name="Ronja Kambach" userId="c418a99f4c54fae3" providerId="LiveId" clId="{429E8186-E8DA-4973-937C-B6C4170BF545}" dt="2022-04-21T12:10:38.865" v="2" actId="1076"/>
          <ac:picMkLst>
            <pc:docMk/>
            <pc:sldMk cId="1046845923" sldId="285"/>
            <ac:picMk id="7" creationId="{A94BF263-ED39-4774-8CCA-9CB339BEA30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D5D21-95AD-468F-B62C-A4334165E193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09BF3-235C-4B88-89CD-A031CFFC82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5504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err="1" smtClean="0">
                <a:ea typeface="Noto Serif" panose="02020600060500020200" pitchFamily="18" charset="0"/>
                <a:cs typeface="Noto Serif" panose="02020600060500020200" pitchFamily="18" charset="0"/>
              </a:rPr>
              <a:t>Memes</a:t>
            </a:r>
            <a:r>
              <a:rPr lang="de-DE" dirty="0" smtClean="0"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de-DE" b="1" dirty="0" smtClean="0">
                <a:ea typeface="Noto Serif" panose="02020600060500020200" pitchFamily="18" charset="0"/>
                <a:cs typeface="Noto Serif" panose="02020600060500020200" pitchFamily="18" charset="0"/>
              </a:rPr>
              <a:t>polarisieren</a:t>
            </a:r>
            <a:r>
              <a:rPr lang="de-DE" dirty="0" smtClean="0">
                <a:ea typeface="Noto Serif" panose="02020600060500020200" pitchFamily="18" charset="0"/>
                <a:cs typeface="Noto Serif" panose="02020600060500020200" pitchFamily="18" charset="0"/>
              </a:rPr>
              <a:t> und funktionieren oft über </a:t>
            </a:r>
            <a:r>
              <a:rPr lang="de-DE" b="1" dirty="0" smtClean="0">
                <a:ea typeface="Noto Serif" panose="02020600060500020200" pitchFamily="18" charset="0"/>
                <a:cs typeface="Noto Serif" panose="02020600060500020200" pitchFamily="18" charset="0"/>
              </a:rPr>
              <a:t>Stereotype</a:t>
            </a:r>
            <a:r>
              <a:rPr lang="de-DE" dirty="0" smtClean="0"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br>
              <a:rPr lang="de-DE" dirty="0" smtClean="0">
                <a:ea typeface="Noto Serif" panose="02020600060500020200" pitchFamily="18" charset="0"/>
                <a:cs typeface="Noto Serif" panose="02020600060500020200" pitchFamily="18" charset="0"/>
              </a:rPr>
            </a:br>
            <a:r>
              <a:rPr lang="de-DE" dirty="0" smtClean="0">
                <a:ea typeface="Noto Serif" panose="02020600060500020200" pitchFamily="18" charset="0"/>
                <a:cs typeface="Noto Serif" panose="02020600060500020200" pitchFamily="18" charset="0"/>
              </a:rPr>
              <a:t>(</a:t>
            </a:r>
            <a:r>
              <a:rPr lang="de-DE" dirty="0" smtClean="0">
                <a:ea typeface="Noto Serif" panose="02020600060500020200" pitchFamily="18" charset="0"/>
                <a:cs typeface="Noto Serif" panose="02020600060500020200" pitchFamily="18" charset="0"/>
                <a:sym typeface="Wingdings" panose="05000000000000000000" pitchFamily="2" charset="2"/>
              </a:rPr>
              <a:t></a:t>
            </a:r>
            <a:r>
              <a:rPr lang="de-DE" dirty="0" smtClean="0">
                <a:ea typeface="Noto Serif" panose="02020600060500020200" pitchFamily="18" charset="0"/>
                <a:cs typeface="Noto Serif" panose="02020600060500020200" pitchFamily="18" charset="0"/>
              </a:rPr>
              <a:t> stark </a:t>
            </a:r>
            <a:r>
              <a:rPr lang="de-DE" b="1" dirty="0" smtClean="0">
                <a:ea typeface="Noto Serif" panose="02020600060500020200" pitchFamily="18" charset="0"/>
                <a:cs typeface="Noto Serif" panose="02020600060500020200" pitchFamily="18" charset="0"/>
              </a:rPr>
              <a:t>vereinfachte Darstellung komplexer Sachverhalte</a:t>
            </a:r>
            <a:r>
              <a:rPr lang="de-DE" dirty="0" smtClean="0">
                <a:ea typeface="Noto Serif" panose="02020600060500020200" pitchFamily="18" charset="0"/>
                <a:cs typeface="Noto Serif" panose="02020600060500020200" pitchFamily="18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Bezugnahme</a:t>
            </a:r>
            <a:r>
              <a:rPr lang="de-DE" baseline="0" dirty="0" smtClean="0"/>
              <a:t> zu Simones Input vom Vortag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baseline="0" dirty="0" smtClean="0">
              <a:ea typeface="Noto Serif" panose="02020600060500020200" pitchFamily="18" charset="0"/>
              <a:cs typeface="Noto Serif" panose="02020600060500020200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>
                <a:ea typeface="Noto Serif" panose="02020600060500020200" pitchFamily="18" charset="0"/>
                <a:cs typeface="Noto Serif" panose="02020600060500020200" pitchFamily="18" charset="0"/>
              </a:rPr>
              <a:t>Bsp.: Einflussnahme der rechtsextremen Alt-</a:t>
            </a:r>
            <a:r>
              <a:rPr lang="de-DE" dirty="0" err="1" smtClean="0">
                <a:ea typeface="Noto Serif" panose="02020600060500020200" pitchFamily="18" charset="0"/>
                <a:cs typeface="Noto Serif" panose="02020600060500020200" pitchFamily="18" charset="0"/>
              </a:rPr>
              <a:t>Right</a:t>
            </a:r>
            <a:r>
              <a:rPr lang="de-DE" dirty="0" smtClean="0">
                <a:ea typeface="Noto Serif" panose="02020600060500020200" pitchFamily="18" charset="0"/>
                <a:cs typeface="Noto Serif" panose="02020600060500020200" pitchFamily="18" charset="0"/>
              </a:rPr>
              <a:t>-Bewegung in den US-Wahlkampf 2016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09BF3-235C-4B88-89CD-A031CFFC82DD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1985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A5939B-C1D3-4089-B329-286D11A244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3BEDEFF-360B-48DB-907C-0E4FC3F6F4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99BA60-070B-4FE5-83FC-EB1B460E4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8986-52CD-40EC-A068-2C8E55C87D02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9777C6-4D3D-4A88-B594-73222EA9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20FC7D-2273-415B-8D21-4751B04C3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F703-7949-44D2-B53F-0FC6BE175F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5925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29189B-3455-466A-8976-C83E40E9E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5456A65-BF7D-4F23-BE3D-F1244EAB9F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FAF718-7F44-4587-BD6B-4AC1D14A5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8986-52CD-40EC-A068-2C8E55C87D02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7998EB-D062-4E5D-8A94-21960611D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CA6121-A3DC-4133-9E2D-0892C1AD3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F703-7949-44D2-B53F-0FC6BE175F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7221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9E7BEC2-9ECD-4301-B71A-0826FCDEC3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77A208F-C51D-49A5-A52E-FE4E197A02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C8EA1D-E7E3-4D0F-A4E6-29E975F26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8986-52CD-40EC-A068-2C8E55C87D02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8F9C08-DCCB-4ABA-BA8E-396C33E49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CB3BBB-A8DA-43D9-B4B6-5F1DACCB5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F703-7949-44D2-B53F-0FC6BE175F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13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7248D3-3A33-439A-B21D-9181DCCF6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7E71D6-E730-4BAE-995E-F7F3DB00B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20004D-BABE-4E98-98E1-6599E461F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8986-52CD-40EC-A068-2C8E55C87D02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808AC8-F5B2-4261-9CDD-AB12C2239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DE979D4-E40A-4B29-A743-6443E6D11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F703-7949-44D2-B53F-0FC6BE175F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4160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2FE527-E1A5-47DC-9C2F-107D30F81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83D098-26D0-4AB3-8DC5-117E4D3FD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99DBFB-8C78-45BE-B21B-99152F16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8986-52CD-40EC-A068-2C8E55C87D02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DD926D-1567-4D2D-BA3B-338B6F033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D40211-D919-4440-B28E-CA54E50C2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F703-7949-44D2-B53F-0FC6BE175F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257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95B96E-B553-4025-ACDC-D46438358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D83968-CE44-4015-BB74-8246C9BBBF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7C1A75-5639-4DC4-94DB-CBE766BCC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AF75E25-BF87-43E0-9C23-064D7FF2E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8986-52CD-40EC-A068-2C8E55C87D02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088758C-F848-4C23-8AB8-B800D2B60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DA6CF06-DEEE-4B1E-BCEE-1CD1542D7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F703-7949-44D2-B53F-0FC6BE175F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5623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2CB6B6-EC01-42E3-8927-283779E14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546922A-4E30-4220-A37C-D2DB543D9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99E5810-622C-4D38-AA81-47DE74185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F3FD5BF-51A8-4606-B79F-1F243FCF9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B25427D-BFD1-477A-B6A0-F5F86E3E9D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65CDCD1-6C15-4AF7-8E48-FAC0D16EB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8986-52CD-40EC-A068-2C8E55C87D02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E14C6B4-B521-4417-812F-969D8B3D7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47C641E-03F8-470B-9021-1B7D26652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F703-7949-44D2-B53F-0FC6BE175F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413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123454-0AE1-4F1B-9FC1-E9FF6047A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1C5810F-AE53-4127-959A-7D19C9C4F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8986-52CD-40EC-A068-2C8E55C87D02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CEF455C-5855-4B81-93E3-7BA2C2E0E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0648B1D-5B15-4DD3-9C65-E357908F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F703-7949-44D2-B53F-0FC6BE175F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4482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4B554CD-407B-4722-B140-77E48A5DB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8986-52CD-40EC-A068-2C8E55C87D02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20876C1-A67D-4678-8BDB-6FD3073A4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9D03EDD-46D7-4328-8EB3-516E01804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F703-7949-44D2-B53F-0FC6BE175F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37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56000D-2498-48AC-8293-0546E6DB1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F97D99-E3BD-4144-A20E-F6A121E89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2A3EF83-DD02-498D-A787-F89F70419E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BFA845-B117-48D2-AAE2-74FFD04A5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8986-52CD-40EC-A068-2C8E55C87D02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9EA1D1F-27C2-4E9B-88DB-E1EDEF7DE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FD2A701-2100-4186-A911-F1C54542E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F703-7949-44D2-B53F-0FC6BE175F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5174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D6F7B7-4353-4E00-9785-BF72966C2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0632693-EE0C-42D8-8CCC-8E3D2DFF02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A1870DB-748B-4C25-A2CC-533EA8F42C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B3C4549-20C6-48B2-A3BD-9C92BAC15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8986-52CD-40EC-A068-2C8E55C87D02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9304D2C-15F4-46D2-9CD8-1BB07B0E7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F51CC84-E912-4CFD-83A7-91F636518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F703-7949-44D2-B53F-0FC6BE175F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639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CCA2CE7-E80F-4F34-960B-9B6606967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EBFA079-AEAB-4D8F-B4A2-1709BF0CD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B91020-803F-4C78-9420-A99E912117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28986-52CD-40EC-A068-2C8E55C87D02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FEC7DB-959C-4B4C-AD9F-6763A2A0B7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E8BD70-7429-4C47-AEC8-021DB451A7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7F703-7949-44D2-B53F-0FC6BE175F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119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31185"/>
            <a:ext cx="12192000" cy="1893833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0607" y="1061239"/>
            <a:ext cx="6721415" cy="1099868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84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55202B85-1C9B-4F2A-BBF6-B8CA49735390}"/>
              </a:ext>
            </a:extLst>
          </p:cNvPr>
          <p:cNvSpPr/>
          <p:nvPr/>
        </p:nvSpPr>
        <p:spPr>
          <a:xfrm>
            <a:off x="1128211" y="917912"/>
            <a:ext cx="5586207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dirty="0" smtClean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Wie bist du heute hier?</a:t>
            </a:r>
          </a:p>
          <a:p>
            <a:endParaRPr lang="de-DE" sz="1600" dirty="0" smtClean="0"/>
          </a:p>
          <a:p>
            <a:r>
              <a:rPr lang="de-DE" dirty="0" smtClean="0"/>
              <a:t>Such </a:t>
            </a:r>
            <a:r>
              <a:rPr lang="de-DE" dirty="0"/>
              <a:t>dir bitte ein </a:t>
            </a:r>
            <a:r>
              <a:rPr lang="de-DE" dirty="0" err="1"/>
              <a:t>Meme</a:t>
            </a:r>
            <a:r>
              <a:rPr lang="de-DE" dirty="0"/>
              <a:t> aus, das</a:t>
            </a:r>
          </a:p>
          <a:p>
            <a:endParaRPr lang="de-DE" dirty="0" smtClean="0"/>
          </a:p>
          <a:p>
            <a:pPr marL="285750" indent="-285750">
              <a:lnSpc>
                <a:spcPct val="150000"/>
              </a:lnSpc>
              <a:buClr>
                <a:srgbClr val="E6007E"/>
              </a:buClr>
              <a:buFont typeface="Wingdings" panose="05000000000000000000" pitchFamily="2" charset="2"/>
              <a:buChar char="§"/>
            </a:pPr>
            <a:r>
              <a:rPr lang="de-DE" dirty="0" smtClean="0"/>
              <a:t>zu </a:t>
            </a:r>
            <a:r>
              <a:rPr lang="de-DE" dirty="0"/>
              <a:t>deiner derzeitigen Stimmung passt </a:t>
            </a:r>
            <a:r>
              <a:rPr lang="de-DE" dirty="0" smtClean="0"/>
              <a:t>oder</a:t>
            </a:r>
          </a:p>
          <a:p>
            <a:pPr marL="285750" indent="-285750">
              <a:lnSpc>
                <a:spcPct val="150000"/>
              </a:lnSpc>
              <a:buClr>
                <a:srgbClr val="E6007E"/>
              </a:buClr>
              <a:buFont typeface="Wingdings" panose="05000000000000000000" pitchFamily="2" charset="2"/>
              <a:buChar char="§"/>
            </a:pPr>
            <a:r>
              <a:rPr lang="de-DE" dirty="0" smtClean="0"/>
              <a:t>deinen </a:t>
            </a:r>
            <a:r>
              <a:rPr lang="de-DE" dirty="0"/>
              <a:t>Humor trifft oder </a:t>
            </a:r>
          </a:p>
          <a:p>
            <a:pPr marL="285750" indent="-285750">
              <a:lnSpc>
                <a:spcPct val="150000"/>
              </a:lnSpc>
              <a:buClr>
                <a:srgbClr val="E6007E"/>
              </a:buClr>
              <a:buFont typeface="Wingdings" panose="05000000000000000000" pitchFamily="2" charset="2"/>
              <a:buChar char="§"/>
            </a:pPr>
            <a:r>
              <a:rPr lang="de-DE" dirty="0"/>
              <a:t>dich an eine </a:t>
            </a:r>
            <a:r>
              <a:rPr lang="de-DE" dirty="0" smtClean="0"/>
              <a:t>Geschichte </a:t>
            </a:r>
            <a:r>
              <a:rPr lang="de-DE" dirty="0"/>
              <a:t>über dich selbst erinnert</a:t>
            </a:r>
            <a:r>
              <a:rPr lang="de-DE" dirty="0" smtClean="0"/>
              <a:t>.</a:t>
            </a:r>
          </a:p>
          <a:p>
            <a:pPr marL="285750" indent="-285750">
              <a:buClr>
                <a:srgbClr val="E6007E"/>
              </a:buClr>
              <a:buFont typeface="Wingdings" panose="05000000000000000000" pitchFamily="2" charset="2"/>
              <a:buChar char="§"/>
            </a:pPr>
            <a:endParaRPr lang="de-DE" dirty="0" smtClean="0"/>
          </a:p>
          <a:p>
            <a:endParaRPr lang="de-DE" dirty="0"/>
          </a:p>
          <a:p>
            <a:endParaRPr lang="de-DE" dirty="0"/>
          </a:p>
          <a:p>
            <a:pPr algn="r">
              <a:lnSpc>
                <a:spcPct val="150000"/>
              </a:lnSpc>
            </a:pPr>
            <a:r>
              <a:rPr lang="de-DE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</a:rPr>
              <a:t>#</a:t>
            </a:r>
            <a:r>
              <a:rPr lang="de-DE" dirty="0" err="1" smtClean="0">
                <a:solidFill>
                  <a:srgbClr val="E6007E"/>
                </a:solidFill>
                <a:latin typeface="Roboto Slab" pitchFamily="2" charset="0"/>
                <a:ea typeface="Roboto Slab" pitchFamily="2" charset="0"/>
              </a:rPr>
              <a:t>VorsichtHass</a:t>
            </a:r>
            <a:endParaRPr lang="de-DE" dirty="0">
              <a:solidFill>
                <a:srgbClr val="E6007E"/>
              </a:solidFill>
              <a:latin typeface="Roboto Slab" pitchFamily="2" charset="0"/>
              <a:ea typeface="Roboto Slab" pitchFamily="2" charset="0"/>
            </a:endParaRPr>
          </a:p>
          <a:p>
            <a:pPr algn="r">
              <a:lnSpc>
                <a:spcPct val="150000"/>
              </a:lnSpc>
            </a:pPr>
            <a:r>
              <a:rPr lang="de-DE" dirty="0" smtClean="0"/>
              <a:t>Wir </a:t>
            </a:r>
            <a:r>
              <a:rPr lang="de-DE" dirty="0"/>
              <a:t>haben eine oder mehrere </a:t>
            </a:r>
            <a:r>
              <a:rPr lang="de-DE" dirty="0" err="1"/>
              <a:t>Memes</a:t>
            </a:r>
            <a:r>
              <a:rPr lang="de-DE" dirty="0"/>
              <a:t> versteckt, welches wir problematisch finden. Was denkst du welche(s)?</a:t>
            </a:r>
          </a:p>
          <a:p>
            <a:pPr>
              <a:lnSpc>
                <a:spcPct val="150000"/>
              </a:lnSpc>
            </a:pPr>
            <a:endParaRPr lang="de-DE" sz="3200" b="1" dirty="0" smtClean="0">
              <a:solidFill>
                <a:srgbClr val="E6007E"/>
              </a:solidFill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  <a:p>
            <a:endParaRPr lang="de-DE" sz="3200" b="1" dirty="0" smtClean="0">
              <a:solidFill>
                <a:srgbClr val="E6007E"/>
              </a:solidFill>
              <a:latin typeface="Noto Serif" panose="02020502060505020204" pitchFamily="18"/>
              <a:ea typeface="Noto Serif" panose="02020502060505020204" pitchFamily="18"/>
              <a:cs typeface="Noto Serif" panose="02020502060505020204" pitchFamily="18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131" y="917912"/>
            <a:ext cx="4196080" cy="419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95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55202B85-1C9B-4F2A-BBF6-B8CA49735390}"/>
              </a:ext>
            </a:extLst>
          </p:cNvPr>
          <p:cNvSpPr/>
          <p:nvPr/>
        </p:nvSpPr>
        <p:spPr>
          <a:xfrm>
            <a:off x="452284" y="971182"/>
            <a:ext cx="112193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Wusstest Du, dass </a:t>
            </a:r>
            <a:r>
              <a:rPr lang="de-DE" sz="3200" dirty="0" err="1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Memes</a:t>
            </a:r>
            <a:r>
              <a:rPr lang="de-DE" sz="3200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…</a:t>
            </a:r>
            <a:endParaRPr lang="de-DE" sz="3200" i="1" dirty="0">
              <a:solidFill>
                <a:srgbClr val="E6007E"/>
              </a:solidFill>
              <a:latin typeface="Roboto Slab" pitchFamily="2" charset="0"/>
              <a:ea typeface="Roboto Slab" pitchFamily="2" charset="0"/>
              <a:cs typeface="Noto Serif" panose="02020502060505020204" pitchFamily="18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CE79AE5-95E2-43E6-9FDF-15A3F7851E8D}"/>
              </a:ext>
            </a:extLst>
          </p:cNvPr>
          <p:cNvSpPr txBox="1"/>
          <p:nvPr/>
        </p:nvSpPr>
        <p:spPr>
          <a:xfrm>
            <a:off x="648159" y="1872378"/>
            <a:ext cx="10895682" cy="2057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50000"/>
              </a:lnSpc>
              <a:buClr>
                <a:srgbClr val="E6007E"/>
              </a:buClr>
              <a:buFont typeface="Wingdings" panose="05000000000000000000" pitchFamily="2" charset="2"/>
              <a:buChar char="§"/>
            </a:pPr>
            <a:r>
              <a:rPr lang="de-DE" dirty="0">
                <a:ea typeface="Noto Serif" panose="02020600060500020200" pitchFamily="18" charset="0"/>
                <a:cs typeface="Noto Serif" panose="02020600060500020200" pitchFamily="18" charset="0"/>
              </a:rPr>
              <a:t>mittlerweile zentraler Bestandteil moderner Netzkommunikation </a:t>
            </a:r>
            <a:r>
              <a:rPr lang="de-DE" dirty="0" smtClean="0">
                <a:ea typeface="Noto Serif" panose="02020600060500020200" pitchFamily="18" charset="0"/>
                <a:cs typeface="Noto Serif" panose="02020600060500020200" pitchFamily="18" charset="0"/>
              </a:rPr>
              <a:t>sind.</a:t>
            </a:r>
            <a:endParaRPr lang="de-DE" dirty="0">
              <a:ea typeface="Noto Serif" panose="02020600060500020200" pitchFamily="18" charset="0"/>
              <a:cs typeface="Noto Serif" panose="02020600060500020200" pitchFamily="18" charset="0"/>
            </a:endParaRPr>
          </a:p>
          <a:p>
            <a:pPr marL="285750" indent="-285750">
              <a:lnSpc>
                <a:spcPct val="250000"/>
              </a:lnSpc>
              <a:buClr>
                <a:srgbClr val="E6007E"/>
              </a:buClr>
              <a:buFont typeface="Wingdings" panose="05000000000000000000" pitchFamily="2" charset="2"/>
              <a:buChar char="§"/>
            </a:pPr>
            <a:r>
              <a:rPr lang="de-DE" dirty="0">
                <a:ea typeface="Noto Serif" panose="02020600060500020200" pitchFamily="18" charset="0"/>
                <a:cs typeface="Noto Serif" panose="02020600060500020200" pitchFamily="18" charset="0"/>
              </a:rPr>
              <a:t>meist humorvoll, satirisch oder gesellschaftskritisch sind.</a:t>
            </a:r>
          </a:p>
          <a:p>
            <a:pPr marL="285750" indent="-285750">
              <a:lnSpc>
                <a:spcPct val="250000"/>
              </a:lnSpc>
              <a:buClr>
                <a:srgbClr val="E6007E"/>
              </a:buClr>
              <a:buFont typeface="Wingdings" panose="05000000000000000000" pitchFamily="2" charset="2"/>
              <a:buChar char="§"/>
            </a:pPr>
            <a:r>
              <a:rPr lang="de-DE" dirty="0">
                <a:ea typeface="Noto Serif" panose="02020600060500020200" pitchFamily="18" charset="0"/>
                <a:cs typeface="Noto Serif" panose="02020600060500020200" pitchFamily="18" charset="0"/>
              </a:rPr>
              <a:t>von Einzelnen geschaffen und durch Viele kommentiert, verbreitet und (zum Hype) weiterentwickelt werden.  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94BF263-ED39-4774-8CCA-9CB339BEA3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8181" y="4265065"/>
            <a:ext cx="6915637" cy="2114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92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FEDE39AE-DDC5-4E13-B875-41326995E87E}"/>
              </a:ext>
            </a:extLst>
          </p:cNvPr>
          <p:cNvSpPr/>
          <p:nvPr/>
        </p:nvSpPr>
        <p:spPr>
          <a:xfrm>
            <a:off x="452284" y="442862"/>
            <a:ext cx="60839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b="1" dirty="0" err="1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Memetische</a:t>
            </a:r>
            <a:r>
              <a:rPr lang="de-DE" sz="3200" b="1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 Kriegsführung </a:t>
            </a:r>
            <a:r>
              <a:rPr lang="de-DE" sz="3200" b="1" i="1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(</a:t>
            </a:r>
            <a:r>
              <a:rPr lang="de-DE" sz="3200" b="1" i="1" dirty="0" err="1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Memetic</a:t>
            </a:r>
            <a:r>
              <a:rPr lang="de-DE" sz="3200" b="1" i="1" dirty="0">
                <a:solidFill>
                  <a:srgbClr val="E6007E"/>
                </a:solidFill>
                <a:latin typeface="Roboto Slab" pitchFamily="2" charset="0"/>
                <a:ea typeface="Roboto Slab" pitchFamily="2" charset="0"/>
                <a:cs typeface="Noto Serif" panose="02020502060505020204" pitchFamily="18"/>
              </a:rPr>
              <a:t> Warfare)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D5AE5C2-228F-4D84-BB4F-ED9B46471047}"/>
              </a:ext>
            </a:extLst>
          </p:cNvPr>
          <p:cNvSpPr txBox="1"/>
          <p:nvPr/>
        </p:nvSpPr>
        <p:spPr>
          <a:xfrm>
            <a:off x="580528" y="1868238"/>
            <a:ext cx="636213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E6007E"/>
              </a:buClr>
              <a:buFont typeface="Wingdings" panose="05000000000000000000" pitchFamily="2" charset="2"/>
              <a:buChar char="§"/>
            </a:pPr>
            <a:r>
              <a:rPr lang="de-DE" dirty="0" err="1">
                <a:ea typeface="Noto Serif" panose="02020600060500020200" pitchFamily="18" charset="0"/>
                <a:cs typeface="Noto Serif" panose="02020600060500020200" pitchFamily="18" charset="0"/>
              </a:rPr>
              <a:t>Memes</a:t>
            </a:r>
            <a:r>
              <a:rPr lang="de-DE" dirty="0"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de-DE" dirty="0" smtClean="0">
                <a:ea typeface="Noto Serif" panose="02020600060500020200" pitchFamily="18" charset="0"/>
                <a:cs typeface="Noto Serif" panose="02020600060500020200" pitchFamily="18" charset="0"/>
              </a:rPr>
              <a:t>= fester Bestandteil </a:t>
            </a:r>
            <a:r>
              <a:rPr lang="de-DE" dirty="0">
                <a:ea typeface="Noto Serif" panose="02020600060500020200" pitchFamily="18" charset="0"/>
                <a:cs typeface="Noto Serif" panose="02020600060500020200" pitchFamily="18" charset="0"/>
              </a:rPr>
              <a:t>von rechtsextremen Online-</a:t>
            </a:r>
            <a:r>
              <a:rPr lang="de-DE" b="1" dirty="0">
                <a:ea typeface="Noto Serif" panose="02020600060500020200" pitchFamily="18" charset="0"/>
                <a:cs typeface="Noto Serif" panose="02020600060500020200" pitchFamily="18" charset="0"/>
              </a:rPr>
              <a:t>Strategien, um Hassrede zu verbreiten</a:t>
            </a:r>
          </a:p>
          <a:p>
            <a:pPr marL="285750" indent="-285750">
              <a:lnSpc>
                <a:spcPct val="200000"/>
              </a:lnSpc>
              <a:buClr>
                <a:srgbClr val="E6007E"/>
              </a:buClr>
              <a:buFont typeface="Wingdings" panose="05000000000000000000" pitchFamily="2" charset="2"/>
              <a:buChar char="§"/>
            </a:pPr>
            <a:r>
              <a:rPr lang="de-DE" dirty="0">
                <a:ea typeface="Noto Serif" panose="02020600060500020200" pitchFamily="18" charset="0"/>
                <a:cs typeface="Noto Serif" panose="02020600060500020200" pitchFamily="18" charset="0"/>
              </a:rPr>
              <a:t>Ziel: politische Einflussnahme und </a:t>
            </a:r>
            <a:r>
              <a:rPr lang="de-DE" b="1" i="1" dirty="0" err="1">
                <a:ea typeface="Noto Serif" panose="02020600060500020200" pitchFamily="18" charset="0"/>
                <a:cs typeface="Noto Serif" panose="02020600060500020200" pitchFamily="18" charset="0"/>
              </a:rPr>
              <a:t>silencing</a:t>
            </a:r>
            <a:r>
              <a:rPr lang="de-DE" dirty="0">
                <a:ea typeface="Noto Serif" panose="02020600060500020200" pitchFamily="18" charset="0"/>
                <a:cs typeface="Noto Serif" panose="02020600060500020200" pitchFamily="18" charset="0"/>
              </a:rPr>
              <a:t> von Betroffenen</a:t>
            </a:r>
          </a:p>
          <a:p>
            <a:pPr marL="285750" indent="-285750">
              <a:lnSpc>
                <a:spcPct val="200000"/>
              </a:lnSpc>
              <a:buClr>
                <a:srgbClr val="E6007E"/>
              </a:buClr>
              <a:buFont typeface="Wingdings" panose="05000000000000000000" pitchFamily="2" charset="2"/>
              <a:buChar char="§"/>
            </a:pPr>
            <a:r>
              <a:rPr lang="de-DE" dirty="0" err="1">
                <a:ea typeface="Noto Serif" panose="02020600060500020200" pitchFamily="18" charset="0"/>
                <a:cs typeface="Noto Serif" panose="02020600060500020200" pitchFamily="18" charset="0"/>
              </a:rPr>
              <a:t>Memes</a:t>
            </a:r>
            <a:r>
              <a:rPr lang="de-DE" dirty="0"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de-DE" b="1" dirty="0" smtClean="0">
                <a:ea typeface="Noto Serif" panose="02020600060500020200" pitchFamily="18" charset="0"/>
                <a:cs typeface="Noto Serif" panose="02020600060500020200" pitchFamily="18" charset="0"/>
              </a:rPr>
              <a:t>polarisieren</a:t>
            </a:r>
            <a:r>
              <a:rPr lang="de-DE" dirty="0" smtClean="0">
                <a:ea typeface="Noto Serif" panose="02020600060500020200" pitchFamily="18" charset="0"/>
                <a:cs typeface="Noto Serif" panose="02020600060500020200" pitchFamily="18" charset="0"/>
              </a:rPr>
              <a:t> und funktionieren oft über </a:t>
            </a:r>
            <a:r>
              <a:rPr lang="de-DE" b="1" dirty="0" smtClean="0">
                <a:ea typeface="Noto Serif" panose="02020600060500020200" pitchFamily="18" charset="0"/>
                <a:cs typeface="Noto Serif" panose="02020600060500020200" pitchFamily="18" charset="0"/>
              </a:rPr>
              <a:t>Stereotype</a:t>
            </a:r>
            <a:r>
              <a:rPr lang="de-DE" dirty="0" smtClean="0"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br>
              <a:rPr lang="de-DE" dirty="0" smtClean="0">
                <a:ea typeface="Noto Serif" panose="02020600060500020200" pitchFamily="18" charset="0"/>
                <a:cs typeface="Noto Serif" panose="02020600060500020200" pitchFamily="18" charset="0"/>
              </a:rPr>
            </a:br>
            <a:r>
              <a:rPr lang="de-DE" dirty="0" smtClean="0">
                <a:ea typeface="Noto Serif" panose="02020600060500020200" pitchFamily="18" charset="0"/>
                <a:cs typeface="Noto Serif" panose="02020600060500020200" pitchFamily="18" charset="0"/>
              </a:rPr>
              <a:t>(</a:t>
            </a:r>
            <a:r>
              <a:rPr lang="de-DE" dirty="0" smtClean="0">
                <a:ea typeface="Noto Serif" panose="02020600060500020200" pitchFamily="18" charset="0"/>
                <a:cs typeface="Noto Serif" panose="02020600060500020200" pitchFamily="18" charset="0"/>
                <a:sym typeface="Wingdings" panose="05000000000000000000" pitchFamily="2" charset="2"/>
              </a:rPr>
              <a:t></a:t>
            </a:r>
            <a:r>
              <a:rPr lang="de-DE" dirty="0" smtClean="0">
                <a:ea typeface="Noto Serif" panose="02020600060500020200" pitchFamily="18" charset="0"/>
                <a:cs typeface="Noto Serif" panose="02020600060500020200" pitchFamily="18" charset="0"/>
              </a:rPr>
              <a:t> </a:t>
            </a:r>
            <a:r>
              <a:rPr lang="de-DE" dirty="0">
                <a:ea typeface="Noto Serif" panose="02020600060500020200" pitchFamily="18" charset="0"/>
                <a:cs typeface="Noto Serif" panose="02020600060500020200" pitchFamily="18" charset="0"/>
              </a:rPr>
              <a:t>stark </a:t>
            </a:r>
            <a:r>
              <a:rPr lang="de-DE" b="1" dirty="0">
                <a:ea typeface="Noto Serif" panose="02020600060500020200" pitchFamily="18" charset="0"/>
                <a:cs typeface="Noto Serif" panose="02020600060500020200" pitchFamily="18" charset="0"/>
              </a:rPr>
              <a:t>vereinfachte Darstellung komplexer Sachverhalte</a:t>
            </a:r>
            <a:r>
              <a:rPr lang="de-DE" dirty="0">
                <a:ea typeface="Noto Serif" panose="02020600060500020200" pitchFamily="18" charset="0"/>
                <a:cs typeface="Noto Serif" panose="02020600060500020200" pitchFamily="18" charset="0"/>
              </a:rPr>
              <a:t>)</a:t>
            </a:r>
          </a:p>
          <a:p>
            <a:pPr marL="285750" indent="-285750">
              <a:lnSpc>
                <a:spcPct val="200000"/>
              </a:lnSpc>
              <a:buClr>
                <a:srgbClr val="E6007E"/>
              </a:buClr>
              <a:buFont typeface="Wingdings" panose="05000000000000000000" pitchFamily="2" charset="2"/>
              <a:buChar char="§"/>
            </a:pPr>
            <a:r>
              <a:rPr lang="de-DE" dirty="0">
                <a:ea typeface="Noto Serif" panose="02020600060500020200" pitchFamily="18" charset="0"/>
                <a:cs typeface="Noto Serif" panose="02020600060500020200" pitchFamily="18" charset="0"/>
              </a:rPr>
              <a:t>Bsp.: Einflussnahme der rechtsextremen Alt-Right-Bewegung in den US-Wahlkampf 2016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DE" dirty="0">
              <a:latin typeface="Noto Serif" panose="02020600060500020200" pitchFamily="18" charset="0"/>
              <a:ea typeface="Noto Serif" panose="02020600060500020200" pitchFamily="18" charset="0"/>
              <a:cs typeface="Noto Serif" panose="02020600060500020200" pitchFamily="18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44E39E6-F0CE-E34F-9828-4D4BE9A04191}"/>
              </a:ext>
            </a:extLst>
          </p:cNvPr>
          <p:cNvSpPr/>
          <p:nvPr/>
        </p:nvSpPr>
        <p:spPr>
          <a:xfrm>
            <a:off x="0" y="6727632"/>
            <a:ext cx="12192000" cy="192352"/>
          </a:xfrm>
          <a:prstGeom prst="rect">
            <a:avLst/>
          </a:prstGeom>
          <a:gradFill>
            <a:gsLst>
              <a:gs pos="47000">
                <a:srgbClr val="FFEE00"/>
              </a:gs>
              <a:gs pos="100000">
                <a:srgbClr val="E6007E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7AC60F4E-B0B3-694D-9A9A-4E92BC4F6B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11" y="6379474"/>
            <a:ext cx="518436" cy="420935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F565E71F-6939-1145-A6EE-74ACB7287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260" y="6355173"/>
            <a:ext cx="444001" cy="445236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531" y="1619322"/>
            <a:ext cx="3300680" cy="401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09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Breitbild</PresentationFormat>
  <Paragraphs>27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Noto Serif</vt:lpstr>
      <vt:lpstr>Roboto Slab</vt:lpstr>
      <vt:lpstr>Symbol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Ronja Kambach</dc:creator>
  <cp:lastModifiedBy>Eva Schwarz</cp:lastModifiedBy>
  <cp:revision>15</cp:revision>
  <dcterms:created xsi:type="dcterms:W3CDTF">2022-04-21T11:19:29Z</dcterms:created>
  <dcterms:modified xsi:type="dcterms:W3CDTF">2022-11-10T13:14:37Z</dcterms:modified>
</cp:coreProperties>
</file>