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 Slab" pitchFamily="2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da70746ce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11da70746ce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1da70746ce_2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g11da70746ce_2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da70746ce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g11da70746ce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1da70746ce_2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g11da70746ce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da70746ce_2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11da70746ce_2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da70746ce_2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4" name="Google Shape;304;g11da70746ce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da70746ce_2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g11da70746ce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da70746ce_2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g11da70746ce_2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da70746ce_2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g11da70746ce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1da70746ce_2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8" name="Google Shape;348;g11da70746ce_2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1da70746ce_2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g11da70746ce_2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da70746ce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g11da70746ce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da70746ce_2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11da70746ce_2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da70746ce_2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2" name="Google Shape;382;g11da70746ce_2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da70746ce_2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3" name="Google Shape;393;g11da70746ce_2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da70746ce_2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4" name="Google Shape;404;g11da70746ce_2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da70746ce_2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9" name="Google Shape;419;g11da70746ce_2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1da70746ce_2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g11da70746ce_2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1da70746ce_2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6" name="Google Shape;446;g11da70746ce_2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1da70746ce_2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7" name="Google Shape;457;g11da70746ce_2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1da70746ce_2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11da70746ce_2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1da70746ce_2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11da70746ce_2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da70746ce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11da70746ce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1da70746ce_2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11da70746ce_2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1da70746ce_2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3" name="Google Shape;503;g11da70746ce_2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203fb47ac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3" name="Google Shape;513;g1203fb47ac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203fb47ac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3" name="Google Shape;523;g1203fb47ac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203fb47ac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3" name="Google Shape;533;g1203fb47ac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da70746ce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11da70746ce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da70746ce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g11da70746ce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da70746ce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11da70746ce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da70746ce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g11da70746ce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da70746ce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11da70746ce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da70746ce_2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g11da70746ce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4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36822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4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1pPr>
            <a:lvl2pPr marL="91440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3pPr>
            <a:lvl4pPr marL="1828800" lvl="3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4pPr>
            <a:lvl5pPr marL="2286000" lvl="4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5pPr>
            <a:lvl6pPr marL="2743200" lvl="5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6pPr>
            <a:lvl7pPr marL="3200400" lvl="6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7pPr>
            <a:lvl8pPr marL="3657600" lvl="7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8pPr>
            <a:lvl9pPr marL="4114800" lvl="8" indent="-3238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4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1pPr>
            <a:lvl2pPr marL="91440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3pPr>
            <a:lvl4pPr marL="1828800" lvl="3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4pPr>
            <a:lvl5pPr marL="2286000" lvl="4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5pPr>
            <a:lvl6pPr marL="2743200" lvl="5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6pPr>
            <a:lvl7pPr marL="3200400" lvl="6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7pPr>
            <a:lvl8pPr marL="3657600" lvl="7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8pPr>
            <a:lvl9pPr marL="4114800" lvl="8" indent="-3238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1pPr>
            <a:lvl2pPr marL="91440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3pPr>
            <a:lvl4pPr marL="1828800" lvl="3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4pPr>
            <a:lvl5pPr marL="2286000" lvl="4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5pPr>
            <a:lvl6pPr marL="2743200" lvl="5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6pPr>
            <a:lvl7pPr marL="3200400" lvl="6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7pPr>
            <a:lvl8pPr marL="3657600" lvl="7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8pPr>
            <a:lvl9pPr marL="4114800" lvl="8" indent="-3238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700"/>
            </a:lvl1pPr>
            <a:lvl2pPr marL="914400" lvl="1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/>
            </a:lvl4pPr>
            <a:lvl5pPr marL="2286000" lvl="4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/>
            </a:lvl5pPr>
            <a:lvl6pPr marL="2743200" lvl="5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/>
            </a:lvl6pPr>
            <a:lvl7pPr marL="3200400" lvl="6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/>
            </a:lvl7pPr>
            <a:lvl8pPr marL="3657600" lvl="7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/>
            </a:lvl8pPr>
            <a:lvl9pPr marL="4114800" lvl="8" indent="-3365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ctrTitle"/>
          </p:nvPr>
        </p:nvSpPr>
        <p:spPr>
          <a:xfrm>
            <a:off x="1182825" y="84842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519" cy="213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519" cy="112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3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3682134" cy="3655147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3" cy="285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519" cy="99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519" cy="326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519" cy="99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3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8969" cy="365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3" cy="285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519" cy="99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39" cy="61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39" cy="27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70" cy="61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70" cy="27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519" cy="99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519" cy="99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 rot="5400000">
            <a:off x="2940429" y="-942379"/>
            <a:ext cx="3263323" cy="788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 rot="5400000">
            <a:off x="5350046" y="1467382"/>
            <a:ext cx="4358842" cy="197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 rot="5400000">
            <a:off x="1349637" y="-447052"/>
            <a:ext cx="4358842" cy="580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519" cy="99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519" cy="326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5919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bipoc+bedeutung&amp;sxsrf=ALeKk03moMHWBNOAyUh0N0M3wWZNEpZH5w%3A1624950951423&amp;ei=p8jaYJaXGc63kwXamYeYCQ&amp;oq=bipoc+be&amp;gs_lcp=Cgdnd3Mtd2l6EAEYADIFCAAQywEyBQgAEMsBMgUIABDLATIFCAAQywEyAggAMgIIADICCAAyAggAMgIIADICCAA6BwgAEEcQsAM6BwgAELADEEM6CgguELADEMgDEEM6BAgAEEM6BwgAEAoQywE6BwgAEIcCEBRKBQg4EgExSgQIQRgAUPgQWJsVYIMjaAFwAngAgAGRAYgBlgSSAQMwLjSYAQCgAQGqAQdnd3Mtd2l6yAELwAEB&amp;sclient=gws-wiz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no-hate-speech.de/de/leichte-sprach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o-hate-speech.de/de/leichte-sprach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ka.de/DE/Presse/Listenseite_Pressemitteilungen/2019/Presse2019/190606_AktionstagHassposting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pb-bw.de/hatespeec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o-hate-speech.de/de/leichte-sprach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hyperlink" Target="http://www.das-nettz.de" TargetMode="External"/><Relationship Id="rId4" Type="http://schemas.openxmlformats.org/officeDocument/2006/relationships/hyperlink" Target="http://www.klicksafe.d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o-hate-speech.de/de/leichte-sprache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no-hate-speech.de/de/wiss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/>
        </p:nvSpPr>
        <p:spPr>
          <a:xfrm>
            <a:off x="1481746" y="1141871"/>
            <a:ext cx="66129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de" sz="6000" b="1" i="0" u="none" strike="noStrike" cap="none">
                <a:solidFill>
                  <a:srgbClr val="1A1A1A"/>
                </a:solidFill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WALL OF HATE</a:t>
            </a:r>
            <a:r>
              <a:rPr lang="de" sz="5500" b="1" i="0" u="none" strike="noStrike" cap="none">
                <a:solidFill>
                  <a:srgbClr val="1A1A1A"/>
                </a:solidFill>
                <a:highlight>
                  <a:srgbClr val="FEF445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5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3112467" y="2301939"/>
            <a:ext cx="2821500" cy="18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2700" b="0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die Hassrede-Galerie</a:t>
            </a:r>
            <a:r>
              <a:rPr lang="de" sz="1600" b="1" i="0" u="none" strike="noStrike" cap="non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0512" y="1151409"/>
            <a:ext cx="5242970" cy="3354821"/>
          </a:xfrm>
          <a:prstGeom prst="rect">
            <a:avLst/>
          </a:prstGeom>
          <a:noFill/>
          <a:ln w="9525" cap="flat" cmpd="sng">
            <a:solidFill>
              <a:srgbClr val="E6007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 txBox="1"/>
          <p:nvPr/>
        </p:nvSpPr>
        <p:spPr>
          <a:xfrm>
            <a:off x="146075" y="398163"/>
            <a:ext cx="7096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100" b="1" i="1" dirty="0">
                <a:solidFill>
                  <a:srgbClr val="E6007E"/>
                </a:solidFill>
              </a:rPr>
              <a:t>             </a:t>
            </a:r>
            <a:r>
              <a:rPr lang="de" sz="3100" b="1" i="1" dirty="0" smtClean="0">
                <a:solidFill>
                  <a:srgbClr val="E6007E"/>
                </a:solidFill>
              </a:rPr>
              <a:t>#VorsichtHomofeindlichkeit</a:t>
            </a:r>
            <a:r>
              <a:rPr lang="de" sz="3100" b="1" i="1" dirty="0">
                <a:solidFill>
                  <a:srgbClr val="E6007E"/>
                </a:solidFill>
              </a:rPr>
              <a:t>!</a:t>
            </a:r>
            <a:endParaRPr sz="3100" b="1" dirty="0">
              <a:solidFill>
                <a:srgbClr val="E600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2709" y="1128978"/>
            <a:ext cx="4987035" cy="33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 txBox="1"/>
          <p:nvPr/>
        </p:nvSpPr>
        <p:spPr>
          <a:xfrm>
            <a:off x="646850" y="398150"/>
            <a:ext cx="6627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100" b="1" i="1" dirty="0">
                <a:solidFill>
                  <a:srgbClr val="E6007E"/>
                </a:solidFill>
              </a:rPr>
              <a:t>             </a:t>
            </a:r>
            <a:r>
              <a:rPr lang="de" sz="3100" b="1" i="1" dirty="0" smtClean="0">
                <a:solidFill>
                  <a:srgbClr val="E6007E"/>
                </a:solidFill>
              </a:rPr>
              <a:t>#VorsichtRassismus</a:t>
            </a:r>
            <a:r>
              <a:rPr lang="de" sz="3100" b="1" i="1" dirty="0">
                <a:solidFill>
                  <a:srgbClr val="E6007E"/>
                </a:solidFill>
              </a:rPr>
              <a:t>!</a:t>
            </a:r>
            <a:endParaRPr sz="3100" b="1" dirty="0">
              <a:solidFill>
                <a:srgbClr val="E600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8070" y="1118956"/>
            <a:ext cx="5144570" cy="3585417"/>
          </a:xfrm>
          <a:prstGeom prst="rect">
            <a:avLst/>
          </a:prstGeom>
          <a:noFill/>
          <a:ln w="9525" cap="flat" cmpd="sng">
            <a:solidFill>
              <a:srgbClr val="E6007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6" name="Google Shape;286;p41"/>
          <p:cNvSpPr txBox="1"/>
          <p:nvPr/>
        </p:nvSpPr>
        <p:spPr>
          <a:xfrm>
            <a:off x="646850" y="398150"/>
            <a:ext cx="6627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100" b="1" i="1" dirty="0">
                <a:solidFill>
                  <a:srgbClr val="E6007E"/>
                </a:solidFill>
              </a:rPr>
              <a:t>             </a:t>
            </a:r>
            <a:r>
              <a:rPr lang="de" sz="3100" b="1" i="1" dirty="0" smtClean="0">
                <a:solidFill>
                  <a:srgbClr val="E6007E"/>
                </a:solidFill>
              </a:rPr>
              <a:t>#VorsichtAbleismus</a:t>
            </a:r>
            <a:r>
              <a:rPr lang="de" sz="3100" b="1" i="1" dirty="0">
                <a:solidFill>
                  <a:srgbClr val="E6007E"/>
                </a:solidFill>
              </a:rPr>
              <a:t>!</a:t>
            </a:r>
            <a:endParaRPr sz="3100" b="1" dirty="0">
              <a:solidFill>
                <a:srgbClr val="E600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title"/>
          </p:nvPr>
        </p:nvSpPr>
        <p:spPr>
          <a:xfrm>
            <a:off x="481312" y="464644"/>
            <a:ext cx="5053511" cy="66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3600" b="1"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Wer ist betroffen?</a:t>
            </a:r>
            <a:endParaRPr sz="3600">
              <a:highlight>
                <a:schemeClr val="lt1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6" name="Google Shape;296;p42"/>
          <p:cNvSpPr txBox="1">
            <a:spLocks noGrp="1"/>
          </p:cNvSpPr>
          <p:nvPr>
            <p:ph type="body" idx="1"/>
          </p:nvPr>
        </p:nvSpPr>
        <p:spPr>
          <a:xfrm>
            <a:off x="481312" y="1217544"/>
            <a:ext cx="7824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3937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" sz="1800" dirty="0"/>
              <a:t>Alle Menschen, die sich sich für eine</a:t>
            </a:r>
            <a:r>
              <a:rPr lang="de" sz="1800" b="1" dirty="0"/>
              <a:t> offene und vielfältige Gesellschaft</a:t>
            </a:r>
            <a:r>
              <a:rPr lang="de" sz="1800" dirty="0"/>
              <a:t> einsetzen, können von Hassrede betroffen sein.</a:t>
            </a:r>
            <a:endParaRPr sz="1800" dirty="0"/>
          </a:p>
          <a:p>
            <a:pPr marL="3937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de" sz="1800" dirty="0"/>
              <a:t>Aber: Hassrede trifft nicht alle gleichermaßen!</a:t>
            </a:r>
            <a:endParaRPr sz="1800" dirty="0"/>
          </a:p>
          <a:p>
            <a:pPr marL="3937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de" sz="1800" dirty="0"/>
              <a:t>Oft sind es </a:t>
            </a:r>
            <a:r>
              <a:rPr lang="de" sz="1800" b="1" dirty="0"/>
              <a:t>rassistische, antisemitische</a:t>
            </a:r>
            <a:r>
              <a:rPr lang="de" sz="1800" dirty="0"/>
              <a:t> (judenfeindliche) oder </a:t>
            </a:r>
            <a:r>
              <a:rPr lang="de" sz="1800" b="1" dirty="0"/>
              <a:t>sexistische Kommentare</a:t>
            </a:r>
            <a:r>
              <a:rPr lang="de" sz="1800" dirty="0"/>
              <a:t>, die bestimmte Menschen oder </a:t>
            </a:r>
            <a:r>
              <a:rPr lang="de" sz="1800" b="1" dirty="0"/>
              <a:t>Gruppen</a:t>
            </a:r>
            <a:r>
              <a:rPr lang="de" sz="1800" dirty="0"/>
              <a:t> als Zielscheibe haben.</a:t>
            </a:r>
            <a:endParaRPr sz="1800" dirty="0"/>
          </a:p>
          <a:p>
            <a:pPr marL="3937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de" sz="1800" dirty="0"/>
              <a:t>besonders betroffen: Frauen (of Color), queere Personen, Schwarze Menschen &amp;</a:t>
            </a:r>
            <a:r>
              <a:rPr lang="de" sz="1800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r>
              <a:rPr lang="de" sz="1800" dirty="0">
                <a:uFill>
                  <a:noFill/>
                </a:uFill>
                <a:hlinkClick r:id="rId3"/>
              </a:rPr>
              <a:t>BIPoC</a:t>
            </a:r>
            <a:r>
              <a:rPr lang="de" sz="1800" dirty="0"/>
              <a:t>, Juden:Jüdinnen, Menschen mit Behinderungen und viele andere diskriminierte Gruppen </a:t>
            </a:r>
            <a:endParaRPr sz="2300" dirty="0"/>
          </a:p>
        </p:txBody>
      </p:sp>
      <p:sp>
        <p:nvSpPr>
          <p:cNvPr id="297" name="Google Shape;297;p42"/>
          <p:cNvSpPr txBox="1"/>
          <p:nvPr/>
        </p:nvSpPr>
        <p:spPr>
          <a:xfrm>
            <a:off x="481300" y="4559044"/>
            <a:ext cx="58065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1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Quelle:</a:t>
            </a:r>
            <a:r>
              <a:rPr lang="de" sz="100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" sz="1000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no-hate-speech.de/de/leichte-sprache/</a:t>
            </a:r>
            <a:endParaRPr sz="1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>
            <a:spLocks noGrp="1"/>
          </p:cNvSpPr>
          <p:nvPr>
            <p:ph type="title"/>
          </p:nvPr>
        </p:nvSpPr>
        <p:spPr>
          <a:xfrm>
            <a:off x="726532" y="2324492"/>
            <a:ext cx="39351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27777"/>
              <a:buFont typeface="Arial"/>
              <a:buNone/>
            </a:pPr>
            <a:r>
              <a:rPr lang="de" sz="3600" b="1">
                <a:latin typeface="Roboto Slab"/>
                <a:ea typeface="Roboto Slab"/>
                <a:cs typeface="Roboto Slab"/>
                <a:sym typeface="Roboto Slab"/>
              </a:rPr>
              <a:t>Wer ist betroffen?</a:t>
            </a:r>
            <a:endParaRPr sz="3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7" name="Google Shape;307;p43"/>
          <p:cNvSpPr txBox="1"/>
          <p:nvPr/>
        </p:nvSpPr>
        <p:spPr>
          <a:xfrm>
            <a:off x="367606" y="2141638"/>
            <a:ext cx="2250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1723" y="1549034"/>
            <a:ext cx="2116775" cy="21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4"/>
          <p:cNvSpPr txBox="1"/>
          <p:nvPr/>
        </p:nvSpPr>
        <p:spPr>
          <a:xfrm>
            <a:off x="250144" y="4611412"/>
            <a:ext cx="3178810" cy="49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689194" y="1374375"/>
            <a:ext cx="7694700" cy="20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de" sz="5700" b="1" i="0" u="none" strike="noStrike" cap="none">
                <a:solidFill>
                  <a:srgbClr val="1A1A1A"/>
                </a:solidFill>
                <a:latin typeface="Roboto Slab"/>
                <a:ea typeface="Roboto Slab"/>
                <a:cs typeface="Roboto Slab"/>
                <a:sym typeface="Roboto Slab"/>
              </a:rPr>
              <a:t>Das macht Hassrede mit uns</a:t>
            </a:r>
            <a:r>
              <a:rPr lang="de" sz="5700" b="1">
                <a:solidFill>
                  <a:srgbClr val="1A1A1A"/>
                </a:solidFill>
                <a:latin typeface="Roboto Slab"/>
                <a:ea typeface="Roboto Slab"/>
                <a:cs typeface="Roboto Slab"/>
                <a:sym typeface="Roboto Slab"/>
              </a:rPr>
              <a:t>…</a:t>
            </a:r>
            <a:endParaRPr sz="6000" b="1" i="0" u="none" strike="noStrike" cap="none">
              <a:solidFill>
                <a:srgbClr val="1A1A1A"/>
              </a:solidFill>
              <a:highlight>
                <a:srgbClr val="FEF445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title"/>
          </p:nvPr>
        </p:nvSpPr>
        <p:spPr>
          <a:xfrm>
            <a:off x="464400" y="748850"/>
            <a:ext cx="67980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3400" b="1">
                <a:latin typeface="Roboto Slab"/>
                <a:ea typeface="Roboto Slab"/>
                <a:cs typeface="Roboto Slab"/>
                <a:sym typeface="Roboto Slab"/>
              </a:rPr>
              <a:t>Das macht Hassrede mit uns: </a:t>
            </a:r>
            <a:br>
              <a:rPr lang="de" sz="3400" b="1">
                <a:latin typeface="Roboto Slab"/>
                <a:ea typeface="Roboto Slab"/>
                <a:cs typeface="Roboto Slab"/>
                <a:sym typeface="Roboto Slab"/>
              </a:rPr>
            </a:br>
            <a:endParaRPr sz="3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464399" y="1502795"/>
            <a:ext cx="7099663" cy="303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de" sz="2100"/>
              <a:t>Menschen fühlen sich schlecht und bedroht,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de" sz="2100"/>
              <a:t>Hassrede vergiftet die politischen Debatten,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de" sz="2100"/>
              <a:t>schwächt den gesellschaftlichen Zusammenhalt,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de" sz="2100"/>
              <a:t>und führt dazu, dass Leute sich nicht mehr öffentlich äußern.</a:t>
            </a:r>
            <a:endParaRPr sz="1500"/>
          </a:p>
        </p:txBody>
      </p:sp>
      <p:sp>
        <p:nvSpPr>
          <p:cNvPr id="330" name="Google Shape;330;p45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663006" y="2017563"/>
            <a:ext cx="41952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2400" b="1">
                <a:solidFill>
                  <a:srgbClr val="E6007E"/>
                </a:solidFill>
                <a:highlight>
                  <a:schemeClr val="lt1"/>
                </a:highlight>
              </a:rPr>
              <a:t>Louisa Dellert </a:t>
            </a:r>
            <a:r>
              <a:rPr lang="de" sz="2400">
                <a:highlight>
                  <a:srgbClr val="FFFFFF"/>
                </a:highlight>
              </a:rPr>
              <a:t>und </a:t>
            </a:r>
            <a:r>
              <a:rPr lang="de" sz="2400" i="1">
                <a:highlight>
                  <a:srgbClr val="FFFFFF"/>
                </a:highlight>
              </a:rPr>
              <a:t>HateAid </a:t>
            </a:r>
            <a:r>
              <a:rPr lang="de" sz="2400">
                <a:highlight>
                  <a:srgbClr val="FFFFFF"/>
                </a:highlight>
              </a:rPr>
              <a:t>zu den Folgen von Hassrede: </a:t>
            </a:r>
            <a:endParaRPr sz="2400">
              <a:highlight>
                <a:srgbClr val="FEF445"/>
              </a:highlight>
            </a:endParaRPr>
          </a:p>
        </p:txBody>
      </p:sp>
      <p:sp>
        <p:nvSpPr>
          <p:cNvPr id="340" name="Google Shape;340;p46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8164" y="1302380"/>
            <a:ext cx="2683380" cy="268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>
            <a:spLocks noGrp="1"/>
          </p:cNvSpPr>
          <p:nvPr>
            <p:ph type="title"/>
          </p:nvPr>
        </p:nvSpPr>
        <p:spPr>
          <a:xfrm>
            <a:off x="571575" y="591028"/>
            <a:ext cx="4637133" cy="73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3600" b="1" dirty="0">
                <a:latin typeface="Roboto Slab"/>
                <a:ea typeface="Roboto Slab"/>
                <a:cs typeface="Roboto Slab"/>
                <a:sym typeface="Roboto Slab"/>
              </a:rPr>
              <a:t>Wusstest Du, dass...</a:t>
            </a:r>
            <a:endParaRPr sz="36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1" dirty="0">
              <a:highlight>
                <a:srgbClr val="FEF445"/>
              </a:highlight>
            </a:endParaRPr>
          </a:p>
        </p:txBody>
      </p:sp>
      <p:sp>
        <p:nvSpPr>
          <p:cNvPr id="351" name="Google Shape;351;p47"/>
          <p:cNvSpPr txBox="1">
            <a:spLocks noGrp="1"/>
          </p:cNvSpPr>
          <p:nvPr>
            <p:ph type="body" idx="1"/>
          </p:nvPr>
        </p:nvSpPr>
        <p:spPr>
          <a:xfrm>
            <a:off x="346375" y="1369225"/>
            <a:ext cx="4168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3300" b="1" dirty="0"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54%</a:t>
            </a:r>
            <a:r>
              <a:rPr lang="de" b="1" dirty="0">
                <a:solidFill>
                  <a:srgbClr val="E6007E"/>
                </a:solidFill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de" b="1" dirty="0">
                <a:solidFill>
                  <a:srgbClr val="E6007E"/>
                </a:solidFill>
                <a:highlight>
                  <a:schemeClr val="lt1"/>
                </a:highlight>
              </a:rPr>
              <a:t> </a:t>
            </a:r>
            <a:r>
              <a:rPr lang="de" dirty="0"/>
              <a:t>der Internetnutzer:innen sich aufgrund von Hassrede seltener zu eigenen politischen Meinung bekennen?</a:t>
            </a:r>
            <a:endParaRPr dirty="0"/>
          </a:p>
        </p:txBody>
      </p:sp>
      <p:sp>
        <p:nvSpPr>
          <p:cNvPr id="352" name="Google Shape;352;p47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7"/>
          <p:cNvSpPr txBox="1">
            <a:spLocks noGrp="1"/>
          </p:cNvSpPr>
          <p:nvPr>
            <p:ph type="body" idx="2"/>
          </p:nvPr>
        </p:nvSpPr>
        <p:spPr>
          <a:xfrm>
            <a:off x="4884825" y="1369219"/>
            <a:ext cx="3886200" cy="326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3300" b="1"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47%</a:t>
            </a:r>
            <a:r>
              <a:rPr lang="de" sz="2600" b="1"/>
              <a:t> </a:t>
            </a:r>
            <a:r>
              <a:rPr lang="de" sz="2600"/>
              <a:t>angeben</a:t>
            </a:r>
            <a:r>
              <a:rPr lang="de"/>
              <a:t>, dass sie sich aufgrund von Hassrede seltener an Diskussionen im Internet beteiligen?</a:t>
            </a:r>
            <a:endParaRPr/>
          </a:p>
        </p:txBody>
      </p:sp>
      <p:cxnSp>
        <p:nvCxnSpPr>
          <p:cNvPr id="354" name="Google Shape;354;p47"/>
          <p:cNvCxnSpPr/>
          <p:nvPr/>
        </p:nvCxnSpPr>
        <p:spPr>
          <a:xfrm flipH="1">
            <a:off x="4713666" y="1395372"/>
            <a:ext cx="4200" cy="2519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5" name="Google Shape;355;p47"/>
          <p:cNvSpPr txBox="1"/>
          <p:nvPr/>
        </p:nvSpPr>
        <p:spPr>
          <a:xfrm>
            <a:off x="260925" y="4554650"/>
            <a:ext cx="69657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1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</a:t>
            </a:r>
            <a:r>
              <a:rPr lang="de" sz="1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" sz="1000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idz-jena.de/forschung/hass-im-netz-eine-bundesweite-repraesentative-untersuchung-2019/</a:t>
            </a:r>
            <a:r>
              <a:rPr lang="de" sz="1000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/>
            </a:r>
            <a:br>
              <a:rPr lang="de" sz="1000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</a:br>
            <a:endParaRPr sz="1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>
            <a:spLocks noGrp="1"/>
          </p:cNvSpPr>
          <p:nvPr>
            <p:ph type="title"/>
          </p:nvPr>
        </p:nvSpPr>
        <p:spPr>
          <a:xfrm>
            <a:off x="1494608" y="2398400"/>
            <a:ext cx="6154783" cy="97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6300" b="1">
                <a:latin typeface="Roboto Slab"/>
                <a:ea typeface="Roboto Slab"/>
                <a:cs typeface="Roboto Slab"/>
                <a:sym typeface="Roboto Slab"/>
              </a:rPr>
              <a:t>Wer sind die Täter:innen?</a:t>
            </a:r>
            <a:endParaRPr sz="4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5" name="Google Shape;365;p48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1225950" y="828262"/>
            <a:ext cx="3207600" cy="25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de" sz="5000">
                <a:latin typeface="Roboto Slab"/>
                <a:ea typeface="Roboto Slab"/>
                <a:cs typeface="Roboto Slab"/>
                <a:sym typeface="Roboto Slab"/>
              </a:rPr>
              <a:t>Schön, dass Du  da bist!</a:t>
            </a:r>
            <a:endParaRPr sz="5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3" name="Google Shape;173;p31"/>
          <p:cNvSpPr/>
          <p:nvPr/>
        </p:nvSpPr>
        <p:spPr>
          <a:xfrm>
            <a:off x="5191900" y="1555350"/>
            <a:ext cx="1566000" cy="1566600"/>
          </a:xfrm>
          <a:prstGeom prst="heart">
            <a:avLst/>
          </a:prstGeom>
          <a:gradFill>
            <a:gsLst>
              <a:gs pos="0">
                <a:srgbClr val="009FE3"/>
              </a:gs>
              <a:gs pos="50000">
                <a:srgbClr val="F8B131"/>
              </a:gs>
              <a:gs pos="100000">
                <a:srgbClr val="E6007E"/>
              </a:gs>
            </a:gsLst>
            <a:lin ang="10801400" scaled="0"/>
          </a:gradFill>
          <a:ln>
            <a:noFill/>
          </a:ln>
        </p:spPr>
        <p:txBody>
          <a:bodyPr spcFirstLastPara="1" wrap="square" lIns="78025" tIns="78025" rIns="78025" bIns="7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9"/>
          <p:cNvSpPr txBox="1">
            <a:spLocks noGrp="1"/>
          </p:cNvSpPr>
          <p:nvPr>
            <p:ph type="title"/>
          </p:nvPr>
        </p:nvSpPr>
        <p:spPr>
          <a:xfrm>
            <a:off x="348632" y="1737286"/>
            <a:ext cx="3837900" cy="19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rmAutofit fontScale="90000"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6024"/>
              <a:buNone/>
            </a:pPr>
            <a:r>
              <a:rPr lang="de" sz="2490"/>
              <a:t>In diesem Video spricht </a:t>
            </a:r>
            <a:r>
              <a:rPr lang="de" sz="2490" b="1">
                <a:solidFill>
                  <a:srgbClr val="E6007E"/>
                </a:solidFill>
                <a:highlight>
                  <a:schemeClr val="lt1"/>
                </a:highlight>
              </a:rPr>
              <a:t>Christoph Hebbecker</a:t>
            </a:r>
            <a:r>
              <a:rPr lang="de" sz="2490">
                <a:highlight>
                  <a:srgbClr val="FFE599"/>
                </a:highlight>
              </a:rPr>
              <a:t> </a:t>
            </a:r>
            <a:endParaRPr sz="2490">
              <a:highlight>
                <a:srgbClr val="FFE599"/>
              </a:highlight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6024"/>
              <a:buNone/>
            </a:pPr>
            <a:r>
              <a:rPr lang="de" sz="2490"/>
              <a:t>(Staatsanwalt bei der Fachstelle Cybercrime NRW):</a:t>
            </a:r>
            <a:endParaRPr sz="2490"/>
          </a:p>
        </p:txBody>
      </p:sp>
      <p:pic>
        <p:nvPicPr>
          <p:cNvPr id="375" name="Google Shape;37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3232" y="1067846"/>
            <a:ext cx="3284429" cy="328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 txBox="1">
            <a:spLocks noGrp="1"/>
          </p:cNvSpPr>
          <p:nvPr>
            <p:ph type="title"/>
          </p:nvPr>
        </p:nvSpPr>
        <p:spPr>
          <a:xfrm>
            <a:off x="932673" y="951223"/>
            <a:ext cx="78864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6100" b="1">
                <a:latin typeface="Roboto Slab"/>
                <a:ea typeface="Roboto Slab"/>
                <a:cs typeface="Roboto Slab"/>
                <a:sym typeface="Roboto Slab"/>
              </a:rPr>
              <a:t>Wusstest Du, dass...</a:t>
            </a:r>
            <a:endParaRPr sz="47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5" name="Google Shape;385;p5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519" cy="112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Autofit/>
          </a:bodyPr>
          <a:lstStyle/>
          <a:p>
            <a:pPr marL="3937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300"/>
          </a:p>
          <a:p>
            <a:pPr marL="3937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300"/>
          </a:p>
        </p:txBody>
      </p:sp>
      <p:sp>
        <p:nvSpPr>
          <p:cNvPr id="386" name="Google Shape;386;p50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1"/>
          <p:cNvSpPr txBox="1">
            <a:spLocks noGrp="1"/>
          </p:cNvSpPr>
          <p:nvPr>
            <p:ph type="title"/>
          </p:nvPr>
        </p:nvSpPr>
        <p:spPr>
          <a:xfrm>
            <a:off x="1108000" y="1919625"/>
            <a:ext cx="75552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6500" b="1">
                <a:latin typeface="Roboto Slab"/>
                <a:ea typeface="Roboto Slab"/>
                <a:cs typeface="Roboto Slab"/>
                <a:sym typeface="Roboto Slab"/>
              </a:rPr>
              <a:t>77%</a:t>
            </a:r>
            <a:r>
              <a:rPr lang="de" sz="6500" b="1">
                <a:highlight>
                  <a:srgbClr val="FEF445"/>
                </a:highlight>
              </a:rPr>
              <a:t> </a:t>
            </a:r>
            <a:r>
              <a:rPr lang="de" sz="5100">
                <a:highlight>
                  <a:srgbClr val="FEF445"/>
                </a:highlight>
              </a:rPr>
              <a:t/>
            </a:r>
            <a:br>
              <a:rPr lang="de" sz="5100">
                <a:highlight>
                  <a:srgbClr val="FEF445"/>
                </a:highlight>
              </a:rPr>
            </a:br>
            <a:r>
              <a:rPr lang="de" sz="4400"/>
              <a:t>der Hasskommentare aus dem extrem rechten Spektrum kommen?</a:t>
            </a:r>
            <a:endParaRPr sz="4400"/>
          </a:p>
        </p:txBody>
      </p:sp>
      <p:sp>
        <p:nvSpPr>
          <p:cNvPr id="396" name="Google Shape;396;p51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1"/>
          <p:cNvSpPr txBox="1"/>
          <p:nvPr/>
        </p:nvSpPr>
        <p:spPr>
          <a:xfrm>
            <a:off x="331287" y="4707306"/>
            <a:ext cx="6965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Quelle:</a:t>
            </a:r>
            <a:r>
              <a:rPr lang="de" sz="100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" sz="10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bka.de/DE/Presse/Listenseite_Pressemitteilungen/2019/Presse2019/190606_AktionstagHasspostings.html</a:t>
            </a: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2"/>
          <p:cNvSpPr txBox="1">
            <a:spLocks noGrp="1"/>
          </p:cNvSpPr>
          <p:nvPr>
            <p:ph type="title"/>
          </p:nvPr>
        </p:nvSpPr>
        <p:spPr>
          <a:xfrm>
            <a:off x="629851" y="740569"/>
            <a:ext cx="32575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700"/>
              <a:buNone/>
            </a:pPr>
            <a:r>
              <a:rPr lang="de" sz="3800" b="1">
                <a:latin typeface="Roboto Slab"/>
                <a:ea typeface="Roboto Slab"/>
                <a:cs typeface="Roboto Slab"/>
                <a:sym typeface="Roboto Slab"/>
              </a:rPr>
              <a:t>Wusstest Du, dass...</a:t>
            </a:r>
            <a:endParaRPr sz="32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7" name="Google Shape;407;p52"/>
          <p:cNvSpPr txBox="1">
            <a:spLocks noGrp="1"/>
          </p:cNvSpPr>
          <p:nvPr>
            <p:ph type="body" idx="1"/>
          </p:nvPr>
        </p:nvSpPr>
        <p:spPr>
          <a:xfrm>
            <a:off x="3887391" y="9546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 fontScale="85000" lnSpcReduction="10000"/>
          </a:bodyPr>
          <a:lstStyle/>
          <a:p>
            <a:pPr marL="393700" lvl="0" indent="-32194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de" sz="2200" dirty="0"/>
              <a:t>Rechte Gruppierungen möchten in den Kommentarspalten den Eindruck erwecken, ihre Hetze sei das verbreitete Meinungsbild der Mehrheit.</a:t>
            </a:r>
            <a:endParaRPr sz="2200" dirty="0"/>
          </a:p>
          <a:p>
            <a:pPr marL="393700" lvl="0" indent="-3219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de" sz="2200" dirty="0"/>
              <a:t>Die reale Meinung der Mehrheit kommt oft nicht zum Ausdruck, denn die Meinung einer kleinen Minderheit stellt sich so als Meinung der Mehrheit dar.</a:t>
            </a:r>
            <a:endParaRPr dirty="0"/>
          </a:p>
        </p:txBody>
      </p:sp>
      <p:sp>
        <p:nvSpPr>
          <p:cNvPr id="408" name="Google Shape;408;p52"/>
          <p:cNvSpPr txBox="1">
            <a:spLocks noGrp="1"/>
          </p:cNvSpPr>
          <p:nvPr>
            <p:ph type="body" idx="2"/>
          </p:nvPr>
        </p:nvSpPr>
        <p:spPr>
          <a:xfrm>
            <a:off x="629841" y="1751175"/>
            <a:ext cx="2948940" cy="285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8181"/>
              <a:buNone/>
            </a:pPr>
            <a:r>
              <a:rPr lang="de" sz="1600" dirty="0">
                <a:highlight>
                  <a:srgbClr val="FEF445"/>
                </a:highlight>
              </a:rPr>
              <a:t/>
            </a:r>
            <a:br>
              <a:rPr lang="de" sz="1600" dirty="0">
                <a:highlight>
                  <a:srgbClr val="FEF445"/>
                </a:highlight>
              </a:rPr>
            </a:br>
            <a:r>
              <a:rPr lang="de" sz="2000" dirty="0"/>
              <a:t>… viele Hass-Kampagnen geplant und organisiert sind?</a:t>
            </a:r>
            <a:endParaRPr sz="2000" dirty="0"/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50000"/>
              <a:buNone/>
            </a:pPr>
            <a:endParaRPr sz="2000" dirty="0"/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endParaRPr sz="2000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7142"/>
              <a:buNone/>
            </a:pPr>
            <a:endParaRPr sz="1050" dirty="0"/>
          </a:p>
        </p:txBody>
      </p:sp>
      <p:sp>
        <p:nvSpPr>
          <p:cNvPr id="409" name="Google Shape;409;p52"/>
          <p:cNvSpPr/>
          <p:nvPr/>
        </p:nvSpPr>
        <p:spPr>
          <a:xfrm>
            <a:off x="960694" y="3562800"/>
            <a:ext cx="564903" cy="535158"/>
          </a:xfrm>
          <a:prstGeom prst="irregularSeal2">
            <a:avLst/>
          </a:prstGeom>
          <a:gradFill>
            <a:gsLst>
              <a:gs pos="0">
                <a:srgbClr val="009FE3"/>
              </a:gs>
              <a:gs pos="50000">
                <a:srgbClr val="F8B131"/>
              </a:gs>
              <a:gs pos="100000">
                <a:srgbClr val="E6007E"/>
              </a:gs>
            </a:gsLst>
            <a:lin ang="1080140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025" tIns="78025" rIns="78025" bIns="7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2"/>
          <p:cNvSpPr/>
          <p:nvPr/>
        </p:nvSpPr>
        <p:spPr>
          <a:xfrm>
            <a:off x="1690050" y="3562800"/>
            <a:ext cx="564903" cy="535158"/>
          </a:xfrm>
          <a:prstGeom prst="irregularSeal2">
            <a:avLst/>
          </a:prstGeom>
          <a:gradFill>
            <a:gsLst>
              <a:gs pos="0">
                <a:srgbClr val="009FE3"/>
              </a:gs>
              <a:gs pos="50000">
                <a:srgbClr val="F8B131"/>
              </a:gs>
              <a:gs pos="100000">
                <a:srgbClr val="E6007E"/>
              </a:gs>
            </a:gsLst>
            <a:lin ang="1080140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025" tIns="78025" rIns="78025" bIns="7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2"/>
          <p:cNvSpPr/>
          <p:nvPr/>
        </p:nvSpPr>
        <p:spPr>
          <a:xfrm>
            <a:off x="2424047" y="3562800"/>
            <a:ext cx="564903" cy="535158"/>
          </a:xfrm>
          <a:prstGeom prst="irregularSeal2">
            <a:avLst/>
          </a:prstGeom>
          <a:gradFill>
            <a:gsLst>
              <a:gs pos="0">
                <a:srgbClr val="009FE3"/>
              </a:gs>
              <a:gs pos="50000">
                <a:srgbClr val="F8B131"/>
              </a:gs>
              <a:gs pos="100000">
                <a:srgbClr val="E6007E"/>
              </a:gs>
            </a:gsLst>
            <a:lin ang="1080140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025" tIns="78025" rIns="78025" bIns="7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2"/>
          <p:cNvSpPr txBox="1"/>
          <p:nvPr/>
        </p:nvSpPr>
        <p:spPr>
          <a:xfrm>
            <a:off x="519672" y="4609825"/>
            <a:ext cx="3257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" sz="10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</a:t>
            </a:r>
            <a:r>
              <a:rPr lang="de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" sz="100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lpb-bw.de/hatespeech</a:t>
            </a:r>
            <a:endParaRPr sz="100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 txBox="1">
            <a:spLocks noGrp="1"/>
          </p:cNvSpPr>
          <p:nvPr>
            <p:ph type="title"/>
          </p:nvPr>
        </p:nvSpPr>
        <p:spPr>
          <a:xfrm>
            <a:off x="273600" y="1352850"/>
            <a:ext cx="8596800" cy="2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3000" dirty="0">
                <a:highlight>
                  <a:srgbClr val="FEF445"/>
                </a:highlight>
              </a:rPr>
              <a:t/>
            </a:r>
            <a:br>
              <a:rPr lang="de" sz="3000" dirty="0">
                <a:highlight>
                  <a:srgbClr val="FEF445"/>
                </a:highlight>
              </a:rPr>
            </a:br>
            <a:endParaRPr sz="3000" b="1" dirty="0"/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2500" dirty="0"/>
              <a:t>…bestimmte </a:t>
            </a:r>
            <a:r>
              <a:rPr lang="de" sz="2500" b="1" dirty="0">
                <a:solidFill>
                  <a:srgbClr val="E6007E"/>
                </a:solidFill>
                <a:highlight>
                  <a:schemeClr val="lt1"/>
                </a:highlight>
              </a:rPr>
              <a:t>Emojis </a:t>
            </a:r>
            <a:r>
              <a:rPr lang="de" sz="2500" dirty="0"/>
              <a:t>bei Nazis und Rassist:innen </a:t>
            </a:r>
            <a:r>
              <a:rPr lang="de" sz="2500" dirty="0">
                <a:highlight>
                  <a:schemeClr val="lt1"/>
                </a:highlight>
              </a:rPr>
              <a:t>besonders beliebt sind</a:t>
            </a:r>
            <a:r>
              <a:rPr lang="de" sz="2500" dirty="0"/>
              <a:t>?</a:t>
            </a:r>
            <a:endParaRPr sz="2500" dirty="0"/>
          </a:p>
          <a:p>
            <a:pPr marL="3937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5100"/>
              <a:buNone/>
            </a:pPr>
            <a:endParaRPr sz="3000" dirty="0"/>
          </a:p>
        </p:txBody>
      </p:sp>
      <p:sp>
        <p:nvSpPr>
          <p:cNvPr id="422" name="Google Shape;422;p53"/>
          <p:cNvSpPr txBox="1"/>
          <p:nvPr/>
        </p:nvSpPr>
        <p:spPr>
          <a:xfrm>
            <a:off x="0" y="0"/>
            <a:ext cx="2250077" cy="29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3"/>
          <p:cNvSpPr txBox="1"/>
          <p:nvPr/>
        </p:nvSpPr>
        <p:spPr>
          <a:xfrm>
            <a:off x="469194" y="4608456"/>
            <a:ext cx="74013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" sz="10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Quelle: </a:t>
            </a:r>
            <a:r>
              <a:rPr lang="de" sz="1000" b="0" i="1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belltower.news/hass-emojis-welche-emojis-sind-bei-nazis-rechtsradikalen-rassistinnen-beliebt-113061/</a:t>
            </a:r>
            <a:endParaRPr sz="1000" b="0" i="1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3"/>
          <p:cNvSpPr txBox="1">
            <a:spLocks noGrp="1"/>
          </p:cNvSpPr>
          <p:nvPr>
            <p:ph type="title"/>
          </p:nvPr>
        </p:nvSpPr>
        <p:spPr>
          <a:xfrm>
            <a:off x="629849" y="740575"/>
            <a:ext cx="5480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700"/>
              <a:buNone/>
            </a:pPr>
            <a:r>
              <a:rPr lang="de" sz="3800" b="1">
                <a:latin typeface="Roboto Slab"/>
                <a:ea typeface="Roboto Slab"/>
                <a:cs typeface="Roboto Slab"/>
                <a:sym typeface="Roboto Slab"/>
              </a:rPr>
              <a:t>Wusstest Du, dass...</a:t>
            </a:r>
            <a:endParaRPr sz="32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31" name="Google Shape;43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81" y="3048443"/>
            <a:ext cx="720000" cy="72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44" y="3048443"/>
            <a:ext cx="720000" cy="72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99" y="3048443"/>
            <a:ext cx="720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4"/>
          <p:cNvSpPr txBox="1">
            <a:spLocks noGrp="1"/>
          </p:cNvSpPr>
          <p:nvPr>
            <p:ph type="body" idx="1"/>
          </p:nvPr>
        </p:nvSpPr>
        <p:spPr>
          <a:xfrm>
            <a:off x="473775" y="1585294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de" sz="1500"/>
              <a:t>Ganz klar: </a:t>
            </a:r>
            <a:r>
              <a:rPr lang="de" sz="1500" b="1">
                <a:highlight>
                  <a:schemeClr val="lt1"/>
                </a:highlight>
              </a:rPr>
              <a:t>Meinungsfreiheit ist super wichtig </a:t>
            </a:r>
            <a:r>
              <a:rPr lang="de" sz="1500">
                <a:highlight>
                  <a:schemeClr val="lt1"/>
                </a:highlight>
              </a:rPr>
              <a:t>in</a:t>
            </a:r>
            <a:r>
              <a:rPr lang="de" sz="1500" b="1">
                <a:highlight>
                  <a:schemeClr val="lt1"/>
                </a:highlight>
              </a:rPr>
              <a:t> </a:t>
            </a:r>
            <a:r>
              <a:rPr lang="de" sz="1500"/>
              <a:t>unserer Gesellschaft und jede:r hat das Recht</a:t>
            </a:r>
            <a:r>
              <a:rPr lang="de" sz="1500" b="1"/>
              <a:t> </a:t>
            </a:r>
            <a:r>
              <a:rPr lang="de" sz="1500"/>
              <a:t>die eigene Meinung öffentlich zu sagen!</a:t>
            </a:r>
            <a:br>
              <a:rPr lang="de" sz="1500"/>
            </a:b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 sz="1500"/>
              <a:t>Meinungsfreiheit ist aber nicht die Freiheit, alles zu sagen, was man will und kann. Das Recht der Meinungsfreiheit hat Grenzen:</a:t>
            </a:r>
            <a:r>
              <a:rPr lang="de" sz="1500" b="1"/>
              <a:t> </a:t>
            </a:r>
            <a:r>
              <a:rPr lang="de" sz="1500" b="1">
                <a:highlight>
                  <a:schemeClr val="lt1"/>
                </a:highlight>
              </a:rPr>
              <a:t>Dort, wo die Würde eines anderen Menschen verletzt wird.</a:t>
            </a:r>
            <a:endParaRPr sz="1500" b="1">
              <a:highlight>
                <a:schemeClr val="lt1"/>
              </a:highlight>
            </a:endParaRPr>
          </a:p>
        </p:txBody>
      </p:sp>
      <p:sp>
        <p:nvSpPr>
          <p:cNvPr id="437" name="Google Shape;437;p54"/>
          <p:cNvSpPr txBox="1">
            <a:spLocks noGrp="1"/>
          </p:cNvSpPr>
          <p:nvPr>
            <p:ph type="title"/>
          </p:nvPr>
        </p:nvSpPr>
        <p:spPr>
          <a:xfrm>
            <a:off x="438125" y="675552"/>
            <a:ext cx="66261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" sz="3600" b="1" dirty="0">
                <a:latin typeface="Roboto Slab"/>
                <a:ea typeface="Roboto Slab"/>
                <a:cs typeface="Roboto Slab"/>
                <a:sym typeface="Roboto Slab"/>
              </a:rPr>
              <a:t>Ist das schon Hass oder noch Meinungsfreiheit?</a:t>
            </a:r>
            <a:endParaRPr sz="3600" b="1" dirty="0"/>
          </a:p>
        </p:txBody>
      </p:sp>
      <p:sp>
        <p:nvSpPr>
          <p:cNvPr id="438" name="Google Shape;438;p54"/>
          <p:cNvSpPr txBox="1">
            <a:spLocks noGrp="1"/>
          </p:cNvSpPr>
          <p:nvPr>
            <p:ph type="body" idx="2"/>
          </p:nvPr>
        </p:nvSpPr>
        <p:spPr>
          <a:xfrm>
            <a:off x="4613887" y="1511894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/>
          </a:bodyPr>
          <a:lstStyle/>
          <a:p>
            <a:pPr marL="457200" lvl="0" indent="-32385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SzPts val="1500"/>
              <a:buChar char="•"/>
            </a:pPr>
            <a:r>
              <a:rPr lang="de" sz="1500"/>
              <a:t>Niemand darf aufgrund von Herkunft, Hautfarbe, Geschlecht, sexueller Orientierung, Religion oder Behinderung diskriminiert werden. </a:t>
            </a:r>
            <a:br>
              <a:rPr lang="de" sz="1500"/>
            </a:br>
            <a:endParaRPr sz="1500"/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de" sz="1500"/>
              <a:t>Wer verbal Menschen herabsetzt, beleidigt und bedroht, </a:t>
            </a:r>
            <a:r>
              <a:rPr lang="de" sz="1500" b="1">
                <a:highlight>
                  <a:schemeClr val="lt1"/>
                </a:highlight>
              </a:rPr>
              <a:t>ignoriert die Menschenrechte und begeht oft eine Straftat.</a:t>
            </a:r>
            <a:endParaRPr sz="1500" b="1">
              <a:highlight>
                <a:schemeClr val="lt1"/>
              </a:highlight>
            </a:endParaRPr>
          </a:p>
        </p:txBody>
      </p:sp>
      <p:sp>
        <p:nvSpPr>
          <p:cNvPr id="439" name="Google Shape;439;p54"/>
          <p:cNvSpPr txBox="1"/>
          <p:nvPr/>
        </p:nvSpPr>
        <p:spPr>
          <a:xfrm>
            <a:off x="438119" y="4664760"/>
            <a:ext cx="42018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" sz="10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Quelle:</a:t>
            </a:r>
            <a:r>
              <a:rPr lang="de" sz="1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" sz="100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no-hate-speech.de/de/leichte-sprache/</a:t>
            </a:r>
            <a:endParaRPr sz="100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5"/>
          <p:cNvSpPr txBox="1">
            <a:spLocks noGrp="1"/>
          </p:cNvSpPr>
          <p:nvPr>
            <p:ph type="body" idx="1"/>
          </p:nvPr>
        </p:nvSpPr>
        <p:spPr>
          <a:xfrm>
            <a:off x="6942056" y="1297266"/>
            <a:ext cx="7886519" cy="112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</a:pPr>
            <a:endParaRPr sz="4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500"/>
              </a:spcAft>
              <a:buSzPts val="2000"/>
              <a:buNone/>
            </a:pPr>
            <a:endParaRPr sz="4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5"/>
          <p:cNvSpPr txBox="1"/>
          <p:nvPr/>
        </p:nvSpPr>
        <p:spPr>
          <a:xfrm>
            <a:off x="5834662" y="1843687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3612" y="569249"/>
            <a:ext cx="3801533" cy="380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6"/>
          <p:cNvSpPr txBox="1">
            <a:spLocks noGrp="1"/>
          </p:cNvSpPr>
          <p:nvPr>
            <p:ph type="title"/>
          </p:nvPr>
        </p:nvSpPr>
        <p:spPr>
          <a:xfrm>
            <a:off x="628740" y="1561452"/>
            <a:ext cx="7886519" cy="213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6000" b="1" dirty="0">
                <a:latin typeface="Roboto Slab"/>
                <a:ea typeface="Roboto Slab"/>
                <a:cs typeface="Roboto Slab"/>
                <a:sym typeface="Roboto Slab"/>
              </a:rPr>
              <a:t>Was also tun gegen Hassrede?</a:t>
            </a:r>
            <a:endParaRPr sz="46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0" name="Google Shape;460;p56"/>
          <p:cNvSpPr txBox="1">
            <a:spLocks noGrp="1"/>
          </p:cNvSpPr>
          <p:nvPr>
            <p:ph type="body" idx="1"/>
          </p:nvPr>
        </p:nvSpPr>
        <p:spPr>
          <a:xfrm>
            <a:off x="6942056" y="1297266"/>
            <a:ext cx="7886519" cy="112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</a:pPr>
            <a:endParaRPr sz="4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500"/>
              </a:spcAft>
              <a:buSzPts val="2000"/>
              <a:buNone/>
            </a:pPr>
            <a:endParaRPr sz="4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6"/>
          <p:cNvSpPr txBox="1"/>
          <p:nvPr/>
        </p:nvSpPr>
        <p:spPr>
          <a:xfrm>
            <a:off x="5834662" y="1843687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7"/>
          <p:cNvSpPr txBox="1">
            <a:spLocks noGrp="1"/>
          </p:cNvSpPr>
          <p:nvPr>
            <p:ph type="title"/>
          </p:nvPr>
        </p:nvSpPr>
        <p:spPr>
          <a:xfrm>
            <a:off x="409380" y="2583711"/>
            <a:ext cx="3796937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de" sz="3600"/>
              <a:t>Das kannst du tun, wenn du </a:t>
            </a:r>
            <a:r>
              <a:rPr lang="de" sz="3600" b="1">
                <a:highlight>
                  <a:schemeClr val="lt1"/>
                </a:highlight>
              </a:rPr>
              <a:t>selbst betroffen bist: </a:t>
            </a:r>
            <a:endParaRPr sz="3600" b="1">
              <a:highlight>
                <a:schemeClr val="lt1"/>
              </a:highlight>
            </a:endParaRPr>
          </a:p>
        </p:txBody>
      </p:sp>
      <p:pic>
        <p:nvPicPr>
          <p:cNvPr id="471" name="Google Shape;47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136" y="1475360"/>
            <a:ext cx="2559784" cy="255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8"/>
          <p:cNvSpPr txBox="1">
            <a:spLocks noGrp="1"/>
          </p:cNvSpPr>
          <p:nvPr>
            <p:ph type="title"/>
          </p:nvPr>
        </p:nvSpPr>
        <p:spPr>
          <a:xfrm>
            <a:off x="409380" y="2583711"/>
            <a:ext cx="3796937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de" sz="3600"/>
              <a:t>Werde selbst aktiv </a:t>
            </a:r>
            <a:r>
              <a:rPr lang="de" sz="3600" b="1">
                <a:highlight>
                  <a:schemeClr val="lt1"/>
                </a:highlight>
              </a:rPr>
              <a:t>gegen Hass im Netz</a:t>
            </a:r>
            <a:r>
              <a:rPr lang="de" sz="3600">
                <a:highlight>
                  <a:schemeClr val="lt1"/>
                </a:highlight>
              </a:rPr>
              <a:t> -</a:t>
            </a:r>
            <a:r>
              <a:rPr lang="de" sz="3600"/>
              <a:t> so geht’s: </a:t>
            </a:r>
            <a:endParaRPr sz="3600">
              <a:highlight>
                <a:srgbClr val="FFE599"/>
              </a:highlight>
            </a:endParaRPr>
          </a:p>
        </p:txBody>
      </p:sp>
      <p:pic>
        <p:nvPicPr>
          <p:cNvPr id="481" name="Google Shape;48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7710" y="900834"/>
            <a:ext cx="3513222" cy="351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1377438" y="1164850"/>
            <a:ext cx="2929800" cy="285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025" tIns="39000" rIns="78025" bIns="390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4782"/>
              <a:buNone/>
            </a:pPr>
            <a:r>
              <a:rPr lang="de" sz="4600">
                <a:solidFill>
                  <a:schemeClr val="dk1"/>
                </a:solidFill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Bevor es losgeht, schau mich zuerst!</a:t>
            </a:r>
            <a:r>
              <a:rPr lang="de" sz="46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4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4285"/>
              <a:buNone/>
            </a:pPr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6957" y="1288662"/>
            <a:ext cx="2480565" cy="248056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4596938" y="3769228"/>
            <a:ext cx="2301900" cy="30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025" tIns="39000" rIns="78025" bIns="390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304"/>
              <a:buNone/>
            </a:pPr>
            <a:r>
              <a:rPr lang="de" sz="4600" i="1"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Dieses Video hat keinen Ton!</a:t>
            </a:r>
            <a:endParaRPr sz="4600" i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300000"/>
              <a:buNone/>
            </a:pPr>
            <a:endParaRPr i="1"/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9"/>
          <p:cNvSpPr txBox="1">
            <a:spLocks noGrp="1"/>
          </p:cNvSpPr>
          <p:nvPr>
            <p:ph type="title"/>
          </p:nvPr>
        </p:nvSpPr>
        <p:spPr>
          <a:xfrm>
            <a:off x="801228" y="800775"/>
            <a:ext cx="3085193" cy="1955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de" sz="2400" dirty="0"/>
              <a:t>Keine Lust mehr auf Hass? Sag es mit einem </a:t>
            </a:r>
            <a:r>
              <a:rPr lang="de" sz="2400" b="1" dirty="0"/>
              <a:t>selbstgemachten Meme</a:t>
            </a:r>
            <a:r>
              <a:rPr lang="de" sz="2400" dirty="0"/>
              <a:t>!</a:t>
            </a:r>
            <a:endParaRPr sz="2800" dirty="0"/>
          </a:p>
        </p:txBody>
      </p:sp>
      <p:pic>
        <p:nvPicPr>
          <p:cNvPr id="491" name="Google Shape;491;p59"/>
          <p:cNvPicPr preferRelativeResize="0"/>
          <p:nvPr/>
        </p:nvPicPr>
        <p:blipFill rotWithShape="1">
          <a:blip r:embed="rId3">
            <a:alphaModFix/>
          </a:blip>
          <a:srcRect l="39400" t="30552" r="44283" b="28528"/>
          <a:stretch/>
        </p:blipFill>
        <p:spPr>
          <a:xfrm>
            <a:off x="5494260" y="758282"/>
            <a:ext cx="1631933" cy="2302182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9"/>
          <p:cNvSpPr txBox="1">
            <a:spLocks noGrp="1"/>
          </p:cNvSpPr>
          <p:nvPr>
            <p:ph type="title"/>
          </p:nvPr>
        </p:nvSpPr>
        <p:spPr>
          <a:xfrm>
            <a:off x="757249" y="3079825"/>
            <a:ext cx="3402300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de" sz="2400" dirty="0"/>
              <a:t>Hier kannst du dich engagieren oder Hilfe bekommen:</a:t>
            </a:r>
            <a:endParaRPr sz="2400" dirty="0"/>
          </a:p>
        </p:txBody>
      </p:sp>
      <p:sp>
        <p:nvSpPr>
          <p:cNvPr id="493" name="Google Shape;493;p59"/>
          <p:cNvSpPr txBox="1"/>
          <p:nvPr/>
        </p:nvSpPr>
        <p:spPr>
          <a:xfrm>
            <a:off x="0" y="0"/>
            <a:ext cx="2250077" cy="3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393700" algn="l" rtl="0">
              <a:lnSpc>
                <a:spcPct val="115000"/>
              </a:lnSpc>
              <a:spcBef>
                <a:spcPts val="1500"/>
              </a:spcBef>
              <a:spcAft>
                <a:spcPts val="3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9"/>
          <p:cNvSpPr txBox="1"/>
          <p:nvPr/>
        </p:nvSpPr>
        <p:spPr>
          <a:xfrm>
            <a:off x="4030462" y="3319444"/>
            <a:ext cx="820239" cy="80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de" sz="5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👉</a:t>
            </a:r>
            <a:endParaRPr sz="5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4030462" y="800775"/>
            <a:ext cx="2250077" cy="80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de" sz="5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👉</a:t>
            </a:r>
            <a:endParaRPr sz="5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>
            <a:spLocks noGrp="1"/>
          </p:cNvSpPr>
          <p:nvPr>
            <p:ph type="title"/>
          </p:nvPr>
        </p:nvSpPr>
        <p:spPr>
          <a:xfrm>
            <a:off x="5363775" y="3060487"/>
            <a:ext cx="3217817" cy="176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de" sz="2900" u="sng">
                <a:solidFill>
                  <a:schemeClr val="hlink"/>
                </a:solidFill>
                <a:hlinkClick r:id="rId4"/>
              </a:rPr>
              <a:t>www.klicksafe.de</a:t>
            </a:r>
            <a:r>
              <a:rPr lang="de" sz="2900"/>
              <a:t> 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de" sz="2900" u="sng">
                <a:solidFill>
                  <a:schemeClr val="hlink"/>
                </a:solidFill>
                <a:hlinkClick r:id="rId5"/>
              </a:rPr>
              <a:t>www.das-nettz.de</a:t>
            </a:r>
            <a:r>
              <a:rPr lang="de" sz="2900"/>
              <a:t> 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3200"/>
          </a:p>
        </p:txBody>
      </p:sp>
      <p:pic>
        <p:nvPicPr>
          <p:cNvPr id="497" name="Google Shape;497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0"/>
          <p:cNvSpPr txBox="1">
            <a:spLocks noGrp="1"/>
          </p:cNvSpPr>
          <p:nvPr>
            <p:ph type="title"/>
          </p:nvPr>
        </p:nvSpPr>
        <p:spPr>
          <a:xfrm>
            <a:off x="628800" y="1701886"/>
            <a:ext cx="78864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3600" b="1" dirty="0">
                <a:latin typeface="Roboto Slab"/>
                <a:ea typeface="Roboto Slab"/>
                <a:cs typeface="Roboto Slab"/>
                <a:sym typeface="Roboto Slab"/>
              </a:rPr>
              <a:t>Hast Du noch weitere Ideen</a:t>
            </a:r>
            <a:r>
              <a:rPr lang="de" sz="3600" b="1" dirty="0" smtClean="0">
                <a:latin typeface="Roboto Slab"/>
                <a:ea typeface="Roboto Slab"/>
                <a:cs typeface="Roboto Slab"/>
                <a:sym typeface="Roboto Slab"/>
              </a:rPr>
              <a:t>?</a:t>
            </a:r>
            <a:br>
              <a:rPr lang="de" sz="3600" b="1" dirty="0" smtClean="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de" sz="3600" b="1" dirty="0" smtClean="0">
                <a:latin typeface="Roboto Slab"/>
                <a:ea typeface="Roboto Slab"/>
                <a:cs typeface="Roboto Slab"/>
                <a:sym typeface="Roboto Slab"/>
              </a:rPr>
              <a:t/>
            </a:r>
            <a:br>
              <a:rPr lang="de" sz="3600" b="1" dirty="0" smtClean="0"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de" sz="3600" b="1" dirty="0" smtClean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de" sz="2400" b="1" dirty="0">
                <a:latin typeface="Roboto Slab"/>
                <a:ea typeface="Roboto Slab"/>
                <a:cs typeface="Roboto Slab"/>
                <a:sym typeface="Roboto Slab"/>
              </a:rPr>
              <a:t>Schreibe Deine Ideen gerne auf die bunten Karten und hänge sie dazu</a:t>
            </a:r>
            <a:r>
              <a:rPr lang="de" sz="2800" b="1" dirty="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8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6" name="Google Shape;506;p60"/>
          <p:cNvSpPr txBox="1"/>
          <p:nvPr/>
        </p:nvSpPr>
        <p:spPr>
          <a:xfrm>
            <a:off x="5834662" y="1843687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1"/>
          <p:cNvSpPr txBox="1">
            <a:spLocks noGrp="1"/>
          </p:cNvSpPr>
          <p:nvPr>
            <p:ph type="title"/>
          </p:nvPr>
        </p:nvSpPr>
        <p:spPr>
          <a:xfrm>
            <a:off x="438200" y="1501945"/>
            <a:ext cx="78864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457200" lvl="0" indent="-4445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Roboto Slab"/>
              <a:buAutoNum type="arabicPeriod"/>
            </a:pPr>
            <a:r>
              <a:rPr lang="de" sz="4000" b="1" dirty="0">
                <a:latin typeface="Roboto Slab"/>
                <a:ea typeface="Roboto Slab"/>
                <a:cs typeface="Roboto Slab"/>
                <a:sym typeface="Roboto Slab"/>
              </a:rPr>
              <a:t>Was sagen Betroffene über Hassrede?</a:t>
            </a:r>
            <a:endParaRPr sz="32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6" name="Google Shape;516;p61"/>
          <p:cNvSpPr txBox="1"/>
          <p:nvPr/>
        </p:nvSpPr>
        <p:spPr>
          <a:xfrm>
            <a:off x="5834662" y="1843687"/>
            <a:ext cx="2250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>
            <a:spLocks noGrp="1"/>
          </p:cNvSpPr>
          <p:nvPr>
            <p:ph type="title"/>
          </p:nvPr>
        </p:nvSpPr>
        <p:spPr>
          <a:xfrm>
            <a:off x="542525" y="1501957"/>
            <a:ext cx="78864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4000" b="1" dirty="0">
                <a:latin typeface="Roboto Slab"/>
                <a:ea typeface="Roboto Slab"/>
                <a:cs typeface="Roboto Slab"/>
                <a:sym typeface="Roboto Slab"/>
              </a:rPr>
              <a:t>2. Was sind gesellschaftliche Auswirkungen von Hassrede?</a:t>
            </a:r>
            <a:endParaRPr sz="32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6" name="Google Shape;526;p62"/>
          <p:cNvSpPr txBox="1"/>
          <p:nvPr/>
        </p:nvSpPr>
        <p:spPr>
          <a:xfrm>
            <a:off x="5834662" y="1843687"/>
            <a:ext cx="2250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3"/>
          <p:cNvSpPr txBox="1">
            <a:spLocks noGrp="1"/>
          </p:cNvSpPr>
          <p:nvPr>
            <p:ph type="title"/>
          </p:nvPr>
        </p:nvSpPr>
        <p:spPr>
          <a:xfrm>
            <a:off x="521650" y="1501945"/>
            <a:ext cx="78864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4000" b="1" dirty="0">
                <a:latin typeface="Roboto Slab"/>
                <a:ea typeface="Roboto Slab"/>
                <a:cs typeface="Roboto Slab"/>
                <a:sym typeface="Roboto Slab"/>
              </a:rPr>
              <a:t>3. Was hat Hassrede mit Diskriminierung zu tun?</a:t>
            </a:r>
            <a:endParaRPr sz="32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6" name="Google Shape;536;p63"/>
          <p:cNvSpPr txBox="1"/>
          <p:nvPr/>
        </p:nvSpPr>
        <p:spPr>
          <a:xfrm>
            <a:off x="5834662" y="1843687"/>
            <a:ext cx="2250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/>
        </p:nvSpPr>
        <p:spPr>
          <a:xfrm>
            <a:off x="490106" y="599950"/>
            <a:ext cx="56979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" sz="36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Mach dir keinen Stress!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441188" y="1223438"/>
            <a:ext cx="7808100" cy="30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de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wirst es wahrscheinlich nicht schaffen, dich durch die gesamte Galerie zu arbeiten. </a:t>
            </a:r>
            <a:endParaRPr sz="3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de" sz="3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ist nicht weiter schlimm</a:t>
            </a:r>
            <a:r>
              <a:rPr lang="de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de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Wenn du etwas besonders interessant findest, dann lass dir damit gern etwas Zeit!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356100" y="419606"/>
            <a:ext cx="3246846" cy="57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3300" b="1">
                <a:solidFill>
                  <a:srgbClr val="1A1A1A"/>
                </a:solidFill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Hassrede ist...</a:t>
            </a:r>
            <a:r>
              <a:rPr lang="de" sz="3600" b="1">
                <a:solidFill>
                  <a:srgbClr val="1A1A1A"/>
                </a:solidFill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3600">
              <a:highlight>
                <a:schemeClr val="lt1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502725" y="1137700"/>
            <a:ext cx="8128200" cy="3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3937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wenn man </a:t>
            </a:r>
            <a:r>
              <a:rPr lang="de" sz="1800" b="1"/>
              <a:t>Sprache </a:t>
            </a:r>
            <a:r>
              <a:rPr lang="de" sz="1800"/>
              <a:t>und </a:t>
            </a:r>
            <a:r>
              <a:rPr lang="de" sz="1800" b="1"/>
              <a:t>Bilder </a:t>
            </a:r>
            <a:r>
              <a:rPr lang="de" sz="1800"/>
              <a:t>einsetzt, um bewusst bestimmte Menschen zu </a:t>
            </a:r>
            <a:r>
              <a:rPr lang="de" sz="1800" b="1"/>
              <a:t>verletzen </a:t>
            </a:r>
            <a:r>
              <a:rPr lang="de" sz="1800"/>
              <a:t>und zu </a:t>
            </a:r>
            <a:r>
              <a:rPr lang="de" sz="1800" b="1"/>
              <a:t>beleidigen</a:t>
            </a:r>
            <a:r>
              <a:rPr lang="de" sz="1800"/>
              <a:t>.</a:t>
            </a:r>
            <a:endParaRPr sz="1800"/>
          </a:p>
          <a:p>
            <a:pPr marL="3937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wenn zu </a:t>
            </a:r>
            <a:r>
              <a:rPr lang="de" sz="1800" b="1"/>
              <a:t>Hass und Gewalt gegen Menschen</a:t>
            </a:r>
            <a:r>
              <a:rPr lang="de" sz="1800"/>
              <a:t> einer bestimmten Gruppe </a:t>
            </a:r>
            <a:r>
              <a:rPr lang="de" sz="1800" b="1"/>
              <a:t>aufgerufen </a:t>
            </a:r>
            <a:r>
              <a:rPr lang="de" sz="1800"/>
              <a:t>wird.</a:t>
            </a:r>
            <a:endParaRPr sz="1800"/>
          </a:p>
          <a:p>
            <a:pPr marL="3937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 sz="1800"/>
              <a:t>gegen einzelne Menschen oder Menschengruppen gerichtet.</a:t>
            </a:r>
            <a:endParaRPr sz="1800"/>
          </a:p>
          <a:p>
            <a:pPr marL="3937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de" sz="1800" b="1"/>
              <a:t>reale Gewalt</a:t>
            </a:r>
            <a:r>
              <a:rPr lang="de" sz="1800"/>
              <a:t>, auch wenn sie im Internet stattfindet.</a:t>
            </a:r>
            <a:endParaRPr sz="1800"/>
          </a:p>
        </p:txBody>
      </p:sp>
      <p:sp>
        <p:nvSpPr>
          <p:cNvPr id="205" name="Google Shape;205;p34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356100" y="4125946"/>
            <a:ext cx="58065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Quellen:</a:t>
            </a:r>
            <a:r>
              <a:rPr lang="de" sz="1000" b="0" i="1" u="none" strike="noStrike" cap="none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de" sz="1000" b="0" i="1" u="none" strike="noStrike" cap="none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/>
            </a:r>
            <a:br>
              <a:rPr lang="de" sz="1000" b="0" i="1" u="none" strike="noStrike" cap="none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</a:br>
            <a:r>
              <a:rPr lang="de" sz="10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no-hate-speech.de/de/leichte-sprache/</a:t>
            </a:r>
            <a:r>
              <a:rPr lang="de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e" sz="13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" sz="10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no-hate-speech.de/de/wissen/</a:t>
            </a: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5"/>
          <p:cNvSpPr txBox="1"/>
          <p:nvPr/>
        </p:nvSpPr>
        <p:spPr>
          <a:xfrm>
            <a:off x="250144" y="4611412"/>
            <a:ext cx="3178810" cy="49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386344" y="575450"/>
            <a:ext cx="7358100" cy="1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de" sz="5500" b="1" i="0" u="none" strike="noStrike" cap="none">
                <a:solidFill>
                  <a:srgbClr val="1A1A1A"/>
                </a:solidFill>
                <a:highlight>
                  <a:schemeClr val="lt1"/>
                </a:highlight>
                <a:latin typeface="Roboto Slab"/>
                <a:ea typeface="Roboto Slab"/>
                <a:cs typeface="Roboto Slab"/>
                <a:sym typeface="Roboto Slab"/>
              </a:rPr>
              <a:t>Beispiele von Hass im Netz: </a:t>
            </a:r>
            <a:endParaRPr sz="5500" b="1" i="0" u="none" strike="noStrike" cap="none">
              <a:solidFill>
                <a:srgbClr val="000000"/>
              </a:solidFill>
              <a:highlight>
                <a:schemeClr val="lt1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3834600" y="2074900"/>
            <a:ext cx="4323000" cy="2212800"/>
          </a:xfrm>
          <a:prstGeom prst="wedgeRoundRectCallout">
            <a:avLst>
              <a:gd name="adj1" fmla="val -20746"/>
              <a:gd name="adj2" fmla="val 67184"/>
              <a:gd name="adj3" fmla="val 0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78025" tIns="78025" rIns="78025" bIns="78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de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….um die </a:t>
            </a:r>
            <a:r>
              <a:rPr lang="de" sz="27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de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nderen nicht zu stören, benutze bitte Kopfhörer für die Videos </a:t>
            </a:r>
            <a:r>
              <a:rPr lang="de" sz="2700" b="0" i="0" u="none" strike="noStrike" cap="none">
                <a:solidFill>
                  <a:srgbClr val="FFEE00"/>
                </a:solidFill>
                <a:latin typeface="Calibri"/>
                <a:ea typeface="Calibri"/>
                <a:cs typeface="Calibri"/>
                <a:sym typeface="Calibri"/>
              </a:rPr>
              <a:t>🎧</a:t>
            </a:r>
            <a:endParaRPr sz="2700" b="0" i="0" u="none" strike="noStrike" cap="none">
              <a:solidFill>
                <a:srgbClr val="FFEE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250144" y="4611412"/>
            <a:ext cx="3178810" cy="49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1186950" y="1460381"/>
            <a:ext cx="7358017" cy="85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703250" y="1851025"/>
            <a:ext cx="3456300" cy="1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00" tIns="78025" rIns="78025" bIns="780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de" sz="3100">
                <a:highlight>
                  <a:schemeClr val="lt1"/>
                </a:highlight>
              </a:rPr>
              <a:t>Hier spricht </a:t>
            </a:r>
            <a:r>
              <a:rPr lang="de" sz="3100" b="1">
                <a:solidFill>
                  <a:srgbClr val="E6007E"/>
                </a:solidFill>
                <a:highlight>
                  <a:schemeClr val="lt1"/>
                </a:highlight>
              </a:rPr>
              <a:t>Lena </a:t>
            </a:r>
            <a:r>
              <a:rPr lang="de" sz="3100">
                <a:highlight>
                  <a:schemeClr val="lt1"/>
                </a:highlight>
              </a:rPr>
              <a:t>über Cybermobbing:</a:t>
            </a:r>
            <a:endParaRPr sz="3100">
              <a:highlight>
                <a:schemeClr val="lt1"/>
              </a:highlight>
            </a:endParaRPr>
          </a:p>
        </p:txBody>
      </p:sp>
      <p:pic>
        <p:nvPicPr>
          <p:cNvPr id="231" name="Google Shape;23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3795" y="1347380"/>
            <a:ext cx="2683715" cy="268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250144" y="4611412"/>
            <a:ext cx="3178810" cy="49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1186950" y="1460381"/>
            <a:ext cx="7358017" cy="85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7"/>
          <p:cNvSpPr txBox="1">
            <a:spLocks noGrp="1"/>
          </p:cNvSpPr>
          <p:nvPr>
            <p:ph type="body" idx="1"/>
          </p:nvPr>
        </p:nvSpPr>
        <p:spPr>
          <a:xfrm>
            <a:off x="812700" y="1276261"/>
            <a:ext cx="3415500" cy="28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de" sz="3100"/>
              <a:t>Die Youtuberin </a:t>
            </a:r>
            <a:r>
              <a:rPr lang="de" sz="3100" b="1">
                <a:solidFill>
                  <a:srgbClr val="E6007E"/>
                </a:solidFill>
                <a:highlight>
                  <a:schemeClr val="lt1"/>
                </a:highlight>
              </a:rPr>
              <a:t>Hazel </a:t>
            </a:r>
            <a:r>
              <a:rPr lang="de" sz="3100"/>
              <a:t>über Hassrede in Corona-Zeiten:</a:t>
            </a:r>
            <a:endParaRPr sz="3100"/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500"/>
              <a:buNone/>
            </a:pP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9055" y="1148709"/>
            <a:ext cx="3076924" cy="307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/>
        </p:nvSpPr>
        <p:spPr>
          <a:xfrm>
            <a:off x="5907525" y="1814550"/>
            <a:ext cx="225007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8"/>
          <p:cNvSpPr txBox="1"/>
          <p:nvPr/>
        </p:nvSpPr>
        <p:spPr>
          <a:xfrm>
            <a:off x="1186950" y="1460381"/>
            <a:ext cx="7358017" cy="85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78025" rIns="78025" bIns="78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1"/>
          </p:nvPr>
        </p:nvSpPr>
        <p:spPr>
          <a:xfrm>
            <a:off x="920726" y="1653489"/>
            <a:ext cx="3184800" cy="20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25" tIns="39000" rIns="78025" bIns="39000" anchor="ctr" anchorCtr="0">
            <a:normAutofit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de" sz="2800"/>
              <a:t>Das sind </a:t>
            </a:r>
            <a:r>
              <a:rPr lang="de" sz="2800" b="1">
                <a:solidFill>
                  <a:srgbClr val="E6007E"/>
                </a:solidFill>
                <a:highlight>
                  <a:schemeClr val="lt1"/>
                </a:highlight>
              </a:rPr>
              <a:t>Jans </a:t>
            </a:r>
            <a:r>
              <a:rPr lang="de" sz="2800"/>
              <a:t>Erfahrungen mit Hassrede: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1191" y="1359381"/>
            <a:ext cx="2641119" cy="264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79424"/>
            <a:ext cx="9144000" cy="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6323" y="4644102"/>
            <a:ext cx="539225" cy="4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6150" y="131725"/>
            <a:ext cx="834374" cy="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FE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Bildschirmpräsentation (16:9)</PresentationFormat>
  <Paragraphs>78</Paragraphs>
  <Slides>34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Calibri</vt:lpstr>
      <vt:lpstr>Roboto Slab</vt:lpstr>
      <vt:lpstr>Arial</vt:lpstr>
      <vt:lpstr>Simple Light</vt:lpstr>
      <vt:lpstr>Office</vt:lpstr>
      <vt:lpstr>PowerPoint-Präsentation</vt:lpstr>
      <vt:lpstr>Schön, dass Du  da bist!</vt:lpstr>
      <vt:lpstr>PowerPoint-Präsentation</vt:lpstr>
      <vt:lpstr>PowerPoint-Präsentation</vt:lpstr>
      <vt:lpstr>Hassrede ist...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Wer ist betroffen?</vt:lpstr>
      <vt:lpstr>Wer ist betroffen?</vt:lpstr>
      <vt:lpstr>PowerPoint-Präsentation</vt:lpstr>
      <vt:lpstr>Das macht Hassrede mit uns:  </vt:lpstr>
      <vt:lpstr>Louisa Dellert und HateAid zu den Folgen von Hassrede: </vt:lpstr>
      <vt:lpstr>Wusstest Du, dass... </vt:lpstr>
      <vt:lpstr>Wer sind die Täter:innen?</vt:lpstr>
      <vt:lpstr>In diesem Video spricht Christoph Hebbecker  (Staatsanwalt bei der Fachstelle Cybercrime NRW):</vt:lpstr>
      <vt:lpstr>Wusstest Du, dass...</vt:lpstr>
      <vt:lpstr>77%  der Hasskommentare aus dem extrem rechten Spektrum kommen?</vt:lpstr>
      <vt:lpstr>Wusstest Du, dass...</vt:lpstr>
      <vt:lpstr>  …bestimmte Emojis bei Nazis und Rassist:innen besonders beliebt sind? </vt:lpstr>
      <vt:lpstr>Ist das schon Hass oder noch Meinungsfreiheit?</vt:lpstr>
      <vt:lpstr>PowerPoint-Präsentation</vt:lpstr>
      <vt:lpstr>Was also tun gegen Hassrede?</vt:lpstr>
      <vt:lpstr>Das kannst du tun, wenn du selbst betroffen bist: </vt:lpstr>
      <vt:lpstr>Werde selbst aktiv gegen Hass im Netz - so geht’s: </vt:lpstr>
      <vt:lpstr>Keine Lust mehr auf Hass? Sag es mit einem selbstgemachten Meme!</vt:lpstr>
      <vt:lpstr>Hast Du noch weitere Ideen?   Schreibe Deine Ideen gerne auf die bunten Karten und hänge sie dazu.</vt:lpstr>
      <vt:lpstr>Was sagen Betroffene über Hassrede?</vt:lpstr>
      <vt:lpstr>2. Was sind gesellschaftliche Auswirkungen von Hassrede?</vt:lpstr>
      <vt:lpstr>3. Was hat Hassrede mit Diskriminierung zu tun?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Eva Schwarz</cp:lastModifiedBy>
  <cp:revision>1</cp:revision>
  <dcterms:modified xsi:type="dcterms:W3CDTF">2022-07-19T09:18:45Z</dcterms:modified>
</cp:coreProperties>
</file>