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95" r:id="rId2"/>
    <p:sldId id="296" r:id="rId3"/>
    <p:sldId id="289" r:id="rId4"/>
    <p:sldId id="297" r:id="rId5"/>
    <p:sldId id="290" r:id="rId6"/>
    <p:sldId id="291" r:id="rId7"/>
    <p:sldId id="292"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7E"/>
    <a:srgbClr val="C90066"/>
    <a:srgbClr val="FFEE00"/>
    <a:srgbClr val="FF99FF"/>
    <a:srgbClr val="00FF99"/>
    <a:srgbClr val="AF116F"/>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2294" autoAdjust="0"/>
  </p:normalViewPr>
  <p:slideViewPr>
    <p:cSldViewPr snapToGrid="0">
      <p:cViewPr varScale="1">
        <p:scale>
          <a:sx n="47" d="100"/>
          <a:sy n="47" d="100"/>
        </p:scale>
        <p:origin x="125" y="52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66614C-4F31-40E5-9C9A-214CE805E88D}" type="datetimeFigureOut">
              <a:rPr lang="de-DE" smtClean="0"/>
              <a:t>15.07.2022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8B1888-2171-49AF-80FD-3233B9B5B6D0}" type="slidenum">
              <a:rPr lang="de-DE" smtClean="0"/>
              <a:t>‹Nr.›</a:t>
            </a:fld>
            <a:endParaRPr lang="de-DE"/>
          </a:p>
        </p:txBody>
      </p:sp>
    </p:spTree>
    <p:extLst>
      <p:ext uri="{BB962C8B-B14F-4D97-AF65-F5344CB8AC3E}">
        <p14:creationId xmlns:p14="http://schemas.microsoft.com/office/powerpoint/2010/main" val="786147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76199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6144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0978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47061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A76E2A-54A8-40A5-A658-FA2BE8C3F74F}"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172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latin typeface="Roboto" panose="02000000000000000000" pitchFamily="2" charset="0"/>
                <a:ea typeface="Roboto" panose="02000000000000000000" pitchFamily="2" charset="0"/>
                <a:cs typeface="Roboto" panose="02000000000000000000" pitchFamily="2" charset="0"/>
              </a:rPr>
              <a:t>Emojis sind schon lange nicht mehr nur Gesichter, die unsere Emotionen widerspiegeln. Vielmehr sind sie auch politische Botschaften, die unsere Haltung und Werte ausdrücken sollen. Welchen dieser Emoji findest Du besonders politisch? Fällt Dir noch ein Emoji ein, der Dir wichtig ist und hier fehlt?</a:t>
            </a:r>
          </a:p>
          <a:p>
            <a:endParaRPr lang="de-DE" dirty="0"/>
          </a:p>
        </p:txBody>
      </p:sp>
      <p:sp>
        <p:nvSpPr>
          <p:cNvPr id="4" name="Foliennummernplatzhalter 3"/>
          <p:cNvSpPr>
            <a:spLocks noGrp="1"/>
          </p:cNvSpPr>
          <p:nvPr>
            <p:ph type="sldNum" sz="quarter" idx="5"/>
          </p:nvPr>
        </p:nvSpPr>
        <p:spPr/>
        <p:txBody>
          <a:bodyPr/>
          <a:lstStyle/>
          <a:p>
            <a:fld id="{4DA76E2A-54A8-40A5-A658-FA2BE8C3F74F}" type="slidenum">
              <a:rPr lang="de-DE" smtClean="0"/>
              <a:t>6</a:t>
            </a:fld>
            <a:endParaRPr lang="de-DE"/>
          </a:p>
        </p:txBody>
      </p:sp>
    </p:spTree>
    <p:extLst>
      <p:ext uri="{BB962C8B-B14F-4D97-AF65-F5344CB8AC3E}">
        <p14:creationId xmlns:p14="http://schemas.microsoft.com/office/powerpoint/2010/main" val="2164631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Überleitung:</a:t>
            </a:r>
            <a:r>
              <a:rPr lang="de-DE" baseline="0" dirty="0"/>
              <a:t> Emojis können auch Instrument in Hassbotschaften sein. Dazu kommen wir später noch einmal genauer.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a:t>Der </a:t>
            </a:r>
            <a:r>
              <a:rPr lang="de-DE" dirty="0" err="1"/>
              <a:t>Twitteraccount</a:t>
            </a:r>
            <a:r>
              <a:rPr lang="de-DE" dirty="0"/>
              <a:t>, der zur rechtsextremen Gaming-Gruppe der „</a:t>
            </a:r>
            <a:r>
              <a:rPr lang="de-DE" dirty="0" err="1"/>
              <a:t>Identitären</a:t>
            </a:r>
            <a:r>
              <a:rPr lang="de-DE" dirty="0"/>
              <a:t>“ namens „</a:t>
            </a:r>
            <a:r>
              <a:rPr lang="de-DE" dirty="0" err="1"/>
              <a:t>Kultgames</a:t>
            </a:r>
            <a:r>
              <a:rPr lang="de-DE" dirty="0"/>
              <a:t>“ gehört, verwendet den „Pepe“-Frosch und die „Clown World“-Emojis.</a:t>
            </a:r>
            <a:endParaRPr lang="de-DE" baseline="0" dirty="0"/>
          </a:p>
        </p:txBody>
      </p:sp>
      <p:sp>
        <p:nvSpPr>
          <p:cNvPr id="4" name="Foliennummernplatzhalter 3"/>
          <p:cNvSpPr>
            <a:spLocks noGrp="1"/>
          </p:cNvSpPr>
          <p:nvPr>
            <p:ph type="sldNum" sz="quarter" idx="10"/>
          </p:nvPr>
        </p:nvSpPr>
        <p:spPr/>
        <p:txBody>
          <a:bodyPr/>
          <a:lstStyle/>
          <a:p>
            <a:fld id="{023723CE-1F8D-4FB1-8CAE-A7423C7AF799}" type="slidenum">
              <a:rPr lang="de-DE" smtClean="0"/>
              <a:t>7</a:t>
            </a:fld>
            <a:endParaRPr lang="de-DE"/>
          </a:p>
        </p:txBody>
      </p:sp>
    </p:spTree>
    <p:extLst>
      <p:ext uri="{BB962C8B-B14F-4D97-AF65-F5344CB8AC3E}">
        <p14:creationId xmlns:p14="http://schemas.microsoft.com/office/powerpoint/2010/main" val="1365731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9CE00EB3-BCEA-487E-A8AF-DDCB168A0373}" type="datetimeFigureOut">
              <a:rPr lang="de-DE" smtClean="0"/>
              <a:t>15.07.2022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3465072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CE00EB3-BCEA-487E-A8AF-DDCB168A0373}" type="datetimeFigureOut">
              <a:rPr lang="de-DE" smtClean="0"/>
              <a:t>15.07.2022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2498689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CE00EB3-BCEA-487E-A8AF-DDCB168A0373}" type="datetimeFigureOut">
              <a:rPr lang="de-DE" smtClean="0"/>
              <a:t>15.07.2022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1934107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CE00EB3-BCEA-487E-A8AF-DDCB168A0373}" type="datetimeFigureOut">
              <a:rPr lang="de-DE" smtClean="0"/>
              <a:t>15.07.2022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1150806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9CE00EB3-BCEA-487E-A8AF-DDCB168A0373}" type="datetimeFigureOut">
              <a:rPr lang="de-DE" smtClean="0"/>
              <a:t>15.07.2022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121777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CE00EB3-BCEA-487E-A8AF-DDCB168A0373}" type="datetimeFigureOut">
              <a:rPr lang="de-DE" smtClean="0"/>
              <a:t>15.07.2022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398224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9CE00EB3-BCEA-487E-A8AF-DDCB168A0373}" type="datetimeFigureOut">
              <a:rPr lang="de-DE" smtClean="0"/>
              <a:t>15.07.2022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227036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CE00EB3-BCEA-487E-A8AF-DDCB168A0373}" type="datetimeFigureOut">
              <a:rPr lang="de-DE" smtClean="0"/>
              <a:t>15.07.2022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4086409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CE00EB3-BCEA-487E-A8AF-DDCB168A0373}" type="datetimeFigureOut">
              <a:rPr lang="de-DE" smtClean="0"/>
              <a:t>15.07.2022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1741173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CE00EB3-BCEA-487E-A8AF-DDCB168A0373}" type="datetimeFigureOut">
              <a:rPr lang="de-DE" smtClean="0"/>
              <a:t>15.07.2022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71283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CE00EB3-BCEA-487E-A8AF-DDCB168A0373}" type="datetimeFigureOut">
              <a:rPr lang="de-DE" smtClean="0"/>
              <a:t>15.07.2022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26A0B2-3663-4B66-BD47-30427389454D}" type="slidenum">
              <a:rPr lang="de-DE" smtClean="0"/>
              <a:t>‹Nr.›</a:t>
            </a:fld>
            <a:endParaRPr lang="de-DE"/>
          </a:p>
        </p:txBody>
      </p:sp>
    </p:spTree>
    <p:extLst>
      <p:ext uri="{BB962C8B-B14F-4D97-AF65-F5344CB8AC3E}">
        <p14:creationId xmlns:p14="http://schemas.microsoft.com/office/powerpoint/2010/main" val="357032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00EB3-BCEA-487E-A8AF-DDCB168A0373}" type="datetimeFigureOut">
              <a:rPr lang="de-DE" smtClean="0"/>
              <a:t>15.07.2022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6A0B2-3663-4B66-BD47-30427389454D}" type="slidenum">
              <a:rPr lang="de-DE" smtClean="0"/>
              <a:t>‹Nr.›</a:t>
            </a:fld>
            <a:endParaRPr lang="de-DE"/>
          </a:p>
        </p:txBody>
      </p:sp>
    </p:spTree>
    <p:extLst>
      <p:ext uri="{BB962C8B-B14F-4D97-AF65-F5344CB8AC3E}">
        <p14:creationId xmlns:p14="http://schemas.microsoft.com/office/powerpoint/2010/main" val="25940480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1.jpeg"/><Relationship Id="rId21" Type="http://schemas.openxmlformats.org/officeDocument/2006/relationships/image" Target="../media/image20.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3.xml"/><Relationship Id="rId16" Type="http://schemas.openxmlformats.org/officeDocument/2006/relationships/image" Target="../media/image16.png"/><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2.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1.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3.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31.png"/><Relationship Id="rId18" Type="http://schemas.openxmlformats.org/officeDocument/2006/relationships/image" Target="../media/image36.png"/><Relationship Id="rId3" Type="http://schemas.openxmlformats.org/officeDocument/2006/relationships/image" Target="../media/image1.jpeg"/><Relationship Id="rId21" Type="http://schemas.openxmlformats.org/officeDocument/2006/relationships/image" Target="../media/image39.png"/><Relationship Id="rId7" Type="http://schemas.openxmlformats.org/officeDocument/2006/relationships/image" Target="../media/image26.png"/><Relationship Id="rId12" Type="http://schemas.openxmlformats.org/officeDocument/2006/relationships/image" Target="../media/image30.png"/><Relationship Id="rId17" Type="http://schemas.openxmlformats.org/officeDocument/2006/relationships/image" Target="../media/image35.png"/><Relationship Id="rId2" Type="http://schemas.openxmlformats.org/officeDocument/2006/relationships/notesSlide" Target="../notesSlides/notesSlide6.xml"/><Relationship Id="rId16" Type="http://schemas.openxmlformats.org/officeDocument/2006/relationships/image" Target="../media/image34.png"/><Relationship Id="rId20"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25.png"/><Relationship Id="rId11" Type="http://schemas.openxmlformats.org/officeDocument/2006/relationships/image" Target="../media/image29.png"/><Relationship Id="rId24" Type="http://schemas.openxmlformats.org/officeDocument/2006/relationships/image" Target="../media/image42.png"/><Relationship Id="rId5" Type="http://schemas.openxmlformats.org/officeDocument/2006/relationships/image" Target="../media/image24.png"/><Relationship Id="rId15" Type="http://schemas.openxmlformats.org/officeDocument/2006/relationships/image" Target="../media/image33.png"/><Relationship Id="rId23" Type="http://schemas.openxmlformats.org/officeDocument/2006/relationships/image" Target="../media/image41.png"/><Relationship Id="rId10" Type="http://schemas.openxmlformats.org/officeDocument/2006/relationships/image" Target="../media/image22.png"/><Relationship Id="rId19" Type="http://schemas.openxmlformats.org/officeDocument/2006/relationships/image" Target="../media/image37.png"/><Relationship Id="rId4" Type="http://schemas.openxmlformats.org/officeDocument/2006/relationships/image" Target="../media/image2.png"/><Relationship Id="rId9" Type="http://schemas.openxmlformats.org/officeDocument/2006/relationships/image" Target="../media/image28.png"/><Relationship Id="rId14" Type="http://schemas.openxmlformats.org/officeDocument/2006/relationships/image" Target="../media/image32.png"/><Relationship Id="rId22" Type="http://schemas.openxmlformats.org/officeDocument/2006/relationships/image" Target="../media/image40.png"/></Relationships>
</file>

<file path=ppt/slides/_rels/slide7.xml.rels><?xml version="1.0" encoding="UTF-8" standalone="yes"?>
<Relationships xmlns="http://schemas.openxmlformats.org/package/2006/relationships"><Relationship Id="rId8" Type="http://schemas.openxmlformats.org/officeDocument/2006/relationships/image" Target="../media/image46.png"/><Relationship Id="rId13" Type="http://schemas.openxmlformats.org/officeDocument/2006/relationships/image" Target="../media/image50.png"/><Relationship Id="rId3" Type="http://schemas.openxmlformats.org/officeDocument/2006/relationships/image" Target="../media/image1.jpeg"/><Relationship Id="rId7" Type="http://schemas.openxmlformats.org/officeDocument/2006/relationships/image" Target="../media/image45.png"/><Relationship Id="rId12" Type="http://schemas.openxmlformats.org/officeDocument/2006/relationships/image" Target="../media/image49.png"/><Relationship Id="rId17" Type="http://schemas.openxmlformats.org/officeDocument/2006/relationships/image" Target="../media/image53.png"/><Relationship Id="rId2" Type="http://schemas.openxmlformats.org/officeDocument/2006/relationships/notesSlide" Target="../notesSlides/notesSlide7.xml"/><Relationship Id="rId16" Type="http://schemas.openxmlformats.org/officeDocument/2006/relationships/image" Target="../media/image41.png"/><Relationship Id="rId1" Type="http://schemas.openxmlformats.org/officeDocument/2006/relationships/slideLayout" Target="../slideLayouts/slideLayout1.xml"/><Relationship Id="rId6" Type="http://schemas.openxmlformats.org/officeDocument/2006/relationships/image" Target="../media/image44.png"/><Relationship Id="rId11" Type="http://schemas.openxmlformats.org/officeDocument/2006/relationships/image" Target="../media/image38.png"/><Relationship Id="rId5" Type="http://schemas.openxmlformats.org/officeDocument/2006/relationships/image" Target="../media/image43.png"/><Relationship Id="rId15" Type="http://schemas.openxmlformats.org/officeDocument/2006/relationships/image" Target="../media/image52.png"/><Relationship Id="rId10" Type="http://schemas.openxmlformats.org/officeDocument/2006/relationships/image" Target="../media/image48.png"/><Relationship Id="rId4" Type="http://schemas.openxmlformats.org/officeDocument/2006/relationships/image" Target="../media/image2.png"/><Relationship Id="rId9" Type="http://schemas.openxmlformats.org/officeDocument/2006/relationships/image" Target="../media/image47.png"/><Relationship Id="rId14" Type="http://schemas.openxmlformats.org/officeDocument/2006/relationships/image" Target="../media/image5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6" name="Grafik 5"/>
          <p:cNvPicPr>
            <a:picLocks noChangeAspect="1"/>
          </p:cNvPicPr>
          <p:nvPr/>
        </p:nvPicPr>
        <p:blipFill>
          <a:blip r:embed="rId4"/>
          <a:stretch>
            <a:fillRect/>
          </a:stretch>
        </p:blipFill>
        <p:spPr>
          <a:xfrm>
            <a:off x="10601260" y="6355173"/>
            <a:ext cx="444001" cy="445236"/>
          </a:xfrm>
          <a:prstGeom prst="rect">
            <a:avLst/>
          </a:prstGeom>
        </p:spPr>
      </p:pic>
      <p:pic>
        <p:nvPicPr>
          <p:cNvPr id="24" name="Grafik 2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32731" y="3037114"/>
            <a:ext cx="1326538" cy="1326538"/>
          </a:xfrm>
          <a:prstGeom prst="rect">
            <a:avLst/>
          </a:prstGeom>
        </p:spPr>
      </p:pic>
      <p:sp>
        <p:nvSpPr>
          <p:cNvPr id="2" name="Rechteck 1"/>
          <p:cNvSpPr/>
          <p:nvPr/>
        </p:nvSpPr>
        <p:spPr>
          <a:xfrm>
            <a:off x="4185557" y="4736111"/>
            <a:ext cx="3820885" cy="400110"/>
          </a:xfrm>
          <a:prstGeom prst="rect">
            <a:avLst/>
          </a:prstGeom>
        </p:spPr>
        <p:txBody>
          <a:bodyPr wrap="square">
            <a:spAutoFit/>
          </a:bodyPr>
          <a:lstStyle/>
          <a:p>
            <a:r>
              <a:rPr lang="de-DE" sz="2000" dirty="0" smtClean="0">
                <a:latin typeface="Calibri "/>
                <a:ea typeface="Noto Serif" panose="02020502060505020204" pitchFamily="18"/>
                <a:cs typeface="Noto Serif" panose="02020502060505020204" pitchFamily="18"/>
              </a:rPr>
              <a:t>U+1F917 – Gesicht umarmen </a:t>
            </a:r>
            <a:endParaRPr lang="de-DE" sz="4000" dirty="0">
              <a:latin typeface="Calibri "/>
              <a:ea typeface="Noto Serif" panose="02020502060505020204" pitchFamily="18"/>
              <a:cs typeface="Noto Serif" panose="02020502060505020204" pitchFamily="18"/>
            </a:endParaRPr>
          </a:p>
        </p:txBody>
      </p:sp>
    </p:spTree>
    <p:extLst>
      <p:ext uri="{BB962C8B-B14F-4D97-AF65-F5344CB8AC3E}">
        <p14:creationId xmlns:p14="http://schemas.microsoft.com/office/powerpoint/2010/main" val="4170996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feld 17"/>
          <p:cNvSpPr txBox="1"/>
          <p:nvPr/>
        </p:nvSpPr>
        <p:spPr>
          <a:xfrm>
            <a:off x="611418" y="739263"/>
            <a:ext cx="5845525" cy="57861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3600" b="0" i="0" u="none" strike="noStrike" kern="1200" cap="none" spc="0" normalizeH="0" baseline="0" noProof="0" dirty="0" smtClean="0">
              <a:ln>
                <a:noFill/>
              </a:ln>
              <a:solidFill>
                <a:prstClr val="black"/>
              </a:solidFill>
              <a:effectLst/>
              <a:uLnTx/>
              <a:uFillTx/>
              <a:latin typeface="Roboto Slab" pitchFamily="2" charset="0"/>
              <a:ea typeface="Roboto Slab" pitchFamily="2" charset="0"/>
              <a:cs typeface="Noto Serif" panose="02020502060505020204"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600" b="0" i="0" u="none" strike="noStrike" kern="1200" cap="none" spc="0" normalizeH="0" baseline="0" noProof="0" dirty="0" smtClean="0">
                <a:ln>
                  <a:noFill/>
                </a:ln>
                <a:solidFill>
                  <a:prstClr val="black"/>
                </a:solidFill>
                <a:effectLst/>
                <a:uLnTx/>
                <a:uFillTx/>
                <a:latin typeface="Roboto Slab" pitchFamily="2" charset="0"/>
                <a:ea typeface="Roboto Slab" pitchFamily="2" charset="0"/>
                <a:cs typeface="Noto Serif" panose="02020502060505020204" pitchFamily="18"/>
              </a:rPr>
              <a:t>Hallo und schön, dass ihr da seid!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3600" b="0" i="0" u="none" strike="noStrike" kern="1200" cap="none" spc="0" normalizeH="0" baseline="0" noProof="0" dirty="0" smtClean="0">
              <a:ln>
                <a:noFill/>
              </a:ln>
              <a:solidFill>
                <a:prstClr val="black"/>
              </a:solidFill>
              <a:effectLst/>
              <a:uLnTx/>
              <a:uFillTx/>
              <a:latin typeface="Roboto Slab" pitchFamily="2" charset="0"/>
              <a:ea typeface="Roboto Slab" pitchFamily="2" charset="0"/>
              <a:cs typeface="Noto Serif" panose="02020502060505020204"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3600" b="0" i="0" u="none" strike="noStrike" kern="1200" cap="none" spc="0" normalizeH="0" baseline="0" noProof="0" dirty="0" smtClean="0">
              <a:ln>
                <a:noFill/>
              </a:ln>
              <a:solidFill>
                <a:prstClr val="black"/>
              </a:solidFill>
              <a:effectLst/>
              <a:uLnTx/>
              <a:uFillTx/>
              <a:latin typeface="Noto Serif" panose="02020502060505020204" pitchFamily="18"/>
              <a:ea typeface="Noto Serif" panose="02020502060505020204" pitchFamily="18"/>
              <a:cs typeface="Noto Serif" panose="02020502060505020204"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2800" b="0" i="1" u="none" strike="noStrike" kern="1200" cap="none" spc="0" normalizeH="0" baseline="0" noProof="0" dirty="0" smtClean="0">
              <a:ln>
                <a:noFill/>
              </a:ln>
              <a:solidFill>
                <a:srgbClr val="E6007E"/>
              </a:solidFill>
              <a:effectLst/>
              <a:uLnTx/>
              <a:uFillTx/>
              <a:latin typeface="Noto Serif" panose="02020502060505020204" pitchFamily="18"/>
              <a:ea typeface="Noto Serif" panose="02020502060505020204" pitchFamily="18"/>
              <a:cs typeface="Noto Serif" panose="02020502060505020204" pitchFamily="1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de-DE" sz="2800" b="0" i="1" u="none" strike="noStrike" kern="1200" cap="none" spc="0" normalizeH="0" baseline="0" noProof="0" dirty="0" smtClean="0">
                <a:ln>
                  <a:noFill/>
                </a:ln>
                <a:solidFill>
                  <a:srgbClr val="E6007E"/>
                </a:solidFill>
                <a:effectLst/>
                <a:uLnTx/>
                <a:uFillTx/>
                <a:latin typeface="Roboto Slab" pitchFamily="2" charset="0"/>
                <a:ea typeface="Roboto Slab" pitchFamily="2" charset="0"/>
                <a:cs typeface="Noto Serif" panose="02020502060505020204" pitchFamily="18"/>
              </a:rPr>
              <a:t>Sag‘s mit einem Emoji!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2800" b="0" i="1" u="none" strike="noStrike" kern="1200" cap="none" spc="0" normalizeH="0" baseline="0" noProof="0" dirty="0">
              <a:ln>
                <a:noFill/>
              </a:ln>
              <a:solidFill>
                <a:srgbClr val="E6007E"/>
              </a:solidFill>
              <a:effectLst/>
              <a:uLnTx/>
              <a:uFillTx/>
              <a:latin typeface="Noto Serif" panose="02020502060505020204" pitchFamily="18"/>
              <a:ea typeface="Noto Serif" panose="02020502060505020204" pitchFamily="18"/>
              <a:cs typeface="Noto Serif" panose="02020502060505020204" pitchFamily="18"/>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0" lang="de-DE" sz="2800" b="0" i="1" u="none" strike="noStrike" kern="1200" cap="none" spc="0" normalizeH="0" baseline="0" noProof="0" dirty="0">
              <a:ln>
                <a:noFill/>
              </a:ln>
              <a:solidFill>
                <a:srgbClr val="E6007E"/>
              </a:solidFill>
              <a:effectLst/>
              <a:uLnTx/>
              <a:uFillTx/>
              <a:latin typeface="Roboto" panose="02000000000000000000" pitchFamily="2" charset="0"/>
              <a:ea typeface="Roboto" panose="02000000000000000000" pitchFamily="2" charset="0"/>
              <a:cs typeface="Roboto" panose="02000000000000000000" pitchFamily="2" charset="0"/>
            </a:endParaRPr>
          </a:p>
          <a:p>
            <a:pPr marL="0" marR="0" lvl="0" indent="0"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pitchFamily="34" charset="0"/>
                <a:ea typeface="Roboto" panose="02000000000000000000" pitchFamily="2" charset="0"/>
                <a:cs typeface="Calibri" panose="020F0502020204030204" pitchFamily="34" charset="0"/>
              </a:rPr>
              <a:t/>
            </a:r>
            <a:br>
              <a:rPr kumimoji="0" lang="de-DE" sz="1800" b="0" i="0" u="none" strike="noStrike" kern="1200" cap="none" spc="0" normalizeH="0" baseline="0" noProof="0" dirty="0">
                <a:ln>
                  <a:noFill/>
                </a:ln>
                <a:solidFill>
                  <a:prstClr val="black"/>
                </a:solidFill>
                <a:effectLst/>
                <a:uLnTx/>
                <a:uFillTx/>
                <a:latin typeface="Calibri" panose="020F0502020204030204" pitchFamily="34" charset="0"/>
                <a:ea typeface="Roboto" panose="02000000000000000000" pitchFamily="2" charset="0"/>
                <a:cs typeface="Calibri" panose="020F0502020204030204" pitchFamily="34" charset="0"/>
              </a:rPr>
            </a:br>
            <a:r>
              <a:rPr kumimoji="0" lang="de-DE" sz="1800" b="0" i="0" u="none" strike="noStrike" kern="1200" cap="none" spc="0" normalizeH="0" baseline="0" noProof="0" dirty="0">
                <a:ln>
                  <a:noFill/>
                </a:ln>
                <a:solidFill>
                  <a:prstClr val="black"/>
                </a:solidFill>
                <a:effectLst/>
                <a:uLnTx/>
                <a:uFillTx/>
                <a:latin typeface="Calibri" panose="020F0502020204030204" pitchFamily="34" charset="0"/>
                <a:ea typeface="Roboto" panose="02000000000000000000" pitchFamily="2" charset="0"/>
                <a:cs typeface="Calibri" panose="020F0502020204030204" pitchFamily="34" charset="0"/>
              </a:rPr>
              <a:t/>
            </a:r>
            <a:br>
              <a:rPr kumimoji="0" lang="de-DE" sz="1800" b="0" i="0" u="none" strike="noStrike" kern="1200" cap="none" spc="0" normalizeH="0" baseline="0" noProof="0" dirty="0">
                <a:ln>
                  <a:noFill/>
                </a:ln>
                <a:solidFill>
                  <a:prstClr val="black"/>
                </a:solidFill>
                <a:effectLst/>
                <a:uLnTx/>
                <a:uFillTx/>
                <a:latin typeface="Calibri" panose="020F0502020204030204" pitchFamily="34" charset="0"/>
                <a:ea typeface="Roboto" panose="02000000000000000000" pitchFamily="2" charset="0"/>
                <a:cs typeface="Calibri" panose="020F0502020204030204" pitchFamily="34" charset="0"/>
              </a:rPr>
            </a:br>
            <a:endParaRPr kumimoji="0" lang="de-DE" sz="2400" b="0" i="1" u="none" strike="noStrike" kern="1200" cap="none" spc="0" normalizeH="0" baseline="0" noProof="0" dirty="0">
              <a:ln>
                <a:noFill/>
              </a:ln>
              <a:solidFill>
                <a:srgbClr val="E6007E"/>
              </a:solidFill>
              <a:effectLst/>
              <a:uLnTx/>
              <a:uFillTx/>
              <a:latin typeface="Calibri" panose="020F0502020204030204" pitchFamily="34" charset="0"/>
              <a:ea typeface="Roboto" panose="02000000000000000000" pitchFamily="2"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Roboto" panose="02000000000000000000" pitchFamily="2" charset="0"/>
              <a:ea typeface="Roboto" panose="02000000000000000000" pitchFamily="2" charset="0"/>
              <a:cs typeface="Roboto" panose="02000000000000000000" pitchFamily="2" charset="0"/>
            </a:endParaRPr>
          </a:p>
        </p:txBody>
      </p:sp>
      <p:sp>
        <p:nvSpPr>
          <p:cNvPr id="11" name="Rechteck 10"/>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Grafi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13" name="Grafik 12"/>
          <p:cNvPicPr>
            <a:picLocks noChangeAspect="1"/>
          </p:cNvPicPr>
          <p:nvPr/>
        </p:nvPicPr>
        <p:blipFill>
          <a:blip r:embed="rId4"/>
          <a:stretch>
            <a:fillRect/>
          </a:stretch>
        </p:blipFill>
        <p:spPr>
          <a:xfrm>
            <a:off x="10601260" y="6355173"/>
            <a:ext cx="444001" cy="445236"/>
          </a:xfrm>
          <a:prstGeom prst="rect">
            <a:avLst/>
          </a:prstGeom>
        </p:spPr>
      </p:pic>
      <p:sp>
        <p:nvSpPr>
          <p:cNvPr id="3" name="AutoShape 2" descr="QR-Code-Vorscha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4" name="Grafik 3"/>
          <p:cNvPicPr>
            <a:picLocks noChangeAspect="1"/>
          </p:cNvPicPr>
          <p:nvPr/>
        </p:nvPicPr>
        <p:blipFill>
          <a:blip r:embed="rId5"/>
          <a:stretch>
            <a:fillRect/>
          </a:stretch>
        </p:blipFill>
        <p:spPr>
          <a:xfrm>
            <a:off x="7145224" y="1433421"/>
            <a:ext cx="4007987" cy="3751552"/>
          </a:xfrm>
          <a:prstGeom prst="rect">
            <a:avLst/>
          </a:prstGeom>
        </p:spPr>
      </p:pic>
    </p:spTree>
    <p:extLst>
      <p:ext uri="{BB962C8B-B14F-4D97-AF65-F5344CB8AC3E}">
        <p14:creationId xmlns:p14="http://schemas.microsoft.com/office/powerpoint/2010/main" val="1781480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6" name="Grafik 5"/>
          <p:cNvPicPr>
            <a:picLocks noChangeAspect="1"/>
          </p:cNvPicPr>
          <p:nvPr/>
        </p:nvPicPr>
        <p:blipFill>
          <a:blip r:embed="rId4"/>
          <a:stretch>
            <a:fillRect/>
          </a:stretch>
        </p:blipFill>
        <p:spPr>
          <a:xfrm>
            <a:off x="10601260" y="6355173"/>
            <a:ext cx="444001" cy="445236"/>
          </a:xfrm>
          <a:prstGeom prst="rect">
            <a:avLst/>
          </a:prstGeom>
        </p:spPr>
      </p:pic>
      <p:pic>
        <p:nvPicPr>
          <p:cNvPr id="7" name="Grafik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69805" y="4646540"/>
            <a:ext cx="837732" cy="837732"/>
          </a:xfrm>
          <a:prstGeom prst="rect">
            <a:avLst/>
          </a:prstGeom>
        </p:spPr>
      </p:pic>
      <p:pic>
        <p:nvPicPr>
          <p:cNvPr id="8" name="Grafik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20972" y="2959512"/>
            <a:ext cx="837732" cy="837732"/>
          </a:xfrm>
          <a:prstGeom prst="rect">
            <a:avLst/>
          </a:prstGeom>
        </p:spPr>
      </p:pic>
      <p:pic>
        <p:nvPicPr>
          <p:cNvPr id="9" name="Grafik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64078" y="1268363"/>
            <a:ext cx="837732" cy="837732"/>
          </a:xfrm>
          <a:prstGeom prst="rect">
            <a:avLst/>
          </a:prstGeom>
        </p:spPr>
      </p:pic>
      <p:pic>
        <p:nvPicPr>
          <p:cNvPr id="10" name="Grafik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518071" y="1268363"/>
            <a:ext cx="837732" cy="837732"/>
          </a:xfrm>
          <a:prstGeom prst="rect">
            <a:avLst/>
          </a:prstGeom>
        </p:spPr>
      </p:pic>
      <p:pic>
        <p:nvPicPr>
          <p:cNvPr id="11" name="Grafik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672064" y="1268363"/>
            <a:ext cx="837732" cy="837732"/>
          </a:xfrm>
          <a:prstGeom prst="rect">
            <a:avLst/>
          </a:prstGeom>
        </p:spPr>
      </p:pic>
      <p:pic>
        <p:nvPicPr>
          <p:cNvPr id="12" name="Grafik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826057" y="1268363"/>
            <a:ext cx="837732" cy="837732"/>
          </a:xfrm>
          <a:prstGeom prst="rect">
            <a:avLst/>
          </a:prstGeom>
        </p:spPr>
      </p:pic>
      <p:pic>
        <p:nvPicPr>
          <p:cNvPr id="13" name="Grafik 1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810444" y="1211828"/>
            <a:ext cx="906792" cy="906792"/>
          </a:xfrm>
          <a:prstGeom prst="rect">
            <a:avLst/>
          </a:prstGeom>
        </p:spPr>
      </p:pic>
      <p:pic>
        <p:nvPicPr>
          <p:cNvPr id="14" name="Grafik 13"/>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364078" y="2909519"/>
            <a:ext cx="837732" cy="837732"/>
          </a:xfrm>
          <a:prstGeom prst="rect">
            <a:avLst/>
          </a:prstGeom>
        </p:spPr>
      </p:pic>
      <p:pic>
        <p:nvPicPr>
          <p:cNvPr id="15" name="Grafik 14"/>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8540307" y="2959512"/>
            <a:ext cx="837732" cy="837732"/>
          </a:xfrm>
          <a:prstGeom prst="rect">
            <a:avLst/>
          </a:prstGeom>
        </p:spPr>
      </p:pic>
      <p:pic>
        <p:nvPicPr>
          <p:cNvPr id="16" name="Grafik 15"/>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6602652" y="2918368"/>
            <a:ext cx="887991" cy="887991"/>
          </a:xfrm>
          <a:prstGeom prst="rect">
            <a:avLst/>
          </a:prstGeom>
        </p:spPr>
      </p:pic>
      <p:pic>
        <p:nvPicPr>
          <p:cNvPr id="17" name="Grafik 16"/>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2923514" y="2959512"/>
            <a:ext cx="837732" cy="837732"/>
          </a:xfrm>
          <a:prstGeom prst="rect">
            <a:avLst/>
          </a:prstGeom>
        </p:spPr>
      </p:pic>
      <p:pic>
        <p:nvPicPr>
          <p:cNvPr id="18" name="Grafik 17"/>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4826057" y="2959512"/>
            <a:ext cx="837732" cy="837732"/>
          </a:xfrm>
          <a:prstGeom prst="rect">
            <a:avLst/>
          </a:prstGeom>
        </p:spPr>
      </p:pic>
      <p:pic>
        <p:nvPicPr>
          <p:cNvPr id="21" name="Grafik 20"/>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020972" y="4748152"/>
            <a:ext cx="837732" cy="837732"/>
          </a:xfrm>
          <a:prstGeom prst="rect">
            <a:avLst/>
          </a:prstGeom>
        </p:spPr>
      </p:pic>
      <p:pic>
        <p:nvPicPr>
          <p:cNvPr id="22" name="Grafik 21"/>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2950552" y="4572644"/>
            <a:ext cx="837732" cy="837732"/>
          </a:xfrm>
          <a:prstGeom prst="rect">
            <a:avLst/>
          </a:prstGeom>
        </p:spPr>
      </p:pic>
      <p:pic>
        <p:nvPicPr>
          <p:cNvPr id="23" name="Grafik 22"/>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4835417" y="4697656"/>
            <a:ext cx="837732" cy="837732"/>
          </a:xfrm>
          <a:prstGeom prst="rect">
            <a:avLst/>
          </a:prstGeom>
        </p:spPr>
      </p:pic>
      <p:pic>
        <p:nvPicPr>
          <p:cNvPr id="24" name="Grafik 23"/>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6684940" y="4680449"/>
            <a:ext cx="837732" cy="837732"/>
          </a:xfrm>
          <a:prstGeom prst="rect">
            <a:avLst/>
          </a:prstGeom>
        </p:spPr>
      </p:pic>
      <p:pic>
        <p:nvPicPr>
          <p:cNvPr id="25" name="Grafik 24"/>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1020972" y="1211827"/>
            <a:ext cx="837732" cy="837732"/>
          </a:xfrm>
          <a:prstGeom prst="rect">
            <a:avLst/>
          </a:prstGeom>
        </p:spPr>
      </p:pic>
      <p:pic>
        <p:nvPicPr>
          <p:cNvPr id="26" name="Grafik 25"/>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10401764" y="4697656"/>
            <a:ext cx="837732" cy="837732"/>
          </a:xfrm>
          <a:prstGeom prst="rect">
            <a:avLst/>
          </a:prstGeom>
        </p:spPr>
      </p:pic>
    </p:spTree>
    <p:extLst>
      <p:ext uri="{BB962C8B-B14F-4D97-AF65-F5344CB8AC3E}">
        <p14:creationId xmlns:p14="http://schemas.microsoft.com/office/powerpoint/2010/main" val="3075972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655574" y="1281165"/>
            <a:ext cx="10818892"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0" i="0" u="none" strike="noStrike" kern="1200" cap="none" spc="0" normalizeH="0" baseline="0" noProof="0" dirty="0">
                <a:ln>
                  <a:noFill/>
                </a:ln>
                <a:solidFill>
                  <a:srgbClr val="E6007E"/>
                </a:solidFill>
                <a:effectLst/>
                <a:uLnTx/>
                <a:uFillTx/>
                <a:latin typeface="Roboto Slab" pitchFamily="2" charset="0"/>
                <a:ea typeface="Roboto Slab" pitchFamily="2" charset="0"/>
                <a:cs typeface="Noto Serif" panose="02020502060505020204" pitchFamily="18"/>
              </a:rPr>
              <a:t>Wusstet ihr, dass…</a:t>
            </a:r>
            <a:endParaRPr kumimoji="0" lang="de-DE" sz="3200" b="0" i="1" u="none" strike="noStrike" kern="1200" cap="none" spc="0" normalizeH="0" baseline="0" noProof="0" dirty="0">
              <a:ln>
                <a:noFill/>
              </a:ln>
              <a:solidFill>
                <a:srgbClr val="E6007E"/>
              </a:solidFill>
              <a:effectLst/>
              <a:uLnTx/>
              <a:uFillTx/>
              <a:latin typeface="Roboto Slab" pitchFamily="2" charset="0"/>
              <a:ea typeface="Roboto Slab" pitchFamily="2" charset="0"/>
              <a:cs typeface="Noto Serif" panose="02020502060505020204" pitchFamily="18"/>
            </a:endParaRPr>
          </a:p>
        </p:txBody>
      </p:sp>
      <p:sp>
        <p:nvSpPr>
          <p:cNvPr id="20" name="Rechteck 19"/>
          <p:cNvSpPr/>
          <p:nvPr/>
        </p:nvSpPr>
        <p:spPr>
          <a:xfrm>
            <a:off x="655574" y="2478784"/>
            <a:ext cx="11332028" cy="2913618"/>
          </a:xfrm>
          <a:prstGeom prst="rect">
            <a:avLst/>
          </a:prstGeom>
        </p:spPr>
        <p:txBody>
          <a:bodyPr wrap="square">
            <a:spAutoFit/>
          </a:bodyPr>
          <a:lstStyle/>
          <a:p>
            <a:pPr marL="571500" marR="0" lvl="0" indent="-571500" algn="l" defTabSz="914400" rtl="0" eaLnBrk="1" fontAlgn="auto" latinLnBrk="0" hangingPunct="1">
              <a:lnSpc>
                <a:spcPts val="5500"/>
              </a:lnSpc>
              <a:spcBef>
                <a:spcPts val="0"/>
              </a:spcBef>
              <a:spcAft>
                <a:spcPts val="0"/>
              </a:spcAft>
              <a:buClr>
                <a:srgbClr val="E6007E"/>
              </a:buClr>
              <a:buSzTx/>
              <a:buFont typeface="Wingdings" pitchFamily="2" charset="2"/>
              <a:buChar char="§"/>
              <a:tabLst/>
              <a:defRPr/>
            </a:pPr>
            <a:r>
              <a:rPr kumimoji="0" lang="de-DE" sz="2000" b="0" i="0" u="none" strike="noStrike" kern="1200" cap="none" spc="0" normalizeH="0" baseline="0" noProof="0" dirty="0">
                <a:ln>
                  <a:noFill/>
                </a:ln>
                <a:solidFill>
                  <a:prstClr val="black"/>
                </a:solidFill>
                <a:effectLst/>
                <a:uLnTx/>
                <a:uFillTx/>
                <a:ea typeface="Roboto" panose="02000000000000000000" pitchFamily="2" charset="0"/>
                <a:cs typeface="Roboto" panose="02000000000000000000" pitchFamily="2" charset="0"/>
              </a:rPr>
              <a:t>es aktuell 3.304 verschiedene Emojis gibt?</a:t>
            </a:r>
          </a:p>
          <a:p>
            <a:pPr marL="571500" marR="0" lvl="0" indent="-571500" algn="l" defTabSz="914400" rtl="0" eaLnBrk="1" fontAlgn="auto" latinLnBrk="0" hangingPunct="1">
              <a:lnSpc>
                <a:spcPts val="5500"/>
              </a:lnSpc>
              <a:spcBef>
                <a:spcPts val="0"/>
              </a:spcBef>
              <a:spcAft>
                <a:spcPts val="0"/>
              </a:spcAft>
              <a:buClr>
                <a:srgbClr val="E6007E"/>
              </a:buClr>
              <a:buSzTx/>
              <a:buFont typeface="Wingdings" pitchFamily="2" charset="2"/>
              <a:buChar char="§"/>
              <a:tabLst/>
              <a:defRPr/>
            </a:pPr>
            <a:r>
              <a:rPr kumimoji="0" lang="de-DE" sz="2000" b="0" i="0" u="none" strike="noStrike" kern="1200" cap="none" spc="0" normalizeH="0" baseline="0" noProof="0" dirty="0" smtClean="0">
                <a:ln>
                  <a:noFill/>
                </a:ln>
                <a:solidFill>
                  <a:prstClr val="black"/>
                </a:solidFill>
                <a:effectLst/>
                <a:uLnTx/>
                <a:uFillTx/>
                <a:ea typeface="Roboto" panose="02000000000000000000" pitchFamily="2" charset="0"/>
                <a:cs typeface="Roboto" panose="02000000000000000000" pitchFamily="2" charset="0"/>
              </a:rPr>
              <a:t>Emojis </a:t>
            </a:r>
            <a:r>
              <a:rPr kumimoji="0" lang="de-DE" sz="2000" b="0" i="0" u="none" strike="noStrike" kern="1200" cap="none" spc="0" normalizeH="0" baseline="0" noProof="0" dirty="0">
                <a:ln>
                  <a:noFill/>
                </a:ln>
                <a:solidFill>
                  <a:prstClr val="black"/>
                </a:solidFill>
                <a:effectLst/>
                <a:uLnTx/>
                <a:uFillTx/>
                <a:ea typeface="Roboto" panose="02000000000000000000" pitchFamily="2" charset="0"/>
                <a:cs typeface="Roboto" panose="02000000000000000000" pitchFamily="2" charset="0"/>
              </a:rPr>
              <a:t>sich an aktuelle Geschehnisse in der Welt anpassen </a:t>
            </a:r>
            <a:r>
              <a:rPr kumimoji="0" lang="de-DE" sz="2000" b="0" i="0" u="none" strike="noStrike" kern="1200" cap="none" spc="0" normalizeH="0" baseline="0" noProof="0" dirty="0" smtClean="0">
                <a:ln>
                  <a:noFill/>
                </a:ln>
                <a:solidFill>
                  <a:prstClr val="black"/>
                </a:solidFill>
                <a:effectLst/>
                <a:uLnTx/>
                <a:uFillTx/>
                <a:ea typeface="Roboto" panose="02000000000000000000" pitchFamily="2" charset="0"/>
                <a:cs typeface="Roboto" panose="02000000000000000000" pitchFamily="2" charset="0"/>
              </a:rPr>
              <a:t/>
            </a:r>
            <a:br>
              <a:rPr kumimoji="0" lang="de-DE" sz="2000" b="0" i="0" u="none" strike="noStrike" kern="1200" cap="none" spc="0" normalizeH="0" baseline="0" noProof="0" dirty="0" smtClean="0">
                <a:ln>
                  <a:noFill/>
                </a:ln>
                <a:solidFill>
                  <a:prstClr val="black"/>
                </a:solidFill>
                <a:effectLst/>
                <a:uLnTx/>
                <a:uFillTx/>
                <a:ea typeface="Roboto" panose="02000000000000000000" pitchFamily="2" charset="0"/>
                <a:cs typeface="Roboto" panose="02000000000000000000" pitchFamily="2" charset="0"/>
              </a:rPr>
            </a:br>
            <a:r>
              <a:rPr kumimoji="0" lang="de-DE" sz="2000" b="0" i="0" u="none" strike="noStrike" kern="1200" cap="none" spc="0" normalizeH="0" baseline="0" noProof="0" dirty="0" smtClean="0">
                <a:ln>
                  <a:noFill/>
                </a:ln>
                <a:solidFill>
                  <a:prstClr val="black"/>
                </a:solidFill>
                <a:effectLst/>
                <a:uLnTx/>
                <a:uFillTx/>
                <a:ea typeface="Roboto" panose="02000000000000000000" pitchFamily="2" charset="0"/>
                <a:cs typeface="Roboto" panose="02000000000000000000" pitchFamily="2" charset="0"/>
              </a:rPr>
              <a:t>(</a:t>
            </a:r>
            <a:r>
              <a:rPr kumimoji="0" lang="de-DE" sz="2000" b="0" i="0" u="none" strike="noStrike" kern="1200" cap="none" spc="0" normalizeH="0" baseline="0" noProof="0" dirty="0">
                <a:ln>
                  <a:noFill/>
                </a:ln>
                <a:solidFill>
                  <a:prstClr val="black"/>
                </a:solidFill>
                <a:effectLst/>
                <a:uLnTx/>
                <a:uFillTx/>
                <a:ea typeface="Roboto" panose="02000000000000000000" pitchFamily="2" charset="0"/>
                <a:cs typeface="Roboto" panose="02000000000000000000" pitchFamily="2" charset="0"/>
              </a:rPr>
              <a:t>z.B. COVID-19, gesellschaftspolitische Debatten)? </a:t>
            </a:r>
          </a:p>
          <a:p>
            <a:pPr marL="571500" marR="0" lvl="0" indent="-571500" algn="l" defTabSz="914400" rtl="0" eaLnBrk="1" fontAlgn="auto" latinLnBrk="0" hangingPunct="1">
              <a:lnSpc>
                <a:spcPts val="5500"/>
              </a:lnSpc>
              <a:spcBef>
                <a:spcPts val="0"/>
              </a:spcBef>
              <a:spcAft>
                <a:spcPts val="0"/>
              </a:spcAft>
              <a:buClr>
                <a:srgbClr val="E6007E"/>
              </a:buClr>
              <a:buSzTx/>
              <a:buFont typeface="Wingdings" pitchFamily="2" charset="2"/>
              <a:buChar char="§"/>
              <a:tabLst/>
              <a:defRPr/>
            </a:pPr>
            <a:r>
              <a:rPr kumimoji="0" lang="de-DE" sz="2000" b="0" i="0" u="none" strike="noStrike" kern="1200" cap="none" spc="0" normalizeH="0" baseline="0" noProof="0" dirty="0">
                <a:ln>
                  <a:noFill/>
                </a:ln>
                <a:solidFill>
                  <a:prstClr val="black"/>
                </a:solidFill>
                <a:effectLst/>
                <a:uLnTx/>
                <a:uFillTx/>
                <a:ea typeface="Roboto" panose="02000000000000000000" pitchFamily="2" charset="0"/>
                <a:cs typeface="Roboto" panose="02000000000000000000" pitchFamily="2" charset="0"/>
              </a:rPr>
              <a:t>die Emoji-Sprache die am schnellsten wachsende Sprache der Welt ist?</a:t>
            </a:r>
          </a:p>
        </p:txBody>
      </p:sp>
      <p:sp>
        <p:nvSpPr>
          <p:cNvPr id="4" name="Rechteck 3"/>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6" name="Grafik 5"/>
          <p:cNvPicPr>
            <a:picLocks noChangeAspect="1"/>
          </p:cNvPicPr>
          <p:nvPr/>
        </p:nvPicPr>
        <p:blipFill>
          <a:blip r:embed="rId4"/>
          <a:stretch>
            <a:fillRect/>
          </a:stretch>
        </p:blipFill>
        <p:spPr>
          <a:xfrm>
            <a:off x="10601260" y="6355173"/>
            <a:ext cx="444001" cy="445236"/>
          </a:xfrm>
          <a:prstGeom prst="rect">
            <a:avLst/>
          </a:prstGeom>
        </p:spPr>
      </p:pic>
      <p:pic>
        <p:nvPicPr>
          <p:cNvPr id="9" name="Grafik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65671" y="1208846"/>
            <a:ext cx="2058627" cy="2058627"/>
          </a:xfrm>
          <a:prstGeom prst="rect">
            <a:avLst/>
          </a:prstGeom>
        </p:spPr>
      </p:pic>
    </p:spTree>
    <p:extLst>
      <p:ext uri="{BB962C8B-B14F-4D97-AF65-F5344CB8AC3E}">
        <p14:creationId xmlns:p14="http://schemas.microsoft.com/office/powerpoint/2010/main" val="2747598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hteck 18"/>
          <p:cNvSpPr/>
          <p:nvPr/>
        </p:nvSpPr>
        <p:spPr>
          <a:xfrm>
            <a:off x="655574" y="1281165"/>
            <a:ext cx="10818892"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0" i="0" u="none" strike="noStrike" kern="1200" cap="none" spc="0" normalizeH="0" baseline="0" noProof="0" dirty="0" smtClean="0">
                <a:ln>
                  <a:noFill/>
                </a:ln>
                <a:solidFill>
                  <a:srgbClr val="E6007E"/>
                </a:solidFill>
                <a:effectLst/>
                <a:uLnTx/>
                <a:uFillTx/>
                <a:latin typeface="Noto Serif" panose="02020502060505020204" pitchFamily="18"/>
                <a:ea typeface="Noto Serif" panose="02020502060505020204" pitchFamily="18"/>
                <a:cs typeface="Noto Serif" panose="02020502060505020204" pitchFamily="18"/>
              </a:rPr>
              <a:t>2 Fragen an euch:</a:t>
            </a:r>
            <a:endParaRPr kumimoji="0" lang="de-DE" sz="3200" b="0" i="1" u="none" strike="noStrike" kern="1200" cap="none" spc="0" normalizeH="0" baseline="0" noProof="0" dirty="0">
              <a:ln>
                <a:noFill/>
              </a:ln>
              <a:solidFill>
                <a:srgbClr val="E6007E"/>
              </a:solidFill>
              <a:effectLst/>
              <a:uLnTx/>
              <a:uFillTx/>
              <a:latin typeface="Noto Serif" panose="02020502060505020204" pitchFamily="18"/>
              <a:ea typeface="Noto Serif" panose="02020502060505020204" pitchFamily="18"/>
              <a:cs typeface="Noto Serif" panose="02020502060505020204" pitchFamily="18"/>
            </a:endParaRPr>
          </a:p>
        </p:txBody>
      </p:sp>
      <p:sp>
        <p:nvSpPr>
          <p:cNvPr id="20" name="Rechteck 19"/>
          <p:cNvSpPr/>
          <p:nvPr/>
        </p:nvSpPr>
        <p:spPr>
          <a:xfrm>
            <a:off x="655574" y="2519083"/>
            <a:ext cx="11332028" cy="1237262"/>
          </a:xfrm>
          <a:prstGeom prst="rect">
            <a:avLst/>
          </a:prstGeom>
        </p:spPr>
        <p:txBody>
          <a:bodyPr wrap="square">
            <a:spAutoFit/>
          </a:bodyPr>
          <a:lstStyle/>
          <a:p>
            <a:pPr marL="457200" lvl="0" indent="-457200">
              <a:lnSpc>
                <a:spcPct val="200000"/>
              </a:lnSpc>
              <a:buClr>
                <a:srgbClr val="E6007E"/>
              </a:buClr>
              <a:buFont typeface="Wingdings" panose="05000000000000000000" pitchFamily="2" charset="2"/>
              <a:buChar char="§"/>
            </a:pPr>
            <a:r>
              <a:rPr lang="de-DE" sz="2000" dirty="0" smtClean="0">
                <a:solidFill>
                  <a:prstClr val="black"/>
                </a:solidFill>
                <a:ea typeface="Roboto Slab" pitchFamily="2" charset="0"/>
                <a:cs typeface="Noto Serif" panose="02020502060505020204" pitchFamily="18"/>
              </a:rPr>
              <a:t>Welchen Emoji magst Du gar nicht? Warum?</a:t>
            </a:r>
          </a:p>
          <a:p>
            <a:pPr marL="457200" lvl="0" indent="-457200">
              <a:lnSpc>
                <a:spcPct val="200000"/>
              </a:lnSpc>
              <a:buClr>
                <a:srgbClr val="E6007E"/>
              </a:buClr>
              <a:buFont typeface="Wingdings" panose="05000000000000000000" pitchFamily="2" charset="2"/>
              <a:buChar char="§"/>
            </a:pPr>
            <a:r>
              <a:rPr lang="de-DE" sz="2000" dirty="0" smtClean="0">
                <a:solidFill>
                  <a:prstClr val="black"/>
                </a:solidFill>
                <a:ea typeface="Roboto Slab" pitchFamily="2" charset="0"/>
                <a:cs typeface="Noto Serif" panose="02020502060505020204" pitchFamily="18"/>
              </a:rPr>
              <a:t>Über welchen Emoji freust Du Dich?</a:t>
            </a:r>
            <a:endParaRPr lang="de-DE" sz="2000" dirty="0">
              <a:solidFill>
                <a:prstClr val="black"/>
              </a:solidFill>
              <a:ea typeface="Roboto Slab" pitchFamily="2" charset="0"/>
              <a:cs typeface="Noto Serif" panose="02020502060505020204" pitchFamily="18"/>
            </a:endParaRPr>
          </a:p>
        </p:txBody>
      </p:sp>
      <p:sp>
        <p:nvSpPr>
          <p:cNvPr id="4" name="Rechteck 3"/>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6" name="Grafik 5"/>
          <p:cNvPicPr>
            <a:picLocks noChangeAspect="1"/>
          </p:cNvPicPr>
          <p:nvPr/>
        </p:nvPicPr>
        <p:blipFill>
          <a:blip r:embed="rId4"/>
          <a:stretch>
            <a:fillRect/>
          </a:stretch>
        </p:blipFill>
        <p:spPr>
          <a:xfrm>
            <a:off x="10601260" y="6355173"/>
            <a:ext cx="444001" cy="445236"/>
          </a:xfrm>
          <a:prstGeom prst="rect">
            <a:avLst/>
          </a:prstGeom>
        </p:spPr>
      </p:pic>
      <p:pic>
        <p:nvPicPr>
          <p:cNvPr id="7" name="Grafik 6"/>
          <p:cNvPicPr>
            <a:picLocks noChangeAspect="1"/>
          </p:cNvPicPr>
          <p:nvPr/>
        </p:nvPicPr>
        <p:blipFill rotWithShape="1">
          <a:blip r:embed="rId5" cstate="print">
            <a:extLst>
              <a:ext uri="{28A0092B-C50C-407E-A947-70E740481C1C}">
                <a14:useLocalDpi xmlns:a14="http://schemas.microsoft.com/office/drawing/2010/main" val="0"/>
              </a:ext>
            </a:extLst>
          </a:blip>
          <a:srcRect l="24030" r="21714"/>
          <a:stretch/>
        </p:blipFill>
        <p:spPr>
          <a:xfrm>
            <a:off x="7210681" y="1281165"/>
            <a:ext cx="3834580" cy="3975435"/>
          </a:xfrm>
          <a:prstGeom prst="rect">
            <a:avLst/>
          </a:prstGeom>
        </p:spPr>
      </p:pic>
    </p:spTree>
    <p:extLst>
      <p:ext uri="{BB962C8B-B14F-4D97-AF65-F5344CB8AC3E}">
        <p14:creationId xmlns:p14="http://schemas.microsoft.com/office/powerpoint/2010/main" val="3943499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625150" y="700357"/>
            <a:ext cx="7140214" cy="600306"/>
          </a:xfrm>
          <a:prstGeom prst="rect">
            <a:avLst/>
          </a:prstGeom>
        </p:spPr>
        <p:txBody>
          <a:bodyPr wrap="square">
            <a:spAutoFit/>
          </a:bodyPr>
          <a:lstStyle/>
          <a:p>
            <a:r>
              <a:rPr lang="de-DE" sz="3200" dirty="0">
                <a:solidFill>
                  <a:srgbClr val="E6007E"/>
                </a:solidFill>
                <a:latin typeface="Noto Serif" panose="02020502060505020204" pitchFamily="18"/>
                <a:ea typeface="Noto Serif" panose="02020502060505020204" pitchFamily="18"/>
                <a:cs typeface="Noto Serif" panose="02020502060505020204" pitchFamily="18"/>
              </a:rPr>
              <a:t>Emojis und Hassrede?  </a:t>
            </a:r>
            <a:endParaRPr lang="de-DE" sz="3200" i="1" dirty="0">
              <a:solidFill>
                <a:srgbClr val="E6007E"/>
              </a:solidFill>
              <a:latin typeface="Noto Serif" panose="02020502060505020204" pitchFamily="18"/>
              <a:ea typeface="Noto Serif" panose="02020502060505020204" pitchFamily="18"/>
              <a:cs typeface="Noto Serif" panose="02020502060505020204" pitchFamily="18"/>
            </a:endParaRPr>
          </a:p>
        </p:txBody>
      </p:sp>
      <p:sp>
        <p:nvSpPr>
          <p:cNvPr id="6" name="Rechteck 5"/>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8" name="Grafik 7"/>
          <p:cNvPicPr>
            <a:picLocks noChangeAspect="1"/>
          </p:cNvPicPr>
          <p:nvPr/>
        </p:nvPicPr>
        <p:blipFill>
          <a:blip r:embed="rId4"/>
          <a:stretch>
            <a:fillRect/>
          </a:stretch>
        </p:blipFill>
        <p:spPr>
          <a:xfrm>
            <a:off x="10601260" y="6355173"/>
            <a:ext cx="444001" cy="445236"/>
          </a:xfrm>
          <a:prstGeom prst="rect">
            <a:avLst/>
          </a:prstGeom>
        </p:spPr>
      </p:pic>
      <p:pic>
        <p:nvPicPr>
          <p:cNvPr id="9" name="Grafik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75886" y="4468698"/>
            <a:ext cx="2312780" cy="2312780"/>
          </a:xfrm>
          <a:prstGeom prst="rect">
            <a:avLst/>
          </a:prstGeom>
        </p:spPr>
      </p:pic>
      <p:pic>
        <p:nvPicPr>
          <p:cNvPr id="10" name="Grafik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162111" y="4107761"/>
            <a:ext cx="1371600" cy="1371600"/>
          </a:xfrm>
          <a:prstGeom prst="rect">
            <a:avLst/>
          </a:prstGeom>
        </p:spPr>
      </p:pic>
      <p:pic>
        <p:nvPicPr>
          <p:cNvPr id="11" name="Grafik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52483" y="4107761"/>
            <a:ext cx="1371600" cy="1371600"/>
          </a:xfrm>
          <a:prstGeom prst="rect">
            <a:avLst/>
          </a:prstGeom>
        </p:spPr>
      </p:pic>
      <p:pic>
        <p:nvPicPr>
          <p:cNvPr id="12" name="Grafik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09514" y="4569542"/>
            <a:ext cx="1371600" cy="1371600"/>
          </a:xfrm>
          <a:prstGeom prst="rect">
            <a:avLst/>
          </a:prstGeom>
        </p:spPr>
      </p:pic>
      <p:pic>
        <p:nvPicPr>
          <p:cNvPr id="13" name="Grafik 1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12902" y="2472617"/>
            <a:ext cx="3903515" cy="3903515"/>
          </a:xfrm>
          <a:prstGeom prst="rect">
            <a:avLst/>
          </a:prstGeom>
        </p:spPr>
      </p:pic>
      <p:pic>
        <p:nvPicPr>
          <p:cNvPr id="14" name="Grafik 1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947809" y="1623830"/>
            <a:ext cx="2058627" cy="2058627"/>
          </a:xfrm>
          <a:prstGeom prst="rect">
            <a:avLst/>
          </a:prstGeom>
        </p:spPr>
      </p:pic>
      <p:pic>
        <p:nvPicPr>
          <p:cNvPr id="15" name="Grafik 1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546676" y="1939001"/>
            <a:ext cx="2058627" cy="2058627"/>
          </a:xfrm>
          <a:prstGeom prst="rect">
            <a:avLst/>
          </a:prstGeom>
        </p:spPr>
      </p:pic>
      <p:pic>
        <p:nvPicPr>
          <p:cNvPr id="16" name="Grafik 1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190679" y="4424375"/>
            <a:ext cx="2384684" cy="2384684"/>
          </a:xfrm>
          <a:prstGeom prst="rect">
            <a:avLst/>
          </a:prstGeom>
        </p:spPr>
      </p:pic>
      <p:pic>
        <p:nvPicPr>
          <p:cNvPr id="17" name="Grafik 1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198704" y="5402005"/>
            <a:ext cx="1371600" cy="1371600"/>
          </a:xfrm>
          <a:prstGeom prst="rect">
            <a:avLst/>
          </a:prstGeom>
        </p:spPr>
      </p:pic>
      <p:pic>
        <p:nvPicPr>
          <p:cNvPr id="18" name="Grafik 1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9467250" y="2282251"/>
            <a:ext cx="1371600" cy="1371600"/>
          </a:xfrm>
          <a:prstGeom prst="rect">
            <a:avLst/>
          </a:prstGeom>
        </p:spPr>
      </p:pic>
      <p:pic>
        <p:nvPicPr>
          <p:cNvPr id="1026" name="Picture 2" descr="Ear with Hearing Aid: Dark Skin Tone">
            <a:extLst>
              <a:ext uri="{FF2B5EF4-FFF2-40B4-BE49-F238E27FC236}">
                <a16:creationId xmlns:a16="http://schemas.microsoft.com/office/drawing/2014/main" id="{13B2BB28-B36C-AC42-B1D2-BDB4869A191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0838850" y="4850747"/>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an: Medium Skin Tone, Red Hair">
            <a:extLst>
              <a:ext uri="{FF2B5EF4-FFF2-40B4-BE49-F238E27FC236}">
                <a16:creationId xmlns:a16="http://schemas.microsoft.com/office/drawing/2014/main" id="{CF46CBF2-7F40-3E42-ADE6-85A552C32FCC}"/>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838949" y="5895451"/>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Woman: Medium Skin Tone, Curly Hair">
            <a:extLst>
              <a:ext uri="{FF2B5EF4-FFF2-40B4-BE49-F238E27FC236}">
                <a16:creationId xmlns:a16="http://schemas.microsoft.com/office/drawing/2014/main" id="{A3249531-CA86-6343-8057-0D2DB4A6A405}"/>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723940" y="5409878"/>
            <a:ext cx="1394600" cy="13946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Woman: Medium Skin Tone, Bald">
            <a:extLst>
              <a:ext uri="{FF2B5EF4-FFF2-40B4-BE49-F238E27FC236}">
                <a16:creationId xmlns:a16="http://schemas.microsoft.com/office/drawing/2014/main" id="{9641B379-696E-5B4C-8D01-5D10BA141850}"/>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774629" y="5875434"/>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Old Man: Medium-Light Skin Tone">
            <a:extLst>
              <a:ext uri="{FF2B5EF4-FFF2-40B4-BE49-F238E27FC236}">
                <a16:creationId xmlns:a16="http://schemas.microsoft.com/office/drawing/2014/main" id="{421E9985-BAC6-D241-8FD5-3B67B912043C}"/>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179659" y="4112342"/>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22" name="Grafik 21">
            <a:extLst>
              <a:ext uri="{FF2B5EF4-FFF2-40B4-BE49-F238E27FC236}">
                <a16:creationId xmlns:a16="http://schemas.microsoft.com/office/drawing/2014/main" id="{28B19CAB-74E0-6D4A-B2E8-F877CF47082C}"/>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rot="1455497">
            <a:off x="10364678" y="434203"/>
            <a:ext cx="1371600" cy="1371600"/>
          </a:xfrm>
          <a:prstGeom prst="rect">
            <a:avLst/>
          </a:prstGeom>
        </p:spPr>
      </p:pic>
      <p:pic>
        <p:nvPicPr>
          <p:cNvPr id="1038" name="Picture 14" descr="Woman in Manual Wheelchair: Light Skin Tone">
            <a:extLst>
              <a:ext uri="{FF2B5EF4-FFF2-40B4-BE49-F238E27FC236}">
                <a16:creationId xmlns:a16="http://schemas.microsoft.com/office/drawing/2014/main" id="{9D2A1C4E-418F-5E47-8272-1CF7F19CBA1A}"/>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8513025" y="5948019"/>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Man with White Cane: Medium Skin Tone">
            <a:extLst>
              <a:ext uri="{FF2B5EF4-FFF2-40B4-BE49-F238E27FC236}">
                <a16:creationId xmlns:a16="http://schemas.microsoft.com/office/drawing/2014/main" id="{4FBBD954-5765-E448-B6AA-08E74727D210}"/>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353494" y="4340942"/>
            <a:ext cx="914400"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Drop of Blood">
            <a:extLst>
              <a:ext uri="{FF2B5EF4-FFF2-40B4-BE49-F238E27FC236}">
                <a16:creationId xmlns:a16="http://schemas.microsoft.com/office/drawing/2014/main" id="{89748E33-FCEC-4B4A-BAB8-D94B65997271}"/>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944144" y="1461051"/>
            <a:ext cx="1642440" cy="164244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Transgender Flag">
            <a:extLst>
              <a:ext uri="{FF2B5EF4-FFF2-40B4-BE49-F238E27FC236}">
                <a16:creationId xmlns:a16="http://schemas.microsoft.com/office/drawing/2014/main" id="{BCF30826-4842-3E4B-8FE6-DAA69D99069A}"/>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9430286" y="271216"/>
            <a:ext cx="1012175" cy="101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3883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feld 28"/>
          <p:cNvSpPr txBox="1"/>
          <p:nvPr/>
        </p:nvSpPr>
        <p:spPr>
          <a:xfrm>
            <a:off x="3088146" y="6262620"/>
            <a:ext cx="2876764" cy="369332"/>
          </a:xfrm>
          <a:prstGeom prst="rect">
            <a:avLst/>
          </a:prstGeom>
          <a:noFill/>
        </p:spPr>
        <p:txBody>
          <a:bodyPr wrap="square" rtlCol="0">
            <a:spAutoFit/>
          </a:bodyPr>
          <a:lstStyle/>
          <a:p>
            <a:endParaRPr lang="de-DE" dirty="0"/>
          </a:p>
        </p:txBody>
      </p:sp>
      <p:sp>
        <p:nvSpPr>
          <p:cNvPr id="2" name="Rechteck 1"/>
          <p:cNvSpPr/>
          <p:nvPr/>
        </p:nvSpPr>
        <p:spPr>
          <a:xfrm>
            <a:off x="-739987" y="6312942"/>
            <a:ext cx="8672714" cy="276999"/>
          </a:xfrm>
          <a:prstGeom prst="rect">
            <a:avLst/>
          </a:prstGeom>
        </p:spPr>
        <p:txBody>
          <a:bodyPr wrap="square">
            <a:spAutoFit/>
          </a:bodyPr>
          <a:lstStyle/>
          <a:p>
            <a:pPr algn="r"/>
            <a:r>
              <a:rPr lang="de-DE" sz="1200" i="1" dirty="0">
                <a:latin typeface="Calibri  "/>
                <a:ea typeface="Roboto" panose="02000000000000000000" pitchFamily="2" charset="0"/>
                <a:cs typeface="Roboto" panose="02000000000000000000" pitchFamily="2" charset="0"/>
              </a:rPr>
              <a:t>https://www.belltower.news/hass-emojis-welche-emojis-sind-bei-nazis-rechtsradikalen-rassistinnen-beliebt-113061/</a:t>
            </a:r>
          </a:p>
        </p:txBody>
      </p:sp>
      <p:sp>
        <p:nvSpPr>
          <p:cNvPr id="20" name="Rechteck 19"/>
          <p:cNvSpPr/>
          <p:nvPr/>
        </p:nvSpPr>
        <p:spPr>
          <a:xfrm>
            <a:off x="0" y="6727632"/>
            <a:ext cx="12192000" cy="192352"/>
          </a:xfrm>
          <a:prstGeom prst="rect">
            <a:avLst/>
          </a:prstGeom>
          <a:gradFill>
            <a:gsLst>
              <a:gs pos="47000">
                <a:srgbClr val="FFEE00"/>
              </a:gs>
              <a:gs pos="100000">
                <a:srgbClr val="E6007E"/>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6" name="Grafik 2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3211" y="6379474"/>
            <a:ext cx="518436" cy="420935"/>
          </a:xfrm>
          <a:prstGeom prst="rect">
            <a:avLst/>
          </a:prstGeom>
        </p:spPr>
      </p:pic>
      <p:pic>
        <p:nvPicPr>
          <p:cNvPr id="30" name="Grafik 29"/>
          <p:cNvPicPr>
            <a:picLocks noChangeAspect="1"/>
          </p:cNvPicPr>
          <p:nvPr/>
        </p:nvPicPr>
        <p:blipFill>
          <a:blip r:embed="rId4"/>
          <a:stretch>
            <a:fillRect/>
          </a:stretch>
        </p:blipFill>
        <p:spPr>
          <a:xfrm>
            <a:off x="10601260" y="6355173"/>
            <a:ext cx="444001" cy="445236"/>
          </a:xfrm>
          <a:prstGeom prst="rect">
            <a:avLst/>
          </a:prstGeom>
        </p:spPr>
      </p:pic>
      <p:pic>
        <p:nvPicPr>
          <p:cNvPr id="8" name="Grafi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60865" y="4447410"/>
            <a:ext cx="1371600" cy="1371600"/>
          </a:xfrm>
          <a:prstGeom prst="rect">
            <a:avLst/>
          </a:prstGeom>
        </p:spPr>
      </p:pic>
      <p:pic>
        <p:nvPicPr>
          <p:cNvPr id="12" name="Grafik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30469" y="4413337"/>
            <a:ext cx="1371600" cy="1371600"/>
          </a:xfrm>
          <a:prstGeom prst="rect">
            <a:avLst/>
          </a:prstGeom>
        </p:spPr>
      </p:pic>
      <p:pic>
        <p:nvPicPr>
          <p:cNvPr id="31" name="Grafik 3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40110" y="3236654"/>
            <a:ext cx="1371600" cy="1371600"/>
          </a:xfrm>
          <a:prstGeom prst="rect">
            <a:avLst/>
          </a:prstGeom>
        </p:spPr>
      </p:pic>
      <p:pic>
        <p:nvPicPr>
          <p:cNvPr id="32" name="Grafik 3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48527" y="1134852"/>
            <a:ext cx="1042614" cy="1042614"/>
          </a:xfrm>
          <a:prstGeom prst="rect">
            <a:avLst/>
          </a:prstGeom>
        </p:spPr>
      </p:pic>
      <p:pic>
        <p:nvPicPr>
          <p:cNvPr id="33" name="Grafik 3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691141" y="1164171"/>
            <a:ext cx="1042614" cy="1042614"/>
          </a:xfrm>
          <a:prstGeom prst="rect">
            <a:avLst/>
          </a:prstGeom>
        </p:spPr>
      </p:pic>
      <p:pic>
        <p:nvPicPr>
          <p:cNvPr id="34" name="Grafik 3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761722" y="1110664"/>
            <a:ext cx="1066802" cy="1066802"/>
          </a:xfrm>
          <a:prstGeom prst="rect">
            <a:avLst/>
          </a:prstGeom>
        </p:spPr>
      </p:pic>
      <p:pic>
        <p:nvPicPr>
          <p:cNvPr id="35" name="Grafik 3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892514" y="3202558"/>
            <a:ext cx="1371600" cy="1371600"/>
          </a:xfrm>
          <a:prstGeom prst="rect">
            <a:avLst/>
          </a:prstGeom>
        </p:spPr>
      </p:pic>
      <p:pic>
        <p:nvPicPr>
          <p:cNvPr id="2050" name="Picture 2" descr="Man Raising Hand: Light Skin Tone">
            <a:extLst>
              <a:ext uri="{FF2B5EF4-FFF2-40B4-BE49-F238E27FC236}">
                <a16:creationId xmlns:a16="http://schemas.microsoft.com/office/drawing/2014/main" id="{7BDAEC3A-A054-0D45-9259-6E9E29FC433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772570" y="1175825"/>
            <a:ext cx="1066880" cy="106688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Globe Showing Europe-Africa">
            <a:extLst>
              <a:ext uri="{FF2B5EF4-FFF2-40B4-BE49-F238E27FC236}">
                <a16:creationId xmlns:a16="http://schemas.microsoft.com/office/drawing/2014/main" id="{3708CB4B-DF54-7E41-BC76-85B0B23E3D2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03285" y="4523726"/>
            <a:ext cx="1181584" cy="118158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Flag: Germany">
            <a:extLst>
              <a:ext uri="{FF2B5EF4-FFF2-40B4-BE49-F238E27FC236}">
                <a16:creationId xmlns:a16="http://schemas.microsoft.com/office/drawing/2014/main" id="{69D41256-B87A-3D4F-B95A-1B8E3A7FCC2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467511" y="635365"/>
            <a:ext cx="1262957" cy="1262957"/>
          </a:xfrm>
          <a:prstGeom prst="rect">
            <a:avLst/>
          </a:prstGeom>
          <a:noFill/>
          <a:extLst>
            <a:ext uri="{909E8E84-426E-40DD-AFC4-6F175D3DCCD1}">
              <a14:hiddenFill xmlns:a14="http://schemas.microsoft.com/office/drawing/2010/main">
                <a:solidFill>
                  <a:srgbClr val="FFFFFF"/>
                </a:solidFill>
              </a14:hiddenFill>
            </a:ext>
          </a:extLst>
        </p:spPr>
      </p:pic>
      <p:sp>
        <p:nvSpPr>
          <p:cNvPr id="3" name="Abgerundetes Rechteck 2">
            <a:extLst>
              <a:ext uri="{FF2B5EF4-FFF2-40B4-BE49-F238E27FC236}">
                <a16:creationId xmlns:a16="http://schemas.microsoft.com/office/drawing/2014/main" id="{2A67AD33-3344-6346-A499-10035F363918}"/>
              </a:ext>
            </a:extLst>
          </p:cNvPr>
          <p:cNvSpPr/>
          <p:nvPr/>
        </p:nvSpPr>
        <p:spPr>
          <a:xfrm>
            <a:off x="5325358" y="724710"/>
            <a:ext cx="3833831" cy="1921535"/>
          </a:xfrm>
          <a:prstGeom prst="roundRect">
            <a:avLst/>
          </a:prstGeom>
          <a:noFill/>
          <a:ln w="28575">
            <a:solidFill>
              <a:srgbClr val="E600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Abgerundetes Rechteck 23">
            <a:extLst>
              <a:ext uri="{FF2B5EF4-FFF2-40B4-BE49-F238E27FC236}">
                <a16:creationId xmlns:a16="http://schemas.microsoft.com/office/drawing/2014/main" id="{60E70940-DA34-CA4F-B47C-509E0B40B547}"/>
              </a:ext>
            </a:extLst>
          </p:cNvPr>
          <p:cNvSpPr/>
          <p:nvPr/>
        </p:nvSpPr>
        <p:spPr>
          <a:xfrm>
            <a:off x="8388005" y="3021541"/>
            <a:ext cx="2972137" cy="1718192"/>
          </a:xfrm>
          <a:prstGeom prst="roundRect">
            <a:avLst/>
          </a:prstGeom>
          <a:noFill/>
          <a:ln w="28575">
            <a:solidFill>
              <a:srgbClr val="E600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Abgerundetes Rechteck 24">
            <a:extLst>
              <a:ext uri="{FF2B5EF4-FFF2-40B4-BE49-F238E27FC236}">
                <a16:creationId xmlns:a16="http://schemas.microsoft.com/office/drawing/2014/main" id="{30B30CBA-AE87-314B-ADB0-76C4B56EB2D9}"/>
              </a:ext>
            </a:extLst>
          </p:cNvPr>
          <p:cNvSpPr/>
          <p:nvPr/>
        </p:nvSpPr>
        <p:spPr>
          <a:xfrm>
            <a:off x="3596370" y="4172278"/>
            <a:ext cx="4522339" cy="1718192"/>
          </a:xfrm>
          <a:prstGeom prst="roundRect">
            <a:avLst/>
          </a:prstGeom>
          <a:noFill/>
          <a:ln w="28575">
            <a:solidFill>
              <a:srgbClr val="E600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Abgerundetes Rechteck 26">
            <a:extLst>
              <a:ext uri="{FF2B5EF4-FFF2-40B4-BE49-F238E27FC236}">
                <a16:creationId xmlns:a16="http://schemas.microsoft.com/office/drawing/2014/main" id="{EE7B0E37-4F11-7941-85CB-91A34E356D33}"/>
              </a:ext>
            </a:extLst>
          </p:cNvPr>
          <p:cNvSpPr/>
          <p:nvPr/>
        </p:nvSpPr>
        <p:spPr>
          <a:xfrm>
            <a:off x="1988057" y="459274"/>
            <a:ext cx="2161105" cy="1718192"/>
          </a:xfrm>
          <a:prstGeom prst="roundRect">
            <a:avLst/>
          </a:prstGeom>
          <a:noFill/>
          <a:ln w="28575">
            <a:solidFill>
              <a:srgbClr val="E600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Abgerundetes Rechteck 27">
            <a:extLst>
              <a:ext uri="{FF2B5EF4-FFF2-40B4-BE49-F238E27FC236}">
                <a16:creationId xmlns:a16="http://schemas.microsoft.com/office/drawing/2014/main" id="{73E8CB70-2CA8-5044-9E69-2D607B03EFFD}"/>
              </a:ext>
            </a:extLst>
          </p:cNvPr>
          <p:cNvSpPr/>
          <p:nvPr/>
        </p:nvSpPr>
        <p:spPr>
          <a:xfrm>
            <a:off x="804717" y="2821553"/>
            <a:ext cx="5154344" cy="1218678"/>
          </a:xfrm>
          <a:prstGeom prst="roundRect">
            <a:avLst/>
          </a:prstGeom>
          <a:noFill/>
          <a:ln w="28575">
            <a:solidFill>
              <a:srgbClr val="E600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Abgerundetes Rechteck 38">
            <a:extLst>
              <a:ext uri="{FF2B5EF4-FFF2-40B4-BE49-F238E27FC236}">
                <a16:creationId xmlns:a16="http://schemas.microsoft.com/office/drawing/2014/main" id="{E2D94075-07FC-CA4D-9F1F-904C032032E5}"/>
              </a:ext>
            </a:extLst>
          </p:cNvPr>
          <p:cNvSpPr/>
          <p:nvPr/>
        </p:nvSpPr>
        <p:spPr>
          <a:xfrm>
            <a:off x="9482358" y="1019445"/>
            <a:ext cx="1578778" cy="1218678"/>
          </a:xfrm>
          <a:prstGeom prst="roundRect">
            <a:avLst/>
          </a:prstGeom>
          <a:noFill/>
          <a:ln w="28575">
            <a:solidFill>
              <a:srgbClr val="E600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6" name="Picture 6" descr="Fire">
            <a:extLst>
              <a:ext uri="{FF2B5EF4-FFF2-40B4-BE49-F238E27FC236}">
                <a16:creationId xmlns:a16="http://schemas.microsoft.com/office/drawing/2014/main" id="{40F7B350-AEF1-AD46-9241-03FEBF38757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855757" y="2908748"/>
            <a:ext cx="1042614" cy="1042614"/>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20" descr="Drop of Blood">
            <a:extLst>
              <a:ext uri="{FF2B5EF4-FFF2-40B4-BE49-F238E27FC236}">
                <a16:creationId xmlns:a16="http://schemas.microsoft.com/office/drawing/2014/main" id="{8EB95670-9EAF-B241-ABF5-DA77716D4C8B}"/>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674632" y="2857942"/>
            <a:ext cx="1071748" cy="1071748"/>
          </a:xfrm>
          <a:prstGeom prst="rect">
            <a:avLst/>
          </a:prstGeom>
          <a:noFill/>
          <a:extLst>
            <a:ext uri="{909E8E84-426E-40DD-AFC4-6F175D3DCCD1}">
              <a14:hiddenFill xmlns:a14="http://schemas.microsoft.com/office/drawing/2010/main">
                <a:solidFill>
                  <a:srgbClr val="FFFFFF"/>
                </a:solidFill>
              </a14:hiddenFill>
            </a:ext>
          </a:extLst>
        </p:spPr>
      </p:pic>
      <p:pic>
        <p:nvPicPr>
          <p:cNvPr id="42" name="Grafik 41">
            <a:extLst>
              <a:ext uri="{FF2B5EF4-FFF2-40B4-BE49-F238E27FC236}">
                <a16:creationId xmlns:a16="http://schemas.microsoft.com/office/drawing/2014/main" id="{A507F34B-E362-C54A-9A36-9B395B3FBCBA}"/>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199530" y="2958189"/>
            <a:ext cx="993173" cy="993173"/>
          </a:xfrm>
          <a:prstGeom prst="rect">
            <a:avLst/>
          </a:prstGeom>
        </p:spPr>
      </p:pic>
    </p:spTree>
    <p:extLst>
      <p:ext uri="{BB962C8B-B14F-4D97-AF65-F5344CB8AC3E}">
        <p14:creationId xmlns:p14="http://schemas.microsoft.com/office/powerpoint/2010/main" val="160817013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198</Words>
  <Application>Microsoft Office PowerPoint</Application>
  <PresentationFormat>Breitbild</PresentationFormat>
  <Paragraphs>30</Paragraphs>
  <Slides>7</Slides>
  <Notes>7</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7</vt:i4>
      </vt:variant>
    </vt:vector>
  </HeadingPairs>
  <TitlesOfParts>
    <vt:vector size="17" baseType="lpstr">
      <vt:lpstr>Arial</vt:lpstr>
      <vt:lpstr>Calibri</vt:lpstr>
      <vt:lpstr>Calibri </vt:lpstr>
      <vt:lpstr>Calibri  </vt:lpstr>
      <vt:lpstr>Calibri Light</vt:lpstr>
      <vt:lpstr>Noto Serif</vt:lpstr>
      <vt:lpstr>Roboto</vt:lpstr>
      <vt:lpstr>Roboto Slab</vt:lpstr>
      <vt:lpstr>Wingdings</vt:lpstr>
      <vt:lpstr>1_Office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Paul Dombrowski</dc:creator>
  <cp:lastModifiedBy>Eva Schwarz</cp:lastModifiedBy>
  <cp:revision>107</cp:revision>
  <dcterms:created xsi:type="dcterms:W3CDTF">2021-08-31T15:45:26Z</dcterms:created>
  <dcterms:modified xsi:type="dcterms:W3CDTF">2022-07-15T08:28:02Z</dcterms:modified>
</cp:coreProperties>
</file>