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56" r:id="rId3"/>
    <p:sldId id="257" r:id="rId4"/>
    <p:sldId id="258" r:id="rId5"/>
    <p:sldId id="259" r:id="rId6"/>
    <p:sldId id="260" r:id="rId7"/>
    <p:sldId id="261" r:id="rId8"/>
    <p:sldId id="262" r:id="rId9"/>
    <p:sldId id="263" r:id="rId10"/>
    <p:sldId id="264" r:id="rId11"/>
    <p:sldId id="265" r:id="rId12"/>
    <p:sldId id="286" r:id="rId13"/>
    <p:sldId id="266" r:id="rId14"/>
    <p:sldId id="267" r:id="rId15"/>
    <p:sldId id="283" r:id="rId16"/>
    <p:sldId id="270" r:id="rId17"/>
    <p:sldId id="282" r:id="rId18"/>
    <p:sldId id="285" r:id="rId19"/>
    <p:sldId id="28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307" autoAdjust="0"/>
  </p:normalViewPr>
  <p:slideViewPr>
    <p:cSldViewPr snapToGrid="0">
      <p:cViewPr varScale="1">
        <p:scale>
          <a:sx n="48" d="100"/>
          <a:sy n="48" d="100"/>
        </p:scale>
        <p:origin x="53" y="4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EF48A-5C54-4F44-8316-6873B4CC8943}" type="datetimeFigureOut">
              <a:rPr lang="de-DE" smtClean="0"/>
              <a:t>10.11.2022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F9270-F3B0-4AF5-8A43-E02291760109}" type="slidenum">
              <a:rPr lang="de-DE" smtClean="0"/>
              <a:t>‹Nr.›</a:t>
            </a:fld>
            <a:endParaRPr lang="de-DE"/>
          </a:p>
        </p:txBody>
      </p:sp>
    </p:spTree>
    <p:extLst>
      <p:ext uri="{BB962C8B-B14F-4D97-AF65-F5344CB8AC3E}">
        <p14:creationId xmlns:p14="http://schemas.microsoft.com/office/powerpoint/2010/main" val="187587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a:ea typeface="Noto Serif" panose="02020502060505020204" pitchFamily="18"/>
                <a:cs typeface="Noto Serif" panose="02020502060505020204" pitchFamily="18"/>
              </a:rPr>
              <a:t>Wir spielen ein Quiz. Dies ist ein Spiel bei dem es nicht darum geht zu gewinnen, sondern eine gute Entscheidung zu treffen. </a:t>
            </a:r>
          </a:p>
          <a:p>
            <a:pPr>
              <a:lnSpc>
                <a:spcPct val="150000"/>
              </a:lnSpc>
            </a:pPr>
            <a:endParaRPr lang="de-DE" sz="1200" dirty="0">
              <a:ea typeface="Noto Serif" panose="02020502060505020204" pitchFamily="18"/>
              <a:cs typeface="Noto Serif" panose="02020502060505020204" pitchFamily="18"/>
            </a:endParaRPr>
          </a:p>
          <a:p>
            <a:pPr>
              <a:lnSpc>
                <a:spcPct val="150000"/>
              </a:lnSpc>
            </a:pPr>
            <a:r>
              <a:rPr lang="de-DE" sz="1200" dirty="0">
                <a:ea typeface="Noto Serif" panose="02020502060505020204" pitchFamily="18"/>
                <a:cs typeface="Noto Serif" panose="02020502060505020204" pitchFamily="18"/>
              </a:rPr>
              <a:t>Wir zeigen dir gleich einige Hasskommentare und du entscheidest, wie du darauf reagieren würdest. </a:t>
            </a:r>
          </a:p>
          <a:p>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1</a:t>
            </a:fld>
            <a:endParaRPr lang="de-DE"/>
          </a:p>
        </p:txBody>
      </p:sp>
    </p:spTree>
    <p:extLst>
      <p:ext uri="{BB962C8B-B14F-4D97-AF65-F5344CB8AC3E}">
        <p14:creationId xmlns:p14="http://schemas.microsoft.com/office/powerpoint/2010/main" val="156559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14</a:t>
            </a:fld>
            <a:endParaRPr lang="de-DE"/>
          </a:p>
        </p:txBody>
      </p:sp>
    </p:spTree>
    <p:extLst>
      <p:ext uri="{BB962C8B-B14F-4D97-AF65-F5344CB8AC3E}">
        <p14:creationId xmlns:p14="http://schemas.microsoft.com/office/powerpoint/2010/main" val="9263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A76E2A-54A8-40A5-A658-FA2BE8C3F74F}" type="slidenum">
              <a:rPr lang="de-DE" smtClean="0"/>
              <a:t>15</a:t>
            </a:fld>
            <a:endParaRPr lang="de-DE"/>
          </a:p>
        </p:txBody>
      </p:sp>
    </p:spTree>
    <p:extLst>
      <p:ext uri="{BB962C8B-B14F-4D97-AF65-F5344CB8AC3E}">
        <p14:creationId xmlns:p14="http://schemas.microsoft.com/office/powerpoint/2010/main" val="417186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 war es für euch, die Kommentare zu lesen?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Ist euch die Übung schwergefallen?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Welchen Kommentar (von euch oder Anderen) fandet ihr besonders gelungen?</a:t>
            </a:r>
          </a:p>
          <a:p>
            <a:endParaRPr lang="de-DE" sz="1200" b="1" kern="1200" dirty="0" smtClean="0">
              <a:solidFill>
                <a:schemeClr val="tx1"/>
              </a:solidFill>
              <a:effectLst/>
              <a:latin typeface="+mn-lt"/>
              <a:ea typeface="+mn-ea"/>
              <a:cs typeface="+mn-cs"/>
            </a:endParaRP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Sammeln: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 seid ihr vorgegangen?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Habt ihr bestimmte Strategien verwendet?</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Was habt ihr beobachtet?</a:t>
            </a:r>
          </a:p>
          <a:p>
            <a:pPr marL="171450" lvl="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16</a:t>
            </a:fld>
            <a:endParaRPr lang="de-DE"/>
          </a:p>
        </p:txBody>
      </p:sp>
    </p:spTree>
    <p:extLst>
      <p:ext uri="{BB962C8B-B14F-4D97-AF65-F5344CB8AC3E}">
        <p14:creationId xmlns:p14="http://schemas.microsoft.com/office/powerpoint/2010/main" val="115422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verschiedene Herangehensweisen: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Fakten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Humor</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Fragen / Gegenfragen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Hinweise auf Verallgemeinerungen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das Beharren auf Lösungsvorschläge</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Provokation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über Kenntlichmachen der (eigenen) Betroffenheit</a:t>
            </a:r>
          </a:p>
          <a:p>
            <a:pPr marL="171450" lvl="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verschiedene Intentionen hinter den Strategien:</a:t>
            </a:r>
            <a:r>
              <a:rPr lang="de-DE" sz="1200" kern="1200" baseline="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 komme ich ins </a:t>
            </a:r>
            <a:r>
              <a:rPr lang="de-DE" sz="1200" b="1" kern="1200" dirty="0" smtClean="0">
                <a:solidFill>
                  <a:schemeClr val="tx1"/>
                </a:solidFill>
                <a:effectLst/>
                <a:latin typeface="+mn-lt"/>
                <a:ea typeface="+mn-ea"/>
                <a:cs typeface="+mn-cs"/>
              </a:rPr>
              <a:t>Gespräch</a:t>
            </a:r>
            <a:r>
              <a:rPr lang="de-DE" sz="1200" kern="1200" dirty="0" smtClean="0">
                <a:solidFill>
                  <a:schemeClr val="tx1"/>
                </a:solidFill>
                <a:effectLst/>
                <a:latin typeface="+mn-lt"/>
                <a:ea typeface="+mn-ea"/>
                <a:cs typeface="+mn-cs"/>
              </a:rPr>
              <a:t>?</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Fragen, Fakten, evtl. Humor</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 kann ich </a:t>
            </a:r>
            <a:r>
              <a:rPr lang="de-DE" sz="1200" b="1" kern="1200" dirty="0" smtClean="0">
                <a:solidFill>
                  <a:schemeClr val="tx1"/>
                </a:solidFill>
                <a:effectLst/>
                <a:latin typeface="+mn-lt"/>
                <a:ea typeface="+mn-ea"/>
                <a:cs typeface="+mn-cs"/>
              </a:rPr>
              <a:t>überzeugen</a:t>
            </a:r>
            <a:r>
              <a:rPr lang="de-DE" sz="1200" kern="1200" dirty="0" smtClean="0">
                <a:solidFill>
                  <a:schemeClr val="tx1"/>
                </a:solidFill>
                <a:effectLst/>
                <a:latin typeface="+mn-lt"/>
                <a:ea typeface="+mn-ea"/>
                <a:cs typeface="+mn-cs"/>
              </a:rPr>
              <a:t>?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durch Verunsicherung z. B. mit Fakten, welche die vorher geäußerte Position hinterfragbar machen;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durch </a:t>
            </a:r>
            <a:r>
              <a:rPr lang="de-DE" sz="1200" b="1" kern="1200" dirty="0" smtClean="0">
                <a:solidFill>
                  <a:schemeClr val="tx1"/>
                </a:solidFill>
                <a:effectLst/>
                <a:latin typeface="+mn-lt"/>
                <a:ea typeface="+mn-ea"/>
                <a:cs typeface="+mn-cs"/>
              </a:rPr>
              <a:t>Benennen</a:t>
            </a:r>
            <a:r>
              <a:rPr lang="de-DE" sz="1200" kern="1200" dirty="0" smtClean="0">
                <a:solidFill>
                  <a:schemeClr val="tx1"/>
                </a:solidFill>
                <a:effectLst/>
                <a:latin typeface="+mn-lt"/>
                <a:ea typeface="+mn-ea"/>
                <a:cs typeface="+mn-cs"/>
              </a:rPr>
              <a:t> von Diskriminierung, einseitigen Quellen, falschen Statistiken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Wen überzeuge ich und </a:t>
            </a:r>
            <a:r>
              <a:rPr lang="de-DE" sz="1200" b="1" kern="1200" dirty="0" smtClean="0">
                <a:solidFill>
                  <a:schemeClr val="tx1"/>
                </a:solidFill>
                <a:effectLst/>
                <a:latin typeface="+mn-lt"/>
                <a:ea typeface="+mn-ea"/>
                <a:cs typeface="+mn-cs"/>
              </a:rPr>
              <a:t>wen will ich überzeugen</a:t>
            </a:r>
            <a:r>
              <a:rPr lang="de-DE" sz="1200" kern="1200" dirty="0" smtClean="0">
                <a:solidFill>
                  <a:schemeClr val="tx1"/>
                </a:solidFill>
                <a:effectLst/>
                <a:latin typeface="+mn-lt"/>
                <a:ea typeface="+mn-ea"/>
                <a:cs typeface="+mn-cs"/>
              </a:rPr>
              <a:t>?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den*die ursprüngliche Autor*in oder die (stillen) Mitlesenden?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Wo </a:t>
            </a:r>
            <a:r>
              <a:rPr lang="de-DE" sz="1200" b="1" kern="1200" dirty="0" smtClean="0">
                <a:solidFill>
                  <a:schemeClr val="tx1"/>
                </a:solidFill>
                <a:effectLst/>
                <a:latin typeface="+mn-lt"/>
                <a:ea typeface="+mn-ea"/>
                <a:cs typeface="+mn-cs"/>
              </a:rPr>
              <a:t>endet</a:t>
            </a:r>
            <a:r>
              <a:rPr lang="de-DE" sz="1200" kern="1200" dirty="0" smtClean="0">
                <a:solidFill>
                  <a:schemeClr val="tx1"/>
                </a:solidFill>
                <a:effectLst/>
                <a:latin typeface="+mn-lt"/>
                <a:ea typeface="+mn-ea"/>
                <a:cs typeface="+mn-cs"/>
              </a:rPr>
              <a:t> ein Gespräch?</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z. B. wenn ich mich lustig mache, blockiere, beleidige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Wann muss ich über meine eigene Gesprächsführung nachdenken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z. B. wenn ich mich zu Beleidigungen, Gewaltaufrufen o. Ä. hinreißen lasse</a:t>
            </a:r>
          </a:p>
          <a:p>
            <a:pPr marL="171450" indent="-171450">
              <a:buFont typeface="Arial" panose="020B0604020202020204" pitchFamily="34" charset="0"/>
              <a:buChar char="•"/>
            </a:pPr>
            <a:endParaRPr lang="de-DE" dirty="0" smtClean="0"/>
          </a:p>
          <a:p>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17</a:t>
            </a:fld>
            <a:endParaRPr lang="de-DE"/>
          </a:p>
        </p:txBody>
      </p:sp>
    </p:spTree>
    <p:extLst>
      <p:ext uri="{BB962C8B-B14F-4D97-AF65-F5344CB8AC3E}">
        <p14:creationId xmlns:p14="http://schemas.microsoft.com/office/powerpoint/2010/main" val="131637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haben gelernt dass nicht jede Form von Hass vom Netzwerk gelöscht wird. Das ändert aber nichts an der Tatsache das Beleidigungen und Hass unwidersprochen stehen bleiben. Denn dann vermehrt sich der Hass und verfestigt sich und verschiebt die Grenzen des  Sagbaren.</a:t>
            </a:r>
          </a:p>
          <a:p>
            <a:endParaRPr lang="de-DE" dirty="0" smtClean="0"/>
          </a:p>
          <a:p>
            <a:r>
              <a:rPr lang="de-DE" dirty="0" smtClean="0"/>
              <a:t>Gegengewicht besonders für die stillen </a:t>
            </a:r>
            <a:r>
              <a:rPr lang="de-DE" dirty="0" err="1" smtClean="0"/>
              <a:t>Mitleser</a:t>
            </a:r>
            <a:r>
              <a:rPr lang="de-DE" dirty="0" smtClean="0"/>
              <a:t>*innen, die nicht selbst kommentieren, aber sich durch das Lesen von Kommentaren eine Meinung bilden</a:t>
            </a:r>
          </a:p>
          <a:p>
            <a:endParaRPr lang="de-DE" dirty="0" smtClean="0"/>
          </a:p>
          <a:p>
            <a:r>
              <a:rPr lang="de-DE" dirty="0" smtClean="0"/>
              <a:t>NEED: </a:t>
            </a:r>
          </a:p>
          <a:p>
            <a:r>
              <a:rPr lang="de-DE" dirty="0" smtClean="0"/>
              <a:t>mehr Beratungsstellen </a:t>
            </a:r>
          </a:p>
          <a:p>
            <a:r>
              <a:rPr lang="de-DE" dirty="0" smtClean="0"/>
              <a:t>Internationale Rechtsprechung </a:t>
            </a:r>
          </a:p>
        </p:txBody>
      </p:sp>
      <p:sp>
        <p:nvSpPr>
          <p:cNvPr id="4" name="Foliennummernplatzhalter 3"/>
          <p:cNvSpPr>
            <a:spLocks noGrp="1"/>
          </p:cNvSpPr>
          <p:nvPr>
            <p:ph type="sldNum" sz="quarter" idx="10"/>
          </p:nvPr>
        </p:nvSpPr>
        <p:spPr/>
        <p:txBody>
          <a:bodyPr/>
          <a:lstStyle/>
          <a:p>
            <a:fld id="{023723CE-1F8D-4FB1-8CAE-A7423C7AF799}" type="slidenum">
              <a:rPr lang="de-DE" smtClean="0"/>
              <a:t>18</a:t>
            </a:fld>
            <a:endParaRPr lang="de-DE"/>
          </a:p>
        </p:txBody>
      </p:sp>
    </p:spTree>
    <p:extLst>
      <p:ext uri="{BB962C8B-B14F-4D97-AF65-F5344CB8AC3E}">
        <p14:creationId xmlns:p14="http://schemas.microsoft.com/office/powerpoint/2010/main" val="159041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sym typeface="Wingdings" panose="05000000000000000000" pitchFamily="2" charset="2"/>
              </a:rPr>
              <a:t>OPTIONAL:</a:t>
            </a:r>
            <a:r>
              <a:rPr lang="de-DE" baseline="0" dirty="0" smtClean="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sym typeface="Wingdings" panose="05000000000000000000" pitchFamily="2" charset="2"/>
              </a:rPr>
              <a:t>5“Ds“</a:t>
            </a:r>
            <a:r>
              <a:rPr lang="de-DE" baseline="0" dirty="0" smtClean="0">
                <a:sym typeface="Wingdings" panose="05000000000000000000" pitchFamily="2" charset="2"/>
              </a:rPr>
              <a:t> für Zeug*innen mit Zivilcourage im analogen Raum  Transferüberlegungen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sym typeface="Wingdings" panose="05000000000000000000" pitchFamily="2" charset="2"/>
              </a:rPr>
              <a:t>Power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Distraction</a:t>
            </a:r>
            <a:r>
              <a:rPr lang="de-DE" baseline="0" dirty="0" smtClean="0">
                <a:sym typeface="Wingdings" panose="05000000000000000000" pitchFamily="2" charset="2"/>
              </a:rPr>
              <a:t>: Sprich betroffene Person an, rede über andere Themen, frage nach dem Weg, Uhrzeit etc. Stell dich dazwischen, lass etwas fallen..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sym typeface="Wingdings" panose="05000000000000000000" pitchFamily="2" charset="2"/>
              </a:rPr>
              <a:t> Personen klar nach Hilfe fragen: Das und das passiert, kannst du mir helfen?...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sym typeface="Wingdings" panose="05000000000000000000" pitchFamily="2" charset="2"/>
              </a:rPr>
              <a:t>Aufnehmen: Nur mit Konsens der betroffenen Person was mit dem Material machen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sym typeface="Wingdings" panose="05000000000000000000" pitchFamily="2" charset="2"/>
              </a:rPr>
              <a:t>Nach Übergriff betroffene Person ansprechen, braucht sie was, wie geht es ihr? Hilfe anbieten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Direkte Intervention? Nur wenn: </a:t>
            </a:r>
            <a:r>
              <a:rPr lang="en-US" b="0" dirty="0" smtClean="0">
                <a:effectLst/>
              </a:rPr>
              <a:t>Are you physically safe? Is the person being harassed physically safe? Does it seem unlikely that the situation will escalate? Can you tell if the person being harassed wants someone to speak </a:t>
            </a:r>
            <a:r>
              <a:rPr lang="en-US" b="0" dirty="0" err="1" smtClean="0">
                <a:effectLst/>
              </a:rPr>
              <a:t>up?If</a:t>
            </a:r>
            <a:r>
              <a:rPr lang="en-US" b="0" dirty="0" smtClean="0">
                <a:effectLst/>
              </a:rPr>
              <a:t> you can answer yes to all of these questions, you might choose a direct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effectLst/>
                <a:sym typeface="Wingdings" panose="05000000000000000000" pitchFamily="2" charset="2"/>
              </a:rPr>
              <a:t>--&gt;</a:t>
            </a:r>
            <a:r>
              <a:rPr lang="en-US" b="0" baseline="0" dirty="0" smtClean="0">
                <a:effectLst/>
                <a:sym typeface="Wingdings" panose="05000000000000000000" pitchFamily="2" charset="2"/>
              </a:rPr>
              <a:t> </a:t>
            </a:r>
            <a:r>
              <a:rPr lang="en-US" b="0" baseline="0" dirty="0" err="1" smtClean="0">
                <a:effectLst/>
                <a:sym typeface="Wingdings" panose="05000000000000000000" pitchFamily="2" charset="2"/>
              </a:rPr>
              <a:t>Verhalten</a:t>
            </a:r>
            <a:r>
              <a:rPr lang="en-US" b="0" baseline="0" dirty="0" smtClean="0">
                <a:effectLst/>
                <a:sym typeface="Wingdings" panose="05000000000000000000" pitchFamily="2" charset="2"/>
              </a:rPr>
              <a:t> </a:t>
            </a:r>
            <a:r>
              <a:rPr lang="en-US" b="0" baseline="0" dirty="0" err="1" smtClean="0">
                <a:effectLst/>
                <a:sym typeface="Wingdings" panose="05000000000000000000" pitchFamily="2" charset="2"/>
              </a:rPr>
              <a:t>benennen</a:t>
            </a:r>
            <a:r>
              <a:rPr lang="en-US" b="0" baseline="0" dirty="0" smtClean="0">
                <a:effectLst/>
                <a:sym typeface="Wingdings" panose="05000000000000000000" pitchFamily="2" charset="2"/>
              </a:rPr>
              <a:t>: Das </a:t>
            </a:r>
            <a:r>
              <a:rPr lang="en-US" b="0" baseline="0" dirty="0" err="1" smtClean="0">
                <a:effectLst/>
                <a:sym typeface="Wingdings" panose="05000000000000000000" pitchFamily="2" charset="2"/>
              </a:rPr>
              <a:t>ist</a:t>
            </a:r>
            <a:r>
              <a:rPr lang="en-US" b="0" baseline="0" dirty="0" smtClean="0">
                <a:effectLst/>
                <a:sym typeface="Wingdings" panose="05000000000000000000" pitchFamily="2" charset="2"/>
              </a:rPr>
              <a:t> </a:t>
            </a:r>
            <a:r>
              <a:rPr lang="en-US" b="0" baseline="0" dirty="0" err="1" smtClean="0">
                <a:effectLst/>
                <a:sym typeface="Wingdings" panose="05000000000000000000" pitchFamily="2" charset="2"/>
              </a:rPr>
              <a:t>diskriminierend</a:t>
            </a:r>
            <a:r>
              <a:rPr lang="en-US" b="0" baseline="0" dirty="0" smtClean="0">
                <a:effectLst/>
                <a:sym typeface="Wingdings" panose="05000000000000000000" pitchFamily="2" charset="2"/>
              </a:rPr>
              <a:t>, </a:t>
            </a:r>
            <a:r>
              <a:rPr lang="en-US" b="0" baseline="0" dirty="0" err="1" smtClean="0">
                <a:effectLst/>
                <a:sym typeface="Wingdings" panose="05000000000000000000" pitchFamily="2" charset="2"/>
              </a:rPr>
              <a:t>übergriffig</a:t>
            </a:r>
            <a:r>
              <a:rPr lang="en-US" b="0" baseline="0" dirty="0" smtClean="0">
                <a:effectLst/>
                <a:sym typeface="Wingdings" panose="05000000000000000000" pitchFamily="2" charset="2"/>
              </a:rPr>
              <a:t>, </a:t>
            </a:r>
            <a:r>
              <a:rPr lang="en-US" b="0" baseline="0" dirty="0" err="1" smtClean="0">
                <a:effectLst/>
                <a:sym typeface="Wingdings" panose="05000000000000000000" pitchFamily="2" charset="2"/>
              </a:rPr>
              <a:t>sexistisch</a:t>
            </a:r>
            <a:r>
              <a:rPr lang="en-US" b="0" baseline="0" dirty="0" smtClean="0">
                <a:effectLst/>
                <a:sym typeface="Wingdings" panose="05000000000000000000" pitchFamily="2" charset="2"/>
              </a:rPr>
              <a:t>. Stop. Lass die Person in </a:t>
            </a:r>
            <a:r>
              <a:rPr lang="en-US" b="0" baseline="0" dirty="0" err="1" smtClean="0">
                <a:effectLst/>
                <a:sym typeface="Wingdings" panose="05000000000000000000" pitchFamily="2" charset="2"/>
              </a:rPr>
              <a:t>Ruhe</a:t>
            </a:r>
            <a:r>
              <a:rPr lang="en-US" b="0" baseline="0" dirty="0" smtClean="0">
                <a:effectLst/>
                <a:sym typeface="Wingdings" panose="05000000000000000000" pitchFamily="2" charset="2"/>
              </a:rPr>
              <a:t>! </a:t>
            </a:r>
            <a:r>
              <a:rPr lang="en-US" b="0" baseline="0" dirty="0" err="1" smtClean="0">
                <a:effectLst/>
                <a:sym typeface="Wingdings" panose="05000000000000000000" pitchFamily="2" charset="2"/>
              </a:rPr>
              <a:t>Hör</a:t>
            </a:r>
            <a:r>
              <a:rPr lang="en-US" b="0" baseline="0" dirty="0" smtClean="0">
                <a:effectLst/>
                <a:sym typeface="Wingdings" panose="05000000000000000000" pitchFamily="2" charset="2"/>
              </a:rPr>
              <a:t> auf.</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endParaRPr lang="de-DE" dirty="0" smtClean="0"/>
          </a:p>
          <a:p>
            <a:r>
              <a:rPr lang="de-DE" dirty="0" smtClean="0"/>
              <a:t>https://righttobe.org/guides/bystander-intervention-training/</a:t>
            </a:r>
          </a:p>
          <a:p>
            <a:endParaRPr lang="de-DE" dirty="0"/>
          </a:p>
        </p:txBody>
      </p:sp>
      <p:sp>
        <p:nvSpPr>
          <p:cNvPr id="4" name="Foliennummernplatzhalter 3"/>
          <p:cNvSpPr>
            <a:spLocks noGrp="1"/>
          </p:cNvSpPr>
          <p:nvPr>
            <p:ph type="sldNum" sz="quarter" idx="10"/>
          </p:nvPr>
        </p:nvSpPr>
        <p:spPr/>
        <p:txBody>
          <a:bodyPr/>
          <a:lstStyle/>
          <a:p>
            <a:fld id="{023723CE-1F8D-4FB1-8CAE-A7423C7AF799}" type="slidenum">
              <a:rPr lang="de-DE" smtClean="0"/>
              <a:t>19</a:t>
            </a:fld>
            <a:endParaRPr lang="de-DE"/>
          </a:p>
        </p:txBody>
      </p:sp>
    </p:spTree>
    <p:extLst>
      <p:ext uri="{BB962C8B-B14F-4D97-AF65-F5344CB8AC3E}">
        <p14:creationId xmlns:p14="http://schemas.microsoft.com/office/powerpoint/2010/main" val="173439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F518CBB-287D-4405-90B1-589B9AD5A5BF}"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285165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518CBB-287D-4405-90B1-589B9AD5A5BF}"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371115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518CBB-287D-4405-90B1-589B9AD5A5BF}"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70235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518CBB-287D-4405-90B1-589B9AD5A5BF}"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75489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BF518CBB-287D-4405-90B1-589B9AD5A5BF}"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68456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F518CBB-287D-4405-90B1-589B9AD5A5BF}" type="datetimeFigureOut">
              <a:rPr lang="de-DE" smtClean="0"/>
              <a:t>10.11.2022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281606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F518CBB-287D-4405-90B1-589B9AD5A5BF}" type="datetimeFigureOut">
              <a:rPr lang="de-DE" smtClean="0"/>
              <a:t>10.11.2022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157591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F518CBB-287D-4405-90B1-589B9AD5A5BF}" type="datetimeFigureOut">
              <a:rPr lang="de-DE" smtClean="0"/>
              <a:t>10.11.2022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382310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518CBB-287D-4405-90B1-589B9AD5A5BF}" type="datetimeFigureOut">
              <a:rPr lang="de-DE" smtClean="0"/>
              <a:t>10.11.2022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123604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F518CBB-287D-4405-90B1-589B9AD5A5BF}" type="datetimeFigureOut">
              <a:rPr lang="de-DE" smtClean="0"/>
              <a:t>10.11.2022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35753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F518CBB-287D-4405-90B1-589B9AD5A5BF}" type="datetimeFigureOut">
              <a:rPr lang="de-DE" smtClean="0"/>
              <a:t>10.11.2022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4A3EF9-C226-4FE3-B82F-F76282675080}" type="slidenum">
              <a:rPr lang="de-DE" smtClean="0"/>
              <a:t>‹Nr.›</a:t>
            </a:fld>
            <a:endParaRPr lang="de-DE"/>
          </a:p>
        </p:txBody>
      </p:sp>
    </p:spTree>
    <p:extLst>
      <p:ext uri="{BB962C8B-B14F-4D97-AF65-F5344CB8AC3E}">
        <p14:creationId xmlns:p14="http://schemas.microsoft.com/office/powerpoint/2010/main" val="331909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18CBB-287D-4405-90B1-589B9AD5A5BF}" type="datetimeFigureOut">
              <a:rPr lang="de-DE" smtClean="0"/>
              <a:t>10.11.2022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A3EF9-C226-4FE3-B82F-F76282675080}" type="slidenum">
              <a:rPr lang="de-DE" smtClean="0"/>
              <a:t>‹Nr.›</a:t>
            </a:fld>
            <a:endParaRPr lang="de-DE"/>
          </a:p>
        </p:txBody>
      </p:sp>
    </p:spTree>
    <p:extLst>
      <p:ext uri="{BB962C8B-B14F-4D97-AF65-F5344CB8AC3E}">
        <p14:creationId xmlns:p14="http://schemas.microsoft.com/office/powerpoint/2010/main" val="3878726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train-the-trainer.slack.com/archives/C02GE7KL8LQ/p1632818813000100?thread_ts=1632730183.000100&amp;cid=C02GE7KL8LQ" TargetMode="External"/><Relationship Id="rId13" Type="http://schemas.openxmlformats.org/officeDocument/2006/relationships/hyperlink" Target="https://train-the-trainer.slack.com/team/UN22SSMNF" TargetMode="External"/><Relationship Id="rId18" Type="http://schemas.openxmlformats.org/officeDocument/2006/relationships/image" Target="../media/image8.png"/><Relationship Id="rId3" Type="http://schemas.openxmlformats.org/officeDocument/2006/relationships/hyperlink" Target="https://train-the-trainer.slack.com/archives/C02GE7KL8LQ/p1632739563000600?thread_ts=1632730183.000100&amp;cid=C02GE7KL8LQ" TargetMode="External"/><Relationship Id="rId7" Type="http://schemas.openxmlformats.org/officeDocument/2006/relationships/hyperlink" Target="https://app.slack.com/team/U7PBBP61K" TargetMode="External"/><Relationship Id="rId12" Type="http://schemas.openxmlformats.org/officeDocument/2006/relationships/hyperlink" Target="https://train-the-trainer.slack.com/archives/C02GE7KL8LQ/p1632825849000300?thread_ts=1632730183.000100&amp;cid=C02GE7KL8LQ" TargetMode="External"/><Relationship Id="rId17" Type="http://schemas.openxmlformats.org/officeDocument/2006/relationships/image" Target="../media/image2.png"/><Relationship Id="rId2" Type="http://schemas.openxmlformats.org/officeDocument/2006/relationships/hyperlink" Target="https://app.slack.com/team/U4Q148YJE" TargetMode="Externa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385000300?thread_ts=1632730183.000100&amp;cid=C02GE7KL8LQ" TargetMode="External"/><Relationship Id="rId11" Type="http://schemas.openxmlformats.org/officeDocument/2006/relationships/hyperlink" Target="https://train-the-trainer.slack.com/team/UNFNNHNFQ" TargetMode="External"/><Relationship Id="rId5" Type="http://schemas.openxmlformats.org/officeDocument/2006/relationships/hyperlink" Target="https://train-the-trainer.slack.com/archives/C02GE7KL8LQ/p1632746130000100?thread_ts=1632730183.000100&amp;cid=C02GE7KL8LQ" TargetMode="External"/><Relationship Id="rId15" Type="http://schemas.openxmlformats.org/officeDocument/2006/relationships/hyperlink" Target="https://train-the-trainer.slack.com/archives/C02GE7KL8LQ/p1632827615000500?thread_ts=1632730183.000100&amp;cid=C02GE7KL8LQ" TargetMode="External"/><Relationship Id="rId10" Type="http://schemas.openxmlformats.org/officeDocument/2006/relationships/hyperlink" Target="https://train-the-trainer.slack.com/team/UN0P6V1S6" TargetMode="External"/><Relationship Id="rId4" Type="http://schemas.openxmlformats.org/officeDocument/2006/relationships/hyperlink" Target="https://app.slack.com/team/UN22SSMNF" TargetMode="External"/><Relationship Id="rId9" Type="http://schemas.openxmlformats.org/officeDocument/2006/relationships/hyperlink" Target="https://train-the-trainer.slack.com/archives/C02GE7KL8LQ/p1632825810000100?thread_ts=1632730183.000100&amp;cid=C02GE7KL8LQ" TargetMode="External"/><Relationship Id="rId14" Type="http://schemas.openxmlformats.org/officeDocument/2006/relationships/hyperlink" Target="https://app.slack.com/team/UN0P6V1S6"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train-the-trainer.slack.com/archives/C02GE7KL8LQ/p1632818813000100?thread_ts=1632730183.000100&amp;cid=C02GE7KL8LQ" TargetMode="External"/><Relationship Id="rId13" Type="http://schemas.openxmlformats.org/officeDocument/2006/relationships/hyperlink" Target="https://train-the-trainer.slack.com/team/UN22SSMNF" TargetMode="External"/><Relationship Id="rId18" Type="http://schemas.openxmlformats.org/officeDocument/2006/relationships/image" Target="../media/image8.png"/><Relationship Id="rId3" Type="http://schemas.openxmlformats.org/officeDocument/2006/relationships/hyperlink" Target="https://train-the-trainer.slack.com/archives/C02GE7KL8LQ/p1632739563000600?thread_ts=1632730183.000100&amp;cid=C02GE7KL8LQ" TargetMode="External"/><Relationship Id="rId7" Type="http://schemas.openxmlformats.org/officeDocument/2006/relationships/hyperlink" Target="https://app.slack.com/team/U7PBBP61K" TargetMode="External"/><Relationship Id="rId12" Type="http://schemas.openxmlformats.org/officeDocument/2006/relationships/hyperlink" Target="https://train-the-trainer.slack.com/archives/C02GE7KL8LQ/p1632825849000300?thread_ts=1632730183.000100&amp;cid=C02GE7KL8LQ" TargetMode="External"/><Relationship Id="rId17" Type="http://schemas.openxmlformats.org/officeDocument/2006/relationships/image" Target="../media/image2.png"/><Relationship Id="rId2" Type="http://schemas.openxmlformats.org/officeDocument/2006/relationships/hyperlink" Target="https://app.slack.com/team/U4Q148YJE" TargetMode="Externa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385000300?thread_ts=1632730183.000100&amp;cid=C02GE7KL8LQ" TargetMode="External"/><Relationship Id="rId11" Type="http://schemas.openxmlformats.org/officeDocument/2006/relationships/hyperlink" Target="https://train-the-trainer.slack.com/team/UNFNNHNFQ" TargetMode="External"/><Relationship Id="rId5" Type="http://schemas.openxmlformats.org/officeDocument/2006/relationships/hyperlink" Target="https://train-the-trainer.slack.com/archives/C02GE7KL8LQ/p1632746130000100?thread_ts=1632730183.000100&amp;cid=C02GE7KL8LQ" TargetMode="External"/><Relationship Id="rId15" Type="http://schemas.openxmlformats.org/officeDocument/2006/relationships/hyperlink" Target="https://train-the-trainer.slack.com/archives/C02GE7KL8LQ/p1632827615000500?thread_ts=1632730183.000100&amp;cid=C02GE7KL8LQ" TargetMode="External"/><Relationship Id="rId10" Type="http://schemas.openxmlformats.org/officeDocument/2006/relationships/hyperlink" Target="https://train-the-trainer.slack.com/team/UN0P6V1S6" TargetMode="External"/><Relationship Id="rId19" Type="http://schemas.openxmlformats.org/officeDocument/2006/relationships/image" Target="../media/image9.jpeg"/><Relationship Id="rId4" Type="http://schemas.openxmlformats.org/officeDocument/2006/relationships/hyperlink" Target="https://app.slack.com/team/UN22SSMNF" TargetMode="External"/><Relationship Id="rId9" Type="http://schemas.openxmlformats.org/officeDocument/2006/relationships/hyperlink" Target="https://train-the-trainer.slack.com/archives/C02GE7KL8LQ/p1632825810000100?thread_ts=1632730183.000100&amp;cid=C02GE7KL8LQ" TargetMode="External"/><Relationship Id="rId14" Type="http://schemas.openxmlformats.org/officeDocument/2006/relationships/hyperlink" Target="https://app.slack.com/team/UN0P6V1S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hyperlink" Target="https://app.slack.com/team/U7PBBP61K" TargetMode="External"/><Relationship Id="rId13" Type="http://schemas.openxmlformats.org/officeDocument/2006/relationships/hyperlink" Target="https://train-the-trainer.slack.com/archives/C02GE7KL8LQ/p1632825849000300?thread_ts=1632730183.000100&amp;cid=C02GE7KL8LQ" TargetMode="External"/><Relationship Id="rId18" Type="http://schemas.openxmlformats.org/officeDocument/2006/relationships/image" Target="../media/image2.png"/><Relationship Id="rId3" Type="http://schemas.openxmlformats.org/officeDocument/2006/relationships/hyperlink" Target="https://app.slack.com/team/U4Q148YJE" TargetMode="External"/><Relationship Id="rId7" Type="http://schemas.openxmlformats.org/officeDocument/2006/relationships/hyperlink" Target="https://train-the-trainer.slack.com/archives/C02GE7KL8LQ/p1632746385000300?thread_ts=1632730183.000100&amp;cid=C02GE7KL8LQ" TargetMode="External"/><Relationship Id="rId12" Type="http://schemas.openxmlformats.org/officeDocument/2006/relationships/hyperlink" Target="https://train-the-trainer.slack.com/team/UNFNNHNFQ" TargetMode="External"/><Relationship Id="rId17"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train-the-trainer.slack.com/archives/C02GE7KL8LQ/p1632827615000500?thread_ts=1632730183.000100&amp;cid=C02GE7KL8LQ" TargetMode="External"/><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130000100?thread_ts=1632730183.000100&amp;cid=C02GE7KL8LQ" TargetMode="External"/><Relationship Id="rId11" Type="http://schemas.openxmlformats.org/officeDocument/2006/relationships/hyperlink" Target="https://train-the-trainer.slack.com/team/UN0P6V1S6" TargetMode="External"/><Relationship Id="rId5" Type="http://schemas.openxmlformats.org/officeDocument/2006/relationships/hyperlink" Target="https://app.slack.com/team/UN22SSMNF" TargetMode="External"/><Relationship Id="rId15" Type="http://schemas.openxmlformats.org/officeDocument/2006/relationships/hyperlink" Target="https://app.slack.com/team/UN0P6V1S6" TargetMode="External"/><Relationship Id="rId10" Type="http://schemas.openxmlformats.org/officeDocument/2006/relationships/hyperlink" Target="https://train-the-trainer.slack.com/archives/C02GE7KL8LQ/p1632825810000100?thread_ts=1632730183.000100&amp;cid=C02GE7KL8LQ" TargetMode="External"/><Relationship Id="rId19" Type="http://schemas.openxmlformats.org/officeDocument/2006/relationships/image" Target="../media/image8.png"/><Relationship Id="rId4" Type="http://schemas.openxmlformats.org/officeDocument/2006/relationships/hyperlink" Target="https://train-the-trainer.slack.com/archives/C02GE7KL8LQ/p1632739563000600?thread_ts=1632730183.000100&amp;cid=C02GE7KL8LQ" TargetMode="External"/><Relationship Id="rId9" Type="http://schemas.openxmlformats.org/officeDocument/2006/relationships/hyperlink" Target="https://train-the-trainer.slack.com/archives/C02GE7KL8LQ/p1632818813000100?thread_ts=1632730183.000100&amp;cid=C02GE7KL8LQ" TargetMode="External"/><Relationship Id="rId14" Type="http://schemas.openxmlformats.org/officeDocument/2006/relationships/hyperlink" Target="https://train-the-trainer.slack.com/team/UN22SSMN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train-the-trainer.slack.com/archives/C02GE7KL8LQ/p1632818813000100?thread_ts=1632730183.000100&amp;cid=C02GE7KL8LQ" TargetMode="External"/><Relationship Id="rId13" Type="http://schemas.openxmlformats.org/officeDocument/2006/relationships/hyperlink" Target="https://train-the-trainer.slack.com/team/UN22SSMNF" TargetMode="External"/><Relationship Id="rId18" Type="http://schemas.openxmlformats.org/officeDocument/2006/relationships/image" Target="../media/image4.jpeg"/><Relationship Id="rId3" Type="http://schemas.openxmlformats.org/officeDocument/2006/relationships/hyperlink" Target="https://train-the-trainer.slack.com/archives/C02GE7KL8LQ/p1632739563000600?thread_ts=1632730183.000100&amp;cid=C02GE7KL8LQ" TargetMode="External"/><Relationship Id="rId7" Type="http://schemas.openxmlformats.org/officeDocument/2006/relationships/hyperlink" Target="https://app.slack.com/team/U7PBBP61K" TargetMode="External"/><Relationship Id="rId12" Type="http://schemas.openxmlformats.org/officeDocument/2006/relationships/hyperlink" Target="https://train-the-trainer.slack.com/archives/C02GE7KL8LQ/p1632825849000300?thread_ts=1632730183.000100&amp;cid=C02GE7KL8LQ" TargetMode="External"/><Relationship Id="rId17" Type="http://schemas.openxmlformats.org/officeDocument/2006/relationships/image" Target="../media/image2.png"/><Relationship Id="rId2" Type="http://schemas.openxmlformats.org/officeDocument/2006/relationships/hyperlink" Target="https://app.slack.com/team/U4Q148YJE" TargetMode="Externa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385000300?thread_ts=1632730183.000100&amp;cid=C02GE7KL8LQ" TargetMode="External"/><Relationship Id="rId11" Type="http://schemas.openxmlformats.org/officeDocument/2006/relationships/hyperlink" Target="https://train-the-trainer.slack.com/team/UNFNNHNFQ" TargetMode="External"/><Relationship Id="rId5" Type="http://schemas.openxmlformats.org/officeDocument/2006/relationships/hyperlink" Target="https://train-the-trainer.slack.com/archives/C02GE7KL8LQ/p1632746130000100?thread_ts=1632730183.000100&amp;cid=C02GE7KL8LQ" TargetMode="External"/><Relationship Id="rId15" Type="http://schemas.openxmlformats.org/officeDocument/2006/relationships/hyperlink" Target="https://train-the-trainer.slack.com/archives/C02GE7KL8LQ/p1632827615000500?thread_ts=1632730183.000100&amp;cid=C02GE7KL8LQ" TargetMode="External"/><Relationship Id="rId10" Type="http://schemas.openxmlformats.org/officeDocument/2006/relationships/hyperlink" Target="https://train-the-trainer.slack.com/team/UN0P6V1S6" TargetMode="External"/><Relationship Id="rId4" Type="http://schemas.openxmlformats.org/officeDocument/2006/relationships/hyperlink" Target="https://app.slack.com/team/UN22SSMNF" TargetMode="External"/><Relationship Id="rId9" Type="http://schemas.openxmlformats.org/officeDocument/2006/relationships/hyperlink" Target="https://train-the-trainer.slack.com/archives/C02GE7KL8LQ/p1632825810000100?thread_ts=1632730183.000100&amp;cid=C02GE7KL8LQ" TargetMode="External"/><Relationship Id="rId14" Type="http://schemas.openxmlformats.org/officeDocument/2006/relationships/hyperlink" Target="https://app.slack.com/team/UN0P6V1S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app.slack.com/team/U7PBBP61K" TargetMode="External"/><Relationship Id="rId13" Type="http://schemas.openxmlformats.org/officeDocument/2006/relationships/hyperlink" Target="https://train-the-trainer.slack.com/archives/C02GE7KL8LQ/p1632825849000300?thread_ts=1632730183.000100&amp;cid=C02GE7KL8LQ" TargetMode="External"/><Relationship Id="rId18" Type="http://schemas.openxmlformats.org/officeDocument/2006/relationships/image" Target="../media/image2.png"/><Relationship Id="rId3" Type="http://schemas.openxmlformats.org/officeDocument/2006/relationships/hyperlink" Target="https://app.slack.com/team/U4Q148YJE" TargetMode="External"/><Relationship Id="rId7" Type="http://schemas.openxmlformats.org/officeDocument/2006/relationships/hyperlink" Target="https://train-the-trainer.slack.com/archives/C02GE7KL8LQ/p1632746385000300?thread_ts=1632730183.000100&amp;cid=C02GE7KL8LQ" TargetMode="External"/><Relationship Id="rId12" Type="http://schemas.openxmlformats.org/officeDocument/2006/relationships/hyperlink" Target="https://train-the-trainer.slack.com/team/UNFNNHNFQ" TargetMode="External"/><Relationship Id="rId17" Type="http://schemas.openxmlformats.org/officeDocument/2006/relationships/image" Target="../media/image1.jpeg"/><Relationship Id="rId2" Type="http://schemas.openxmlformats.org/officeDocument/2006/relationships/image" Target="../media/image5.png"/><Relationship Id="rId16" Type="http://schemas.openxmlformats.org/officeDocument/2006/relationships/hyperlink" Target="https://train-the-trainer.slack.com/archives/C02GE7KL8LQ/p1632827615000500?thread_ts=1632730183.000100&amp;cid=C02GE7KL8LQ" TargetMode="External"/><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130000100?thread_ts=1632730183.000100&amp;cid=C02GE7KL8LQ" TargetMode="External"/><Relationship Id="rId11" Type="http://schemas.openxmlformats.org/officeDocument/2006/relationships/hyperlink" Target="https://train-the-trainer.slack.com/team/UN0P6V1S6" TargetMode="External"/><Relationship Id="rId5" Type="http://schemas.openxmlformats.org/officeDocument/2006/relationships/hyperlink" Target="https://app.slack.com/team/UN22SSMNF" TargetMode="External"/><Relationship Id="rId15" Type="http://schemas.openxmlformats.org/officeDocument/2006/relationships/hyperlink" Target="https://app.slack.com/team/UN0P6V1S6" TargetMode="External"/><Relationship Id="rId10" Type="http://schemas.openxmlformats.org/officeDocument/2006/relationships/hyperlink" Target="https://train-the-trainer.slack.com/archives/C02GE7KL8LQ/p1632825810000100?thread_ts=1632730183.000100&amp;cid=C02GE7KL8LQ" TargetMode="External"/><Relationship Id="rId4" Type="http://schemas.openxmlformats.org/officeDocument/2006/relationships/hyperlink" Target="https://train-the-trainer.slack.com/archives/C02GE7KL8LQ/p1632739563000600?thread_ts=1632730183.000100&amp;cid=C02GE7KL8LQ" TargetMode="External"/><Relationship Id="rId9" Type="http://schemas.openxmlformats.org/officeDocument/2006/relationships/hyperlink" Target="https://train-the-trainer.slack.com/archives/C02GE7KL8LQ/p1632818813000100?thread_ts=1632730183.000100&amp;cid=C02GE7KL8LQ" TargetMode="External"/><Relationship Id="rId14" Type="http://schemas.openxmlformats.org/officeDocument/2006/relationships/hyperlink" Target="https://train-the-trainer.slack.com/team/UN22SSMN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train-the-trainer.slack.com/archives/C02GE7KL8LQ/p1632818813000100?thread_ts=1632730183.000100&amp;cid=C02GE7KL8LQ" TargetMode="External"/><Relationship Id="rId13" Type="http://schemas.openxmlformats.org/officeDocument/2006/relationships/hyperlink" Target="https://train-the-trainer.slack.com/team/UN22SSMNF" TargetMode="External"/><Relationship Id="rId18" Type="http://schemas.openxmlformats.org/officeDocument/2006/relationships/image" Target="../media/image6.png"/><Relationship Id="rId3" Type="http://schemas.openxmlformats.org/officeDocument/2006/relationships/hyperlink" Target="https://train-the-trainer.slack.com/archives/C02GE7KL8LQ/p1632739563000600?thread_ts=1632730183.000100&amp;cid=C02GE7KL8LQ" TargetMode="External"/><Relationship Id="rId7" Type="http://schemas.openxmlformats.org/officeDocument/2006/relationships/hyperlink" Target="https://app.slack.com/team/U7PBBP61K" TargetMode="External"/><Relationship Id="rId12" Type="http://schemas.openxmlformats.org/officeDocument/2006/relationships/hyperlink" Target="https://train-the-trainer.slack.com/archives/C02GE7KL8LQ/p1632825849000300?thread_ts=1632730183.000100&amp;cid=C02GE7KL8LQ" TargetMode="External"/><Relationship Id="rId17" Type="http://schemas.openxmlformats.org/officeDocument/2006/relationships/image" Target="../media/image2.png"/><Relationship Id="rId2" Type="http://schemas.openxmlformats.org/officeDocument/2006/relationships/hyperlink" Target="https://app.slack.com/team/U4Q148YJE" TargetMode="Externa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385000300?thread_ts=1632730183.000100&amp;cid=C02GE7KL8LQ" TargetMode="External"/><Relationship Id="rId11" Type="http://schemas.openxmlformats.org/officeDocument/2006/relationships/hyperlink" Target="https://train-the-trainer.slack.com/team/UNFNNHNFQ" TargetMode="External"/><Relationship Id="rId5" Type="http://schemas.openxmlformats.org/officeDocument/2006/relationships/hyperlink" Target="https://train-the-trainer.slack.com/archives/C02GE7KL8LQ/p1632746130000100?thread_ts=1632730183.000100&amp;cid=C02GE7KL8LQ" TargetMode="External"/><Relationship Id="rId15" Type="http://schemas.openxmlformats.org/officeDocument/2006/relationships/hyperlink" Target="https://train-the-trainer.slack.com/archives/C02GE7KL8LQ/p1632827615000500?thread_ts=1632730183.000100&amp;cid=C02GE7KL8LQ" TargetMode="External"/><Relationship Id="rId10" Type="http://schemas.openxmlformats.org/officeDocument/2006/relationships/hyperlink" Target="https://train-the-trainer.slack.com/team/UN0P6V1S6" TargetMode="External"/><Relationship Id="rId4" Type="http://schemas.openxmlformats.org/officeDocument/2006/relationships/hyperlink" Target="https://app.slack.com/team/UN22SSMNF" TargetMode="External"/><Relationship Id="rId9" Type="http://schemas.openxmlformats.org/officeDocument/2006/relationships/hyperlink" Target="https://train-the-trainer.slack.com/archives/C02GE7KL8LQ/p1632825810000100?thread_ts=1632730183.000100&amp;cid=C02GE7KL8LQ" TargetMode="External"/><Relationship Id="rId14" Type="http://schemas.openxmlformats.org/officeDocument/2006/relationships/hyperlink" Target="https://app.slack.com/team/UN0P6V1S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train-the-trainer.slack.com/archives/C02GE7KL8LQ/p1632818813000100?thread_ts=1632730183.000100&amp;cid=C02GE7KL8LQ" TargetMode="External"/><Relationship Id="rId13" Type="http://schemas.openxmlformats.org/officeDocument/2006/relationships/hyperlink" Target="https://train-the-trainer.slack.com/team/UN22SSMNF" TargetMode="External"/><Relationship Id="rId18" Type="http://schemas.openxmlformats.org/officeDocument/2006/relationships/image" Target="../media/image7.png"/><Relationship Id="rId3" Type="http://schemas.openxmlformats.org/officeDocument/2006/relationships/hyperlink" Target="https://train-the-trainer.slack.com/archives/C02GE7KL8LQ/p1632739563000600?thread_ts=1632730183.000100&amp;cid=C02GE7KL8LQ" TargetMode="External"/><Relationship Id="rId7" Type="http://schemas.openxmlformats.org/officeDocument/2006/relationships/hyperlink" Target="https://app.slack.com/team/U7PBBP61K" TargetMode="External"/><Relationship Id="rId12" Type="http://schemas.openxmlformats.org/officeDocument/2006/relationships/hyperlink" Target="https://train-the-trainer.slack.com/archives/C02GE7KL8LQ/p1632825849000300?thread_ts=1632730183.000100&amp;cid=C02GE7KL8LQ" TargetMode="External"/><Relationship Id="rId17" Type="http://schemas.openxmlformats.org/officeDocument/2006/relationships/image" Target="../media/image2.png"/><Relationship Id="rId2" Type="http://schemas.openxmlformats.org/officeDocument/2006/relationships/hyperlink" Target="https://app.slack.com/team/U4Q148YJE" TargetMode="Externa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rain-the-trainer.slack.com/archives/C02GE7KL8LQ/p1632746385000300?thread_ts=1632730183.000100&amp;cid=C02GE7KL8LQ" TargetMode="External"/><Relationship Id="rId11" Type="http://schemas.openxmlformats.org/officeDocument/2006/relationships/hyperlink" Target="https://train-the-trainer.slack.com/team/UNFNNHNFQ" TargetMode="External"/><Relationship Id="rId5" Type="http://schemas.openxmlformats.org/officeDocument/2006/relationships/hyperlink" Target="https://train-the-trainer.slack.com/archives/C02GE7KL8LQ/p1632746130000100?thread_ts=1632730183.000100&amp;cid=C02GE7KL8LQ" TargetMode="External"/><Relationship Id="rId15" Type="http://schemas.openxmlformats.org/officeDocument/2006/relationships/hyperlink" Target="https://train-the-trainer.slack.com/archives/C02GE7KL8LQ/p1632827615000500?thread_ts=1632730183.000100&amp;cid=C02GE7KL8LQ" TargetMode="External"/><Relationship Id="rId10" Type="http://schemas.openxmlformats.org/officeDocument/2006/relationships/hyperlink" Target="https://train-the-trainer.slack.com/team/UN0P6V1S6" TargetMode="External"/><Relationship Id="rId4" Type="http://schemas.openxmlformats.org/officeDocument/2006/relationships/hyperlink" Target="https://app.slack.com/team/UN22SSMNF" TargetMode="External"/><Relationship Id="rId9" Type="http://schemas.openxmlformats.org/officeDocument/2006/relationships/hyperlink" Target="https://train-the-trainer.slack.com/archives/C02GE7KL8LQ/p1632825810000100?thread_ts=1632730183.000100&amp;cid=C02GE7KL8LQ" TargetMode="External"/><Relationship Id="rId14" Type="http://schemas.openxmlformats.org/officeDocument/2006/relationships/hyperlink" Target="https://app.slack.com/team/UN0P6V1S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902518" y="3133842"/>
            <a:ext cx="5193482" cy="2462213"/>
          </a:xfrm>
          <a:prstGeom prst="rect">
            <a:avLst/>
          </a:prstGeom>
          <a:noFill/>
        </p:spPr>
        <p:txBody>
          <a:bodyPr wrap="square" rtlCol="0">
            <a:spAutoFit/>
          </a:bodyPr>
          <a:lstStyle/>
          <a:p>
            <a:r>
              <a:rPr lang="de-DE" sz="3600" dirty="0">
                <a:solidFill>
                  <a:srgbClr val="E6007E"/>
                </a:solidFill>
                <a:latin typeface="Roboto Slab" pitchFamily="2" charset="0"/>
                <a:ea typeface="Roboto Slab" pitchFamily="2" charset="0"/>
                <a:cs typeface="Noto Serif" panose="02020502060505020204" pitchFamily="18"/>
              </a:rPr>
              <a:t>HOW TO COMMENT ONLINE </a:t>
            </a:r>
            <a:r>
              <a:rPr lang="de-DE" sz="3600" i="1" dirty="0">
                <a:solidFill>
                  <a:srgbClr val="E6007E"/>
                </a:solidFill>
                <a:latin typeface="Roboto Slab" pitchFamily="2" charset="0"/>
                <a:ea typeface="Roboto Slab" pitchFamily="2" charset="0"/>
                <a:cs typeface="Noto Serif" panose="02020502060505020204" pitchFamily="18"/>
              </a:rPr>
              <a:t>(FAST)</a:t>
            </a:r>
          </a:p>
          <a:p>
            <a:endParaRPr lang="de-DE" sz="3600" dirty="0">
              <a:latin typeface="Noto Serif" panose="02020502060505020204" pitchFamily="18"/>
              <a:ea typeface="Noto Serif" panose="02020502060505020204" pitchFamily="18"/>
              <a:cs typeface="Noto Serif" panose="02020502060505020204" pitchFamily="18"/>
            </a:endParaRPr>
          </a:p>
          <a:p>
            <a:endParaRPr lang="de-DE" sz="2800" i="1" dirty="0">
              <a:solidFill>
                <a:srgbClr val="E6007E"/>
              </a:solidFill>
              <a:latin typeface="Noto Serif" panose="02020502060505020204" pitchFamily="18"/>
              <a:ea typeface="Noto Serif" panose="02020502060505020204" pitchFamily="18"/>
              <a:cs typeface="Noto Serif" panose="02020502060505020204" pitchFamily="18"/>
            </a:endParaRPr>
          </a:p>
          <a:p>
            <a:endParaRPr lang="de-DE" dirty="0">
              <a:latin typeface="Noto Serif" panose="02020502060505020204" pitchFamily="18"/>
              <a:ea typeface="Noto Serif" panose="02020502060505020204" pitchFamily="18"/>
              <a:cs typeface="Noto Serif" panose="02020502060505020204" pitchFamily="18"/>
            </a:endParaRPr>
          </a:p>
        </p:txBody>
      </p:sp>
      <p:sp>
        <p:nvSpPr>
          <p:cNvPr id="19" name="Rechteck 18">
            <a:extLst>
              <a:ext uri="{FF2B5EF4-FFF2-40B4-BE49-F238E27FC236}">
                <a16:creationId xmlns:a16="http://schemas.microsoft.com/office/drawing/2014/main" id="{EC082BC4-D3BB-5B41-97AC-FD47395F7168}"/>
              </a:ext>
            </a:extLst>
          </p:cNvPr>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61982D1C-FF41-2542-BF44-3E7033E60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1" name="Grafik 20">
            <a:extLst>
              <a:ext uri="{FF2B5EF4-FFF2-40B4-BE49-F238E27FC236}">
                <a16:creationId xmlns:a16="http://schemas.microsoft.com/office/drawing/2014/main" id="{B412C7FD-C6AA-7240-A831-CE67C5DC516E}"/>
              </a:ext>
            </a:extLst>
          </p:cNvPr>
          <p:cNvPicPr>
            <a:picLocks noChangeAspect="1"/>
          </p:cNvPicPr>
          <p:nvPr/>
        </p:nvPicPr>
        <p:blipFill>
          <a:blip r:embed="rId4"/>
          <a:stretch>
            <a:fillRect/>
          </a:stretch>
        </p:blipFill>
        <p:spPr>
          <a:xfrm>
            <a:off x="10601260" y="6355173"/>
            <a:ext cx="444001" cy="445236"/>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561" y="1811008"/>
            <a:ext cx="3097357" cy="3097357"/>
          </a:xfrm>
          <a:prstGeom prst="rect">
            <a:avLst/>
          </a:prstGeom>
        </p:spPr>
      </p:pic>
    </p:spTree>
    <p:extLst>
      <p:ext uri="{BB962C8B-B14F-4D97-AF65-F5344CB8AC3E}">
        <p14:creationId xmlns:p14="http://schemas.microsoft.com/office/powerpoint/2010/main" val="71956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65080" y="1309940"/>
            <a:ext cx="11332028" cy="4448013"/>
          </a:xfrm>
          <a:prstGeom prst="rect">
            <a:avLst/>
          </a:prstGeom>
        </p:spPr>
        <p:txBody>
          <a:bodyPr wrap="square">
            <a:spAutoFit/>
          </a:bodyPr>
          <a:lstStyle/>
          <a:p>
            <a:pPr algn="ctr">
              <a:lnSpc>
                <a:spcPct val="150000"/>
              </a:lnSpc>
            </a:pPr>
            <a:r>
              <a:rPr lang="de-DE" sz="3200" dirty="0">
                <a:ea typeface="Noto Serif" panose="02020502060505020204" pitchFamily="18"/>
                <a:cs typeface="Noto Serif" panose="02020502060505020204" pitchFamily="18"/>
              </a:rPr>
              <a:t>Auf Instagram postet ein prominentes homosexuelles Paar ein Bild von ihrer Hochzeit: </a:t>
            </a:r>
          </a:p>
          <a:p>
            <a:pPr algn="ctr">
              <a:lnSpc>
                <a:spcPct val="150000"/>
              </a:lnSpc>
            </a:pPr>
            <a:r>
              <a:rPr lang="de-DE" sz="3200" b="1" dirty="0">
                <a:ea typeface="Noto Serif" panose="02020502060505020204" pitchFamily="18"/>
                <a:cs typeface="Noto Serif" panose="02020502060505020204" pitchFamily="18"/>
              </a:rPr>
              <a:t>„Ja schön für die, aber bitte hinter verschlossenen Türen! Was die in ihren privaten vier Wänden machen, das geht mich nichts an. Das ist Privatsache. Aber bitte, bitte nicht in der Öffentlichkeit… Ich mache mir ernsthaft Sorgen um unsere Kinder.“</a:t>
            </a:r>
          </a:p>
        </p:txBody>
      </p:sp>
      <p:sp>
        <p:nvSpPr>
          <p:cNvPr id="19" name="Rechteck 18"/>
          <p:cNvSpPr/>
          <p:nvPr/>
        </p:nvSpPr>
        <p:spPr>
          <a:xfrm>
            <a:off x="1305265" y="430222"/>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Instagram</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80" y="494851"/>
            <a:ext cx="640185" cy="640185"/>
          </a:xfrm>
          <a:prstGeom prst="rect">
            <a:avLst/>
          </a:prstGeom>
        </p:spPr>
      </p:pic>
      <p:pic>
        <p:nvPicPr>
          <p:cNvPr id="15" name="Grafik 14">
            <a:extLst>
              <a:ext uri="{FF2B5EF4-FFF2-40B4-BE49-F238E27FC236}">
                <a16:creationId xmlns:a16="http://schemas.microsoft.com/office/drawing/2014/main" id="{3861FC2C-257C-6E42-BAC6-E841EF369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2459ED5F-4285-D140-AF19-74BECE126BA7}"/>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112193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3"/>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4"/>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5"/>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7"/>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8"/>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2"/>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3"/>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4"/>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5"/>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elle 6">
            <a:extLst>
              <a:ext uri="{FF2B5EF4-FFF2-40B4-BE49-F238E27FC236}">
                <a16:creationId xmlns:a16="http://schemas.microsoft.com/office/drawing/2014/main" id="{4E5C2A62-472F-4D89-BD50-B4F2FFEA7DF8}"/>
              </a:ext>
            </a:extLst>
          </p:cNvPr>
          <p:cNvGraphicFramePr>
            <a:graphicFrameLocks noGrp="1"/>
          </p:cNvGraphicFramePr>
          <p:nvPr>
            <p:extLst>
              <p:ext uri="{D42A27DB-BD31-4B8C-83A1-F6EECF244321}">
                <p14:modId xmlns:p14="http://schemas.microsoft.com/office/powerpoint/2010/main" val="3135374255"/>
              </p:ext>
            </p:extLst>
          </p:nvPr>
        </p:nvGraphicFramePr>
        <p:xfrm>
          <a:off x="714990" y="3095866"/>
          <a:ext cx="10952766" cy="302663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17714">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flip="none" rotWithShape="1">
                      <a:gsLst>
                        <a:gs pos="17000">
                          <a:srgbClr val="7030A0"/>
                        </a:gs>
                        <a:gs pos="81000">
                          <a:srgbClr val="F7A626"/>
                        </a:gs>
                        <a:gs pos="100000">
                          <a:srgbClr val="FFEE00"/>
                        </a:gs>
                        <a:gs pos="0">
                          <a:schemeClr val="accent5"/>
                        </a:gs>
                        <a:gs pos="52000">
                          <a:srgbClr val="E6007E"/>
                        </a:gs>
                      </a:gsLst>
                      <a:lin ang="10800000" scaled="1"/>
                      <a:tileRect/>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flip="none" rotWithShape="1">
                      <a:gsLst>
                        <a:gs pos="52000">
                          <a:srgbClr val="E6007E"/>
                        </a:gs>
                        <a:gs pos="17000">
                          <a:srgbClr val="7030A0"/>
                        </a:gs>
                        <a:gs pos="0">
                          <a:srgbClr val="F7A626"/>
                        </a:gs>
                        <a:gs pos="0">
                          <a:schemeClr val="accent5"/>
                        </a:gs>
                        <a:gs pos="81000">
                          <a:srgbClr val="F4A626"/>
                        </a:gs>
                        <a:gs pos="100000">
                          <a:srgbClr val="FFEE00"/>
                        </a:gs>
                      </a:gsLst>
                      <a:lin ang="10800000" scaled="1"/>
                      <a:tileRect/>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flip="none" rotWithShape="1">
                      <a:gsLst>
                        <a:gs pos="52000">
                          <a:srgbClr val="E6007E"/>
                        </a:gs>
                        <a:gs pos="17000">
                          <a:srgbClr val="7030A0"/>
                        </a:gs>
                        <a:gs pos="0">
                          <a:srgbClr val="F7A626"/>
                        </a:gs>
                        <a:gs pos="0">
                          <a:schemeClr val="accent5"/>
                        </a:gs>
                        <a:gs pos="81000">
                          <a:srgbClr val="F4A626"/>
                        </a:gs>
                        <a:gs pos="100000">
                          <a:srgbClr val="FFEE00"/>
                        </a:gs>
                      </a:gsLst>
                      <a:lin ang="10800000" scaled="1"/>
                      <a:tileRect/>
                    </a:gradFill>
                  </a:tcPr>
                </a:tc>
                <a:extLst>
                  <a:ext uri="{0D108BD9-81ED-4DB2-BD59-A6C34878D82A}">
                    <a16:rowId xmlns:a16="http://schemas.microsoft.com/office/drawing/2014/main" val="997026460"/>
                  </a:ext>
                </a:extLst>
              </a:tr>
              <a:tr h="2508923">
                <a:tc>
                  <a:txBody>
                    <a:bodyPr/>
                    <a:lstStyle/>
                    <a:p>
                      <a:pPr algn="ctr"/>
                      <a:r>
                        <a:rPr lang="de-DE" sz="2000" dirty="0">
                          <a:solidFill>
                            <a:schemeClr val="tx1"/>
                          </a:solidFill>
                          <a:latin typeface="Calibri" panose="020F0502020204030204" pitchFamily="34" charset="0"/>
                          <a:cs typeface="Calibri" panose="020F0502020204030204" pitchFamily="34" charset="0"/>
                        </a:rPr>
                        <a:t>Bei</a:t>
                      </a:r>
                      <a:r>
                        <a:rPr lang="de-DE" sz="2000" baseline="0" dirty="0">
                          <a:solidFill>
                            <a:schemeClr val="tx1"/>
                          </a:solidFill>
                          <a:latin typeface="Calibri" panose="020F0502020204030204" pitchFamily="34" charset="0"/>
                          <a:cs typeface="Calibri" panose="020F0502020204030204" pitchFamily="34" charset="0"/>
                        </a:rPr>
                        <a:t> heterosexuellen Paaren scheinen dich Hochzeitsfotos nicht zu stören. Das ist ganz klar Homofeindlichkeit!</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Wieso</a:t>
                      </a:r>
                      <a:r>
                        <a:rPr lang="de-DE" sz="2000" baseline="0" dirty="0">
                          <a:solidFill>
                            <a:schemeClr val="tx1"/>
                          </a:solidFill>
                          <a:latin typeface="Calibri" panose="020F0502020204030204" pitchFamily="34" charset="0"/>
                          <a:cs typeface="Calibri" panose="020F0502020204030204" pitchFamily="34" charset="0"/>
                        </a:rPr>
                        <a:t> denn nicht in der Öffentlichkeit? Das Recht auf gleichgeschlechtliche Ehe ist seit Jahren Teil der Verfassung und im Grundgesetz verankert.</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Was</a:t>
                      </a:r>
                      <a:r>
                        <a:rPr lang="de-DE" sz="2000" baseline="0" dirty="0">
                          <a:solidFill>
                            <a:schemeClr val="tx1"/>
                          </a:solidFill>
                          <a:latin typeface="Calibri" panose="020F0502020204030204" pitchFamily="34" charset="0"/>
                          <a:cs typeface="Calibri" panose="020F0502020204030204" pitchFamily="34" charset="0"/>
                        </a:rPr>
                        <a:t> genau hat das jetzt mit deinen Kindern zutun? </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734869" y="1011765"/>
            <a:ext cx="10952766" cy="1938992"/>
          </a:xfrm>
          <a:prstGeom prst="rect">
            <a:avLst/>
          </a:prstGeom>
        </p:spPr>
        <p:txBody>
          <a:bodyPr wrap="square">
            <a:spAutoFit/>
          </a:bodyPr>
          <a:lstStyle/>
          <a:p>
            <a:pPr algn="just">
              <a:lnSpc>
                <a:spcPct val="150000"/>
              </a:lnSpc>
            </a:pPr>
            <a:r>
              <a:rPr lang="de-DE" sz="2000" dirty="0">
                <a:ea typeface="Noto Serif" panose="02020502060505020204" pitchFamily="18"/>
                <a:cs typeface="Noto Serif" panose="02020502060505020204" pitchFamily="18"/>
              </a:rPr>
              <a:t>Auf Instagram postet ein prominentes homosexuelles Paar ein Bild von ihrer Hochzeit: </a:t>
            </a:r>
          </a:p>
          <a:p>
            <a:pPr algn="just">
              <a:lnSpc>
                <a:spcPct val="150000"/>
              </a:lnSpc>
            </a:pPr>
            <a:r>
              <a:rPr lang="de-DE" sz="2000" b="1" dirty="0">
                <a:ea typeface="Noto Serif" panose="02020502060505020204" pitchFamily="18"/>
                <a:cs typeface="Noto Serif" panose="02020502060505020204" pitchFamily="18"/>
              </a:rPr>
              <a:t>„Ja schön für die, aber bitte hinter verschlossenen Türen! Was die in ihren privaten vier Wänden machen, das geht mich nichts an. Das ist Privatsache. Aber bitte, bitte nicht in der Öffentlichkeit… Ich mache mir ernsthaft Sorgen um unsere Kinder.“</a:t>
            </a:r>
          </a:p>
        </p:txBody>
      </p:sp>
      <p:pic>
        <p:nvPicPr>
          <p:cNvPr id="23" name="Grafik 22">
            <a:extLst>
              <a:ext uri="{FF2B5EF4-FFF2-40B4-BE49-F238E27FC236}">
                <a16:creationId xmlns:a16="http://schemas.microsoft.com/office/drawing/2014/main" id="{6C4FA877-6DA8-1942-BAE2-3014A16F10A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AA366310-8969-7248-A184-70846AAA2179}"/>
              </a:ext>
            </a:extLst>
          </p:cNvPr>
          <p:cNvPicPr>
            <a:picLocks noChangeAspect="1"/>
          </p:cNvPicPr>
          <p:nvPr/>
        </p:nvPicPr>
        <p:blipFill>
          <a:blip r:embed="rId17"/>
          <a:stretch>
            <a:fillRect/>
          </a:stretch>
        </p:blipFill>
        <p:spPr>
          <a:xfrm>
            <a:off x="10601260" y="6355173"/>
            <a:ext cx="444001" cy="445236"/>
          </a:xfrm>
          <a:prstGeom prst="rect">
            <a:avLst/>
          </a:prstGeom>
        </p:spPr>
      </p:pic>
      <p:sp>
        <p:nvSpPr>
          <p:cNvPr id="18" name="Rechteck 17"/>
          <p:cNvSpPr/>
          <p:nvPr/>
        </p:nvSpPr>
        <p:spPr>
          <a:xfrm>
            <a:off x="1305265" y="430222"/>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Instagram</a:t>
            </a:r>
          </a:p>
        </p:txBody>
      </p:sp>
      <p:pic>
        <p:nvPicPr>
          <p:cNvPr id="19" name="Grafik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5080" y="494851"/>
            <a:ext cx="640185" cy="640185"/>
          </a:xfrm>
          <a:prstGeom prst="rect">
            <a:avLst/>
          </a:prstGeom>
        </p:spPr>
      </p:pic>
    </p:spTree>
    <p:extLst>
      <p:ext uri="{BB962C8B-B14F-4D97-AF65-F5344CB8AC3E}">
        <p14:creationId xmlns:p14="http://schemas.microsoft.com/office/powerpoint/2010/main" val="339038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3"/>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4"/>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5"/>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7"/>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8"/>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2"/>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3"/>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4"/>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5"/>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elle 6">
            <a:extLst>
              <a:ext uri="{FF2B5EF4-FFF2-40B4-BE49-F238E27FC236}">
                <a16:creationId xmlns:a16="http://schemas.microsoft.com/office/drawing/2014/main" id="{4E5C2A62-472F-4D89-BD50-B4F2FFEA7DF8}"/>
              </a:ext>
            </a:extLst>
          </p:cNvPr>
          <p:cNvGraphicFramePr>
            <a:graphicFrameLocks noGrp="1"/>
          </p:cNvGraphicFramePr>
          <p:nvPr/>
        </p:nvGraphicFramePr>
        <p:xfrm>
          <a:off x="714990" y="3095866"/>
          <a:ext cx="10952766" cy="302663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17714">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flip="none" rotWithShape="1">
                      <a:gsLst>
                        <a:gs pos="17000">
                          <a:srgbClr val="7030A0"/>
                        </a:gs>
                        <a:gs pos="81000">
                          <a:srgbClr val="F7A626"/>
                        </a:gs>
                        <a:gs pos="100000">
                          <a:srgbClr val="FFEE00"/>
                        </a:gs>
                        <a:gs pos="0">
                          <a:schemeClr val="accent5"/>
                        </a:gs>
                        <a:gs pos="52000">
                          <a:srgbClr val="E6007E"/>
                        </a:gs>
                      </a:gsLst>
                      <a:lin ang="10800000" scaled="1"/>
                      <a:tileRect/>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flip="none" rotWithShape="1">
                      <a:gsLst>
                        <a:gs pos="52000">
                          <a:srgbClr val="E6007E"/>
                        </a:gs>
                        <a:gs pos="17000">
                          <a:srgbClr val="7030A0"/>
                        </a:gs>
                        <a:gs pos="0">
                          <a:srgbClr val="F7A626"/>
                        </a:gs>
                        <a:gs pos="0">
                          <a:schemeClr val="accent5"/>
                        </a:gs>
                        <a:gs pos="81000">
                          <a:srgbClr val="F4A626"/>
                        </a:gs>
                        <a:gs pos="100000">
                          <a:srgbClr val="FFEE00"/>
                        </a:gs>
                      </a:gsLst>
                      <a:lin ang="10800000" scaled="1"/>
                      <a:tileRect/>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flip="none" rotWithShape="1">
                      <a:gsLst>
                        <a:gs pos="52000">
                          <a:srgbClr val="E6007E"/>
                        </a:gs>
                        <a:gs pos="17000">
                          <a:srgbClr val="7030A0"/>
                        </a:gs>
                        <a:gs pos="0">
                          <a:srgbClr val="F7A626"/>
                        </a:gs>
                        <a:gs pos="0">
                          <a:schemeClr val="accent5"/>
                        </a:gs>
                        <a:gs pos="81000">
                          <a:srgbClr val="F4A626"/>
                        </a:gs>
                        <a:gs pos="100000">
                          <a:srgbClr val="FFEE00"/>
                        </a:gs>
                      </a:gsLst>
                      <a:lin ang="10800000" scaled="1"/>
                      <a:tileRect/>
                    </a:gradFill>
                  </a:tcPr>
                </a:tc>
                <a:extLst>
                  <a:ext uri="{0D108BD9-81ED-4DB2-BD59-A6C34878D82A}">
                    <a16:rowId xmlns:a16="http://schemas.microsoft.com/office/drawing/2014/main" val="997026460"/>
                  </a:ext>
                </a:extLst>
              </a:tr>
              <a:tr h="2508923">
                <a:tc>
                  <a:txBody>
                    <a:bodyPr/>
                    <a:lstStyle/>
                    <a:p>
                      <a:pPr algn="ctr"/>
                      <a:r>
                        <a:rPr lang="de-DE" sz="2000" dirty="0">
                          <a:solidFill>
                            <a:schemeClr val="tx1"/>
                          </a:solidFill>
                          <a:latin typeface="Calibri" panose="020F0502020204030204" pitchFamily="34" charset="0"/>
                          <a:cs typeface="Calibri" panose="020F0502020204030204" pitchFamily="34" charset="0"/>
                        </a:rPr>
                        <a:t>Bei</a:t>
                      </a:r>
                      <a:r>
                        <a:rPr lang="de-DE" sz="2000" baseline="0" dirty="0">
                          <a:solidFill>
                            <a:schemeClr val="tx1"/>
                          </a:solidFill>
                          <a:latin typeface="Calibri" panose="020F0502020204030204" pitchFamily="34" charset="0"/>
                          <a:cs typeface="Calibri" panose="020F0502020204030204" pitchFamily="34" charset="0"/>
                        </a:rPr>
                        <a:t> heterosexuellen Paaren scheinen dich Hochzeitsfotos nicht zu stören. Das ist ganz klar Homofeindlichkeit!</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Wieso</a:t>
                      </a:r>
                      <a:r>
                        <a:rPr lang="de-DE" sz="2000" baseline="0" dirty="0">
                          <a:solidFill>
                            <a:schemeClr val="tx1"/>
                          </a:solidFill>
                          <a:latin typeface="Calibri" panose="020F0502020204030204" pitchFamily="34" charset="0"/>
                          <a:cs typeface="Calibri" panose="020F0502020204030204" pitchFamily="34" charset="0"/>
                        </a:rPr>
                        <a:t> denn nicht in der Öffentlichkeit? Das Recht auf gleichgeschlechtliche Ehe ist seit Jahren Teil der Verfassung und im Grundgesetz verankert.</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Was</a:t>
                      </a:r>
                      <a:r>
                        <a:rPr lang="de-DE" sz="2000" baseline="0" dirty="0">
                          <a:solidFill>
                            <a:schemeClr val="tx1"/>
                          </a:solidFill>
                          <a:latin typeface="Calibri" panose="020F0502020204030204" pitchFamily="34" charset="0"/>
                          <a:cs typeface="Calibri" panose="020F0502020204030204" pitchFamily="34" charset="0"/>
                        </a:rPr>
                        <a:t> genau hat das jetzt mit deinen Kindern zutun? </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734869" y="1011765"/>
            <a:ext cx="10952766" cy="1938992"/>
          </a:xfrm>
          <a:prstGeom prst="rect">
            <a:avLst/>
          </a:prstGeom>
        </p:spPr>
        <p:txBody>
          <a:bodyPr wrap="square">
            <a:spAutoFit/>
          </a:bodyPr>
          <a:lstStyle/>
          <a:p>
            <a:pPr algn="just">
              <a:lnSpc>
                <a:spcPct val="150000"/>
              </a:lnSpc>
            </a:pPr>
            <a:r>
              <a:rPr lang="de-DE" sz="2000" dirty="0">
                <a:ea typeface="Noto Serif" panose="02020502060505020204" pitchFamily="18"/>
                <a:cs typeface="Noto Serif" panose="02020502060505020204" pitchFamily="18"/>
              </a:rPr>
              <a:t>Auf Instagram postet ein prominentes homosexuelles Paar ein Bild von ihrer Hochzeit: </a:t>
            </a:r>
          </a:p>
          <a:p>
            <a:pPr algn="just">
              <a:lnSpc>
                <a:spcPct val="150000"/>
              </a:lnSpc>
            </a:pPr>
            <a:r>
              <a:rPr lang="de-DE" sz="2000" b="1" dirty="0">
                <a:ea typeface="Noto Serif" panose="02020502060505020204" pitchFamily="18"/>
                <a:cs typeface="Noto Serif" panose="02020502060505020204" pitchFamily="18"/>
              </a:rPr>
              <a:t>„Ja schön für die, aber bitte hinter verschlossenen Türen! Was die in ihren privaten vier Wänden machen, das geht mich nichts an. Das ist Privatsache. Aber bitte, bitte nicht in der Öffentlichkeit… Ich mache mir ernsthaft Sorgen um unsere Kinder.“</a:t>
            </a:r>
          </a:p>
        </p:txBody>
      </p:sp>
      <p:pic>
        <p:nvPicPr>
          <p:cNvPr id="23" name="Grafik 22">
            <a:extLst>
              <a:ext uri="{FF2B5EF4-FFF2-40B4-BE49-F238E27FC236}">
                <a16:creationId xmlns:a16="http://schemas.microsoft.com/office/drawing/2014/main" id="{6C4FA877-6DA8-1942-BAE2-3014A16F10A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AA366310-8969-7248-A184-70846AAA2179}"/>
              </a:ext>
            </a:extLst>
          </p:cNvPr>
          <p:cNvPicPr>
            <a:picLocks noChangeAspect="1"/>
          </p:cNvPicPr>
          <p:nvPr/>
        </p:nvPicPr>
        <p:blipFill>
          <a:blip r:embed="rId17"/>
          <a:stretch>
            <a:fillRect/>
          </a:stretch>
        </p:blipFill>
        <p:spPr>
          <a:xfrm>
            <a:off x="10601260" y="6355173"/>
            <a:ext cx="444001" cy="445236"/>
          </a:xfrm>
          <a:prstGeom prst="rect">
            <a:avLst/>
          </a:prstGeom>
        </p:spPr>
      </p:pic>
      <p:sp>
        <p:nvSpPr>
          <p:cNvPr id="18" name="Rechteck 17"/>
          <p:cNvSpPr/>
          <p:nvPr/>
        </p:nvSpPr>
        <p:spPr>
          <a:xfrm>
            <a:off x="1305265" y="430222"/>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Instagram</a:t>
            </a:r>
          </a:p>
        </p:txBody>
      </p:sp>
      <p:pic>
        <p:nvPicPr>
          <p:cNvPr id="19" name="Grafik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5080" y="494851"/>
            <a:ext cx="640185" cy="640185"/>
          </a:xfrm>
          <a:prstGeom prst="rect">
            <a:avLst/>
          </a:prstGeom>
        </p:spPr>
      </p:pic>
      <p:pic>
        <p:nvPicPr>
          <p:cNvPr id="20" name="Grafik 19"/>
          <p:cNvPicPr>
            <a:picLocks noChangeAspect="1"/>
          </p:cNvPicPr>
          <p:nvPr/>
        </p:nvPicPr>
        <p:blipFill rotWithShape="1">
          <a:blip r:embed="rId19" cstate="print">
            <a:extLst>
              <a:ext uri="{28A0092B-C50C-407E-A947-70E740481C1C}">
                <a14:useLocalDpi xmlns:a14="http://schemas.microsoft.com/office/drawing/2010/main" val="0"/>
              </a:ext>
            </a:extLst>
          </a:blip>
          <a:srcRect l="19882" t="3487" r="29377" b="11053"/>
          <a:stretch/>
        </p:blipFill>
        <p:spPr>
          <a:xfrm>
            <a:off x="3465094" y="5502441"/>
            <a:ext cx="623271" cy="587977"/>
          </a:xfrm>
          <a:prstGeom prst="rect">
            <a:avLst/>
          </a:prstGeom>
        </p:spPr>
      </p:pic>
    </p:spTree>
    <p:extLst>
      <p:ext uri="{BB962C8B-B14F-4D97-AF65-F5344CB8AC3E}">
        <p14:creationId xmlns:p14="http://schemas.microsoft.com/office/powerpoint/2010/main" val="332048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30123" y="2029024"/>
            <a:ext cx="11332028" cy="3618939"/>
          </a:xfrm>
          <a:prstGeom prst="rect">
            <a:avLst/>
          </a:prstGeom>
        </p:spPr>
        <p:txBody>
          <a:bodyPr wrap="square">
            <a:spAutoFit/>
          </a:bodyPr>
          <a:lstStyle/>
          <a:p>
            <a:pPr algn="ctr">
              <a:lnSpc>
                <a:spcPts val="5500"/>
              </a:lnSpc>
            </a:pPr>
            <a:r>
              <a:rPr lang="de-DE" sz="4000" dirty="0">
                <a:ea typeface="Noto Serif" panose="02020502060505020204" pitchFamily="18"/>
                <a:cs typeface="Noto Serif" panose="02020502060505020204" pitchFamily="18"/>
              </a:rPr>
              <a:t>Eine Politikerin postet ein Bild von sich. </a:t>
            </a:r>
          </a:p>
          <a:p>
            <a:pPr algn="ctr">
              <a:lnSpc>
                <a:spcPts val="5500"/>
              </a:lnSpc>
            </a:pPr>
            <a:endParaRPr lang="de-DE" sz="4000" dirty="0">
              <a:ea typeface="Noto Serif" panose="02020502060505020204" pitchFamily="18"/>
              <a:cs typeface="Noto Serif" panose="02020502060505020204" pitchFamily="18"/>
            </a:endParaRPr>
          </a:p>
          <a:p>
            <a:pPr algn="ctr">
              <a:lnSpc>
                <a:spcPts val="5500"/>
              </a:lnSpc>
            </a:pPr>
            <a:r>
              <a:rPr lang="de-DE" sz="4000" dirty="0">
                <a:ea typeface="Noto Serif" panose="02020502060505020204" pitchFamily="18"/>
                <a:cs typeface="Noto Serif" panose="02020502060505020204" pitchFamily="18"/>
              </a:rPr>
              <a:t>Ein User schreibt darunter, dass sie </a:t>
            </a:r>
          </a:p>
          <a:p>
            <a:pPr algn="ctr">
              <a:lnSpc>
                <a:spcPts val="5500"/>
              </a:lnSpc>
            </a:pPr>
            <a:r>
              <a:rPr lang="de-DE" sz="4000" b="1" dirty="0">
                <a:ea typeface="Noto Serif" panose="02020502060505020204" pitchFamily="18"/>
                <a:cs typeface="Noto Serif" panose="02020502060505020204" pitchFamily="18"/>
              </a:rPr>
              <a:t>„sehr hübsch“ </a:t>
            </a:r>
            <a:r>
              <a:rPr lang="de-DE" sz="4000" dirty="0">
                <a:ea typeface="Noto Serif" panose="02020502060505020204" pitchFamily="18"/>
                <a:cs typeface="Noto Serif" panose="02020502060505020204" pitchFamily="18"/>
              </a:rPr>
              <a:t>und </a:t>
            </a:r>
            <a:r>
              <a:rPr lang="de-DE" sz="4000" b="1" dirty="0">
                <a:ea typeface="Noto Serif" panose="02020502060505020204" pitchFamily="18"/>
                <a:cs typeface="Noto Serif" panose="02020502060505020204" pitchFamily="18"/>
              </a:rPr>
              <a:t>„sexy“ </a:t>
            </a:r>
            <a:r>
              <a:rPr lang="de-DE" sz="4000" dirty="0">
                <a:ea typeface="Noto Serif" panose="02020502060505020204" pitchFamily="18"/>
                <a:cs typeface="Noto Serif" panose="02020502060505020204" pitchFamily="18"/>
              </a:rPr>
              <a:t>sei, aber </a:t>
            </a:r>
            <a:r>
              <a:rPr lang="de-DE" sz="4000" b="1" dirty="0">
                <a:ea typeface="Noto Serif" panose="02020502060505020204" pitchFamily="18"/>
                <a:cs typeface="Noto Serif" panose="02020502060505020204" pitchFamily="18"/>
              </a:rPr>
              <a:t>„Politik macht sie wie ein kleines Mädchen“. </a:t>
            </a:r>
          </a:p>
        </p:txBody>
      </p:sp>
      <p:pic>
        <p:nvPicPr>
          <p:cNvPr id="7" name="Grafik 6">
            <a:extLst>
              <a:ext uri="{FF2B5EF4-FFF2-40B4-BE49-F238E27FC236}">
                <a16:creationId xmlns:a16="http://schemas.microsoft.com/office/drawing/2014/main" id="{C05B2D9B-CB1E-FB42-B24C-A702FC9068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8" name="Grafik 7">
            <a:extLst>
              <a:ext uri="{FF2B5EF4-FFF2-40B4-BE49-F238E27FC236}">
                <a16:creationId xmlns:a16="http://schemas.microsoft.com/office/drawing/2014/main" id="{5E3DC7CA-5CD7-9A46-B248-8E7FB1B3E6D3}"/>
              </a:ext>
            </a:extLst>
          </p:cNvPr>
          <p:cNvPicPr>
            <a:picLocks noChangeAspect="1"/>
          </p:cNvPicPr>
          <p:nvPr/>
        </p:nvPicPr>
        <p:blipFill>
          <a:blip r:embed="rId3"/>
          <a:stretch>
            <a:fillRect/>
          </a:stretch>
        </p:blipFill>
        <p:spPr>
          <a:xfrm>
            <a:off x="10601260" y="6355173"/>
            <a:ext cx="444001" cy="445236"/>
          </a:xfrm>
          <a:prstGeom prst="rect">
            <a:avLst/>
          </a:prstGeom>
        </p:spPr>
      </p:pic>
      <p:sp>
        <p:nvSpPr>
          <p:cNvPr id="10" name="Rechteck 9"/>
          <p:cNvSpPr/>
          <p:nvPr/>
        </p:nvSpPr>
        <p:spPr>
          <a:xfrm>
            <a:off x="1305265" y="430222"/>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Instagram</a:t>
            </a: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80" y="494851"/>
            <a:ext cx="640185" cy="640185"/>
          </a:xfrm>
          <a:prstGeom prst="rect">
            <a:avLst/>
          </a:prstGeom>
        </p:spPr>
      </p:pic>
    </p:spTree>
    <p:extLst>
      <p:ext uri="{BB962C8B-B14F-4D97-AF65-F5344CB8AC3E}">
        <p14:creationId xmlns:p14="http://schemas.microsoft.com/office/powerpoint/2010/main" val="391162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4"/>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5"/>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7"/>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8"/>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0"/>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1"/>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2"/>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3"/>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4"/>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1"/>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2"/>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5"/>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6"/>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elle 6">
            <a:extLst>
              <a:ext uri="{FF2B5EF4-FFF2-40B4-BE49-F238E27FC236}">
                <a16:creationId xmlns:a16="http://schemas.microsoft.com/office/drawing/2014/main" id="{4E5C2A62-472F-4D89-BD50-B4F2FFEA7DF8}"/>
              </a:ext>
            </a:extLst>
          </p:cNvPr>
          <p:cNvGraphicFramePr>
            <a:graphicFrameLocks noGrp="1"/>
          </p:cNvGraphicFramePr>
          <p:nvPr/>
        </p:nvGraphicFramePr>
        <p:xfrm>
          <a:off x="714990" y="2727883"/>
          <a:ext cx="10952766" cy="331465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66981">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flip="none" rotWithShape="1">
                      <a:gsLst>
                        <a:gs pos="17000">
                          <a:srgbClr val="7030A0"/>
                        </a:gs>
                        <a:gs pos="81000">
                          <a:srgbClr val="F7A626"/>
                        </a:gs>
                        <a:gs pos="100000">
                          <a:srgbClr val="FFEE00"/>
                        </a:gs>
                        <a:gs pos="0">
                          <a:schemeClr val="accent5"/>
                        </a:gs>
                        <a:gs pos="52000">
                          <a:srgbClr val="E6007E"/>
                        </a:gs>
                      </a:gsLst>
                      <a:lin ang="10800000" scaled="1"/>
                      <a:tileRect/>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flip="none" rotWithShape="1">
                      <a:gsLst>
                        <a:gs pos="52000">
                          <a:srgbClr val="E6007E"/>
                        </a:gs>
                        <a:gs pos="17000">
                          <a:srgbClr val="7030A0"/>
                        </a:gs>
                        <a:gs pos="0">
                          <a:srgbClr val="F7A626"/>
                        </a:gs>
                        <a:gs pos="0">
                          <a:schemeClr val="accent5"/>
                        </a:gs>
                        <a:gs pos="81000">
                          <a:srgbClr val="F4A626"/>
                        </a:gs>
                        <a:gs pos="100000">
                          <a:srgbClr val="FFEE00"/>
                        </a:gs>
                      </a:gsLst>
                      <a:lin ang="10800000" scaled="1"/>
                      <a:tileRect/>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flip="none" rotWithShape="1">
                      <a:gsLst>
                        <a:gs pos="52000">
                          <a:srgbClr val="E6007E"/>
                        </a:gs>
                        <a:gs pos="17000">
                          <a:srgbClr val="7030A0"/>
                        </a:gs>
                        <a:gs pos="0">
                          <a:srgbClr val="F7A626"/>
                        </a:gs>
                        <a:gs pos="0">
                          <a:schemeClr val="accent5"/>
                        </a:gs>
                        <a:gs pos="81000">
                          <a:srgbClr val="F4A626"/>
                        </a:gs>
                        <a:gs pos="100000">
                          <a:srgbClr val="FFEE00"/>
                        </a:gs>
                      </a:gsLst>
                      <a:lin ang="10800000" scaled="1"/>
                      <a:tileRect/>
                    </a:gradFill>
                  </a:tcPr>
                </a:tc>
                <a:extLst>
                  <a:ext uri="{0D108BD9-81ED-4DB2-BD59-A6C34878D82A}">
                    <a16:rowId xmlns:a16="http://schemas.microsoft.com/office/drawing/2014/main" val="997026460"/>
                  </a:ext>
                </a:extLst>
              </a:tr>
              <a:tr h="2747676">
                <a:tc>
                  <a:txBody>
                    <a:bodyPr/>
                    <a:lstStyle/>
                    <a:p>
                      <a:pPr algn="ct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729513" y="1094753"/>
            <a:ext cx="10928304" cy="1477328"/>
          </a:xfrm>
          <a:prstGeom prst="rect">
            <a:avLst/>
          </a:prstGeom>
        </p:spPr>
        <p:txBody>
          <a:bodyPr wrap="square">
            <a:spAutoFit/>
          </a:bodyPr>
          <a:lstStyle/>
          <a:p>
            <a:pPr>
              <a:lnSpc>
                <a:spcPct val="150000"/>
              </a:lnSpc>
            </a:pPr>
            <a:r>
              <a:rPr lang="de-DE" sz="2000" dirty="0">
                <a:ea typeface="Noto Serif" panose="02020502060505020204" pitchFamily="18"/>
                <a:cs typeface="Noto Serif" panose="02020502060505020204" pitchFamily="18"/>
              </a:rPr>
              <a:t>Eine Politikerin postet ein Bild von sich. </a:t>
            </a:r>
          </a:p>
          <a:p>
            <a:pPr algn="just">
              <a:lnSpc>
                <a:spcPct val="150000"/>
              </a:lnSpc>
            </a:pPr>
            <a:r>
              <a:rPr lang="de-DE" sz="2000" dirty="0">
                <a:ea typeface="Noto Serif" panose="02020502060505020204" pitchFamily="18"/>
                <a:cs typeface="Noto Serif" panose="02020502060505020204" pitchFamily="18"/>
              </a:rPr>
              <a:t>Ein User schreibt darunter, dass sie </a:t>
            </a:r>
            <a:r>
              <a:rPr lang="de-DE" sz="2000" b="1" dirty="0">
                <a:ea typeface="Noto Serif" panose="02020502060505020204" pitchFamily="18"/>
                <a:cs typeface="Noto Serif" panose="02020502060505020204" pitchFamily="18"/>
              </a:rPr>
              <a:t>„sehr hübsch“ </a:t>
            </a:r>
            <a:r>
              <a:rPr lang="de-DE" sz="2000" dirty="0">
                <a:ea typeface="Noto Serif" panose="02020502060505020204" pitchFamily="18"/>
                <a:cs typeface="Noto Serif" panose="02020502060505020204" pitchFamily="18"/>
              </a:rPr>
              <a:t>und </a:t>
            </a:r>
            <a:r>
              <a:rPr lang="de-DE" sz="2000" b="1" dirty="0">
                <a:ea typeface="Noto Serif" panose="02020502060505020204" pitchFamily="18"/>
                <a:cs typeface="Noto Serif" panose="02020502060505020204" pitchFamily="18"/>
              </a:rPr>
              <a:t>„sexy“ </a:t>
            </a:r>
            <a:r>
              <a:rPr lang="de-DE" sz="2000" dirty="0">
                <a:ea typeface="Noto Serif" panose="02020502060505020204" pitchFamily="18"/>
                <a:cs typeface="Noto Serif" panose="02020502060505020204" pitchFamily="18"/>
              </a:rPr>
              <a:t>sei, aber </a:t>
            </a:r>
            <a:r>
              <a:rPr lang="de-DE" sz="2000" b="1" dirty="0">
                <a:ea typeface="Noto Serif" panose="02020502060505020204" pitchFamily="18"/>
                <a:cs typeface="Noto Serif" panose="02020502060505020204" pitchFamily="18"/>
              </a:rPr>
              <a:t>„Politik macht sie wie ein kleines Mädchen“. </a:t>
            </a:r>
          </a:p>
        </p:txBody>
      </p:sp>
      <p:pic>
        <p:nvPicPr>
          <p:cNvPr id="24" name="Grafik 23">
            <a:extLst>
              <a:ext uri="{FF2B5EF4-FFF2-40B4-BE49-F238E27FC236}">
                <a16:creationId xmlns:a16="http://schemas.microsoft.com/office/drawing/2014/main" id="{BB5351F2-4953-8B46-AC2E-ED226C3D44E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5" name="Grafik 24">
            <a:extLst>
              <a:ext uri="{FF2B5EF4-FFF2-40B4-BE49-F238E27FC236}">
                <a16:creationId xmlns:a16="http://schemas.microsoft.com/office/drawing/2014/main" id="{95F2FBFF-3CEB-C245-A13C-E3C4F8D0BE87}"/>
              </a:ext>
            </a:extLst>
          </p:cNvPr>
          <p:cNvPicPr>
            <a:picLocks noChangeAspect="1"/>
          </p:cNvPicPr>
          <p:nvPr/>
        </p:nvPicPr>
        <p:blipFill>
          <a:blip r:embed="rId18"/>
          <a:stretch>
            <a:fillRect/>
          </a:stretch>
        </p:blipFill>
        <p:spPr>
          <a:xfrm>
            <a:off x="10601260" y="6355173"/>
            <a:ext cx="444001" cy="445236"/>
          </a:xfrm>
          <a:prstGeom prst="rect">
            <a:avLst/>
          </a:prstGeom>
        </p:spPr>
      </p:pic>
      <p:sp>
        <p:nvSpPr>
          <p:cNvPr id="18" name="Rechteck 17"/>
          <p:cNvSpPr/>
          <p:nvPr/>
        </p:nvSpPr>
        <p:spPr>
          <a:xfrm>
            <a:off x="1305265" y="430222"/>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Instagram</a:t>
            </a:r>
          </a:p>
        </p:txBody>
      </p:sp>
      <p:pic>
        <p:nvPicPr>
          <p:cNvPr id="19" name="Grafik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5080" y="494851"/>
            <a:ext cx="640185" cy="640185"/>
          </a:xfrm>
          <a:prstGeom prst="rect">
            <a:avLst/>
          </a:prstGeom>
        </p:spPr>
      </p:pic>
      <p:graphicFrame>
        <p:nvGraphicFramePr>
          <p:cNvPr id="28" name="Tabelle 6">
            <a:extLst>
              <a:ext uri="{FF2B5EF4-FFF2-40B4-BE49-F238E27FC236}">
                <a16:creationId xmlns:a16="http://schemas.microsoft.com/office/drawing/2014/main" id="{4E5C2A62-472F-4D89-BD50-B4F2FFEA7DF8}"/>
              </a:ext>
            </a:extLst>
          </p:cNvPr>
          <p:cNvGraphicFramePr>
            <a:graphicFrameLocks noGrp="1"/>
          </p:cNvGraphicFramePr>
          <p:nvPr>
            <p:extLst>
              <p:ext uri="{D42A27DB-BD31-4B8C-83A1-F6EECF244321}">
                <p14:modId xmlns:p14="http://schemas.microsoft.com/office/powerpoint/2010/main" val="2772386277"/>
              </p:ext>
            </p:extLst>
          </p:nvPr>
        </p:nvGraphicFramePr>
        <p:xfrm>
          <a:off x="3117510" y="4554034"/>
          <a:ext cx="6493418" cy="575157"/>
        </p:xfrm>
        <a:graphic>
          <a:graphicData uri="http://schemas.openxmlformats.org/drawingml/2006/table">
            <a:tbl>
              <a:tblPr firstRow="1" bandRow="1">
                <a:tableStyleId>{69C7853C-536D-4A76-A0AE-DD22124D55A5}</a:tableStyleId>
              </a:tblPr>
              <a:tblGrid>
                <a:gridCol w="6493418">
                  <a:extLst>
                    <a:ext uri="{9D8B030D-6E8A-4147-A177-3AD203B41FA5}">
                      <a16:colId xmlns:a16="http://schemas.microsoft.com/office/drawing/2014/main" val="1818535001"/>
                    </a:ext>
                  </a:extLst>
                </a:gridCol>
              </a:tblGrid>
              <a:tr h="575157">
                <a:tc>
                  <a:txBody>
                    <a:bodyPr/>
                    <a:lstStyle/>
                    <a:p>
                      <a:pPr algn="ctr"/>
                      <a:r>
                        <a:rPr lang="de-DE" sz="2000" dirty="0">
                          <a:solidFill>
                            <a:schemeClr val="tx1"/>
                          </a:solidFill>
                          <a:latin typeface="Calibri" panose="020F0502020204030204" pitchFamily="34" charset="0"/>
                          <a:cs typeface="Calibri" panose="020F0502020204030204" pitchFamily="34" charset="0"/>
                        </a:rPr>
                        <a:t>Du</a:t>
                      </a:r>
                      <a:r>
                        <a:rPr lang="de-DE" sz="2000" baseline="0" dirty="0">
                          <a:solidFill>
                            <a:schemeClr val="tx1"/>
                          </a:solidFill>
                          <a:latin typeface="Calibri" panose="020F0502020204030204" pitchFamily="34" charset="0"/>
                          <a:cs typeface="Calibri" panose="020F0502020204030204" pitchFamily="34" charset="0"/>
                        </a:rPr>
                        <a:t> bist gefragt!</a:t>
                      </a:r>
                      <a:endParaRPr lang="de-DE" sz="2000" dirty="0">
                        <a:solidFill>
                          <a:schemeClr val="tx1"/>
                        </a:solidFill>
                        <a:latin typeface="Calibri" panose="020F0502020204030204" pitchFamily="34" charset="0"/>
                        <a:cs typeface="Calibri" panose="020F0502020204030204" pitchFamily="34" charset="0"/>
                      </a:endParaRPr>
                    </a:p>
                  </a:txBody>
                  <a:tcPr anchor="ctr">
                    <a:gradFill flip="none" rotWithShape="1">
                      <a:gsLst>
                        <a:gs pos="17000">
                          <a:srgbClr val="7030A0">
                            <a:alpha val="50000"/>
                          </a:srgbClr>
                        </a:gs>
                        <a:gs pos="81000">
                          <a:srgbClr val="F7A626">
                            <a:alpha val="50000"/>
                          </a:srgbClr>
                        </a:gs>
                        <a:gs pos="100000">
                          <a:srgbClr val="FFEE00">
                            <a:alpha val="50000"/>
                          </a:srgbClr>
                        </a:gs>
                        <a:gs pos="0">
                          <a:schemeClr val="accent5">
                            <a:alpha val="50000"/>
                          </a:schemeClr>
                        </a:gs>
                        <a:gs pos="52000">
                          <a:srgbClr val="E6007E">
                            <a:alpha val="50000"/>
                          </a:srgbClr>
                        </a:gs>
                      </a:gsLst>
                      <a:lin ang="10800000" scaled="1"/>
                      <a:tileRect/>
                    </a:gradFill>
                  </a:tcPr>
                </a:tc>
                <a:extLst>
                  <a:ext uri="{0D108BD9-81ED-4DB2-BD59-A6C34878D82A}">
                    <a16:rowId xmlns:a16="http://schemas.microsoft.com/office/drawing/2014/main" val="997026460"/>
                  </a:ext>
                </a:extLst>
              </a:tr>
            </a:tbl>
          </a:graphicData>
        </a:graphic>
      </p:graphicFrame>
    </p:spTree>
    <p:extLst>
      <p:ext uri="{BB962C8B-B14F-4D97-AF65-F5344CB8AC3E}">
        <p14:creationId xmlns:p14="http://schemas.microsoft.com/office/powerpoint/2010/main" val="95620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3" name="Grafik 12"/>
          <p:cNvPicPr>
            <a:picLocks noChangeAspect="1"/>
          </p:cNvPicPr>
          <p:nvPr/>
        </p:nvPicPr>
        <p:blipFill>
          <a:blip r:embed="rId4"/>
          <a:stretch>
            <a:fillRect/>
          </a:stretch>
        </p:blipFill>
        <p:spPr>
          <a:xfrm>
            <a:off x="10601260" y="6355173"/>
            <a:ext cx="444001" cy="445236"/>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4441" y="1548244"/>
            <a:ext cx="3636819" cy="3636819"/>
          </a:xfrm>
          <a:prstGeom prst="rect">
            <a:avLst/>
          </a:prstGeom>
        </p:spPr>
      </p:pic>
      <p:sp>
        <p:nvSpPr>
          <p:cNvPr id="8" name="Textfeld 7"/>
          <p:cNvSpPr txBox="1"/>
          <p:nvPr/>
        </p:nvSpPr>
        <p:spPr>
          <a:xfrm>
            <a:off x="902518" y="2525424"/>
            <a:ext cx="5193482" cy="2462213"/>
          </a:xfrm>
          <a:prstGeom prst="rect">
            <a:avLst/>
          </a:prstGeom>
          <a:noFill/>
        </p:spPr>
        <p:txBody>
          <a:bodyPr wrap="square" rtlCol="0">
            <a:spAutoFit/>
          </a:bodyPr>
          <a:lstStyle/>
          <a:p>
            <a:r>
              <a:rPr lang="de-DE" sz="3600" dirty="0">
                <a:latin typeface="Roboto Slab" pitchFamily="2" charset="0"/>
                <a:ea typeface="Roboto Slab" pitchFamily="2" charset="0"/>
                <a:cs typeface="Noto Serif" panose="02020502060505020204" pitchFamily="18"/>
              </a:rPr>
              <a:t>Jetzt sind </a:t>
            </a:r>
            <a:r>
              <a:rPr lang="de-DE" sz="3600" dirty="0">
                <a:solidFill>
                  <a:srgbClr val="E5027D"/>
                </a:solidFill>
                <a:latin typeface="Roboto Slab" pitchFamily="2" charset="0"/>
                <a:ea typeface="Roboto Slab" pitchFamily="2" charset="0"/>
                <a:cs typeface="Noto Serif" panose="02020502060505020204" pitchFamily="18"/>
              </a:rPr>
              <a:t>deine Ideen </a:t>
            </a:r>
            <a:r>
              <a:rPr lang="de-DE" sz="3600" dirty="0">
                <a:latin typeface="Roboto Slab" pitchFamily="2" charset="0"/>
                <a:ea typeface="Roboto Slab" pitchFamily="2" charset="0"/>
                <a:cs typeface="Noto Serif" panose="02020502060505020204" pitchFamily="18"/>
              </a:rPr>
              <a:t>gefragt! </a:t>
            </a:r>
            <a:endParaRPr lang="de-DE" sz="3600" i="1" dirty="0">
              <a:latin typeface="Roboto Slab" pitchFamily="2" charset="0"/>
              <a:ea typeface="Roboto Slab" pitchFamily="2" charset="0"/>
              <a:cs typeface="Noto Serif" panose="02020502060505020204" pitchFamily="18"/>
            </a:endParaRPr>
          </a:p>
          <a:p>
            <a:endParaRPr lang="de-DE" sz="3600" dirty="0">
              <a:latin typeface="Noto Serif" panose="02020502060505020204" pitchFamily="18"/>
              <a:ea typeface="Noto Serif" panose="02020502060505020204" pitchFamily="18"/>
              <a:cs typeface="Noto Serif" panose="02020502060505020204" pitchFamily="18"/>
            </a:endParaRPr>
          </a:p>
          <a:p>
            <a:endParaRPr lang="de-DE" sz="2800" i="1" dirty="0">
              <a:solidFill>
                <a:srgbClr val="E6007E"/>
              </a:solidFill>
              <a:latin typeface="Noto Serif" panose="02020502060505020204" pitchFamily="18"/>
              <a:ea typeface="Noto Serif" panose="02020502060505020204" pitchFamily="18"/>
              <a:cs typeface="Noto Serif" panose="02020502060505020204" pitchFamily="18"/>
            </a:endParaRPr>
          </a:p>
          <a:p>
            <a:endParaRPr lang="de-DE" dirty="0">
              <a:latin typeface="Noto Serif" panose="02020502060505020204" pitchFamily="18"/>
              <a:ea typeface="Noto Serif" panose="02020502060505020204" pitchFamily="18"/>
              <a:cs typeface="Noto Serif" panose="02020502060505020204" pitchFamily="18"/>
            </a:endParaRPr>
          </a:p>
        </p:txBody>
      </p:sp>
    </p:spTree>
    <p:extLst>
      <p:ext uri="{BB962C8B-B14F-4D97-AF65-F5344CB8AC3E}">
        <p14:creationId xmlns:p14="http://schemas.microsoft.com/office/powerpoint/2010/main" val="313573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90043" y="1500815"/>
            <a:ext cx="9223978" cy="2006703"/>
          </a:xfrm>
          <a:prstGeom prst="rect">
            <a:avLst/>
          </a:prstGeom>
        </p:spPr>
        <p:txBody>
          <a:bodyPr wrap="square">
            <a:spAutoFit/>
          </a:bodyPr>
          <a:lstStyle/>
          <a:p>
            <a:pPr marL="342900" indent="-342900">
              <a:lnSpc>
                <a:spcPct val="120000"/>
              </a:lnSpc>
              <a:buFont typeface="Wingdings" panose="05000000000000000000" pitchFamily="2" charset="2"/>
              <a:buChar char="à"/>
              <a:defRPr/>
            </a:pPr>
            <a:r>
              <a:rPr lang="de-DE" sz="3200" dirty="0">
                <a:ea typeface="ＭＳ Ｐゴシック" pitchFamily="34" charset="-128"/>
                <a:sym typeface="Wingdings" panose="05000000000000000000" pitchFamily="2" charset="2"/>
              </a:rPr>
              <a:t> Was kann jede Person gegen </a:t>
            </a:r>
            <a:r>
              <a:rPr lang="de-DE" sz="3200" dirty="0" err="1">
                <a:ea typeface="ＭＳ Ｐゴシック" pitchFamily="34" charset="-128"/>
                <a:sym typeface="Wingdings" panose="05000000000000000000" pitchFamily="2" charset="2"/>
              </a:rPr>
              <a:t>Hassrede</a:t>
            </a:r>
            <a:r>
              <a:rPr lang="de-DE" sz="3200" dirty="0">
                <a:ea typeface="ＭＳ Ｐゴシック" pitchFamily="34" charset="-128"/>
                <a:sym typeface="Wingdings" panose="05000000000000000000" pitchFamily="2" charset="2"/>
              </a:rPr>
              <a:t> im Netz tun?</a:t>
            </a:r>
            <a:endParaRPr lang="de-DE" dirty="0"/>
          </a:p>
          <a:p>
            <a:r>
              <a:rPr lang="de-DE" dirty="0"/>
              <a:t/>
            </a:r>
            <a:br>
              <a:rPr lang="de-DE" dirty="0"/>
            </a:br>
            <a:r>
              <a:rPr lang="de-DE" dirty="0"/>
              <a:t/>
            </a:r>
            <a:br>
              <a:rPr lang="de-DE" dirty="0"/>
            </a:br>
            <a:endParaRPr lang="de-DE" b="1" dirty="0"/>
          </a:p>
          <a:p>
            <a:endParaRPr lang="de-DE" sz="3200" b="1" dirty="0"/>
          </a:p>
        </p:txBody>
      </p:sp>
      <p:sp>
        <p:nvSpPr>
          <p:cNvPr id="9" name="Rechteck 8"/>
          <p:cNvSpPr/>
          <p:nvPr/>
        </p:nvSpPr>
        <p:spPr>
          <a:xfrm>
            <a:off x="5923832" y="1500815"/>
            <a:ext cx="5026130" cy="1200329"/>
          </a:xfrm>
          <a:prstGeom prst="rect">
            <a:avLst/>
          </a:prstGeom>
        </p:spPr>
        <p:txBody>
          <a:bodyPr wrap="square">
            <a:spAutoFit/>
          </a:bodyPr>
          <a:lstStyle/>
          <a:p>
            <a:r>
              <a:rPr lang="de-DE" dirty="0"/>
              <a:t/>
            </a:r>
            <a:br>
              <a:rPr lang="de-DE" dirty="0"/>
            </a:br>
            <a:r>
              <a:rPr lang="de-DE" dirty="0"/>
              <a:t/>
            </a:r>
            <a:br>
              <a:rPr lang="de-DE" dirty="0"/>
            </a:br>
            <a:r>
              <a:rPr lang="de-DE" dirty="0"/>
              <a:t/>
            </a:r>
            <a:br>
              <a:rPr lang="de-DE" dirty="0"/>
            </a:br>
            <a:endParaRPr lang="de-DE" b="1" dirty="0"/>
          </a:p>
        </p:txBody>
      </p:sp>
      <p:sp>
        <p:nvSpPr>
          <p:cNvPr id="10" name="Rechteck 9"/>
          <p:cNvSpPr/>
          <p:nvPr/>
        </p:nvSpPr>
        <p:spPr>
          <a:xfrm>
            <a:off x="639480" y="551559"/>
            <a:ext cx="6272871" cy="584775"/>
          </a:xfrm>
          <a:prstGeom prst="rect">
            <a:avLst/>
          </a:prstGeom>
        </p:spPr>
        <p:txBody>
          <a:bodyPr wrap="none">
            <a:spAutoFit/>
          </a:bodyPr>
          <a:lstStyle/>
          <a:p>
            <a:r>
              <a:rPr lang="de-DE" sz="3200" dirty="0">
                <a:solidFill>
                  <a:srgbClr val="E6007E"/>
                </a:solidFill>
                <a:latin typeface="Roboto Slab" pitchFamily="2" charset="0"/>
                <a:ea typeface="Roboto Slab" pitchFamily="2" charset="0"/>
                <a:cs typeface="Noto Serif" panose="02020502060505020204" pitchFamily="18"/>
              </a:rPr>
              <a:t>Hassrede und Gegenstrategien </a:t>
            </a:r>
          </a:p>
        </p:txBody>
      </p:sp>
      <p:sp>
        <p:nvSpPr>
          <p:cNvPr id="29" name="Textfeld 28"/>
          <p:cNvSpPr txBox="1"/>
          <p:nvPr/>
        </p:nvSpPr>
        <p:spPr>
          <a:xfrm>
            <a:off x="3088146" y="6262620"/>
            <a:ext cx="2876764" cy="369332"/>
          </a:xfrm>
          <a:prstGeom prst="rect">
            <a:avLst/>
          </a:prstGeom>
          <a:noFill/>
        </p:spPr>
        <p:txBody>
          <a:bodyPr wrap="square" rtlCol="0">
            <a:spAutoFit/>
          </a:bodyPr>
          <a:lstStyle/>
          <a:p>
            <a:endParaRPr lang="de-DE" dirty="0"/>
          </a:p>
        </p:txBody>
      </p:sp>
      <p:pic>
        <p:nvPicPr>
          <p:cNvPr id="16" name="Grafik 15">
            <a:extLst>
              <a:ext uri="{FF2B5EF4-FFF2-40B4-BE49-F238E27FC236}">
                <a16:creationId xmlns:a16="http://schemas.microsoft.com/office/drawing/2014/main" id="{D19183C6-F433-D845-8FDD-B0C9F6D57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7" name="Grafik 16">
            <a:extLst>
              <a:ext uri="{FF2B5EF4-FFF2-40B4-BE49-F238E27FC236}">
                <a16:creationId xmlns:a16="http://schemas.microsoft.com/office/drawing/2014/main" id="{85E87F3C-4ED4-F24D-A6A6-11B90C2C475F}"/>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26824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90043" y="1500815"/>
            <a:ext cx="7106938" cy="6186309"/>
          </a:xfrm>
          <a:prstGeom prst="rect">
            <a:avLst/>
          </a:prstGeom>
        </p:spPr>
        <p:txBody>
          <a:bodyPr wrap="square">
            <a:spAutoFit/>
          </a:bodyPr>
          <a:lstStyle/>
          <a:p>
            <a:pPr marL="457200" indent="-457200">
              <a:lnSpc>
                <a:spcPct val="150000"/>
              </a:lnSpc>
              <a:buFont typeface="+mj-lt"/>
              <a:buAutoNum type="arabicPeriod"/>
              <a:defRPr/>
            </a:pPr>
            <a:r>
              <a:rPr lang="de-DE" sz="2000" b="1" dirty="0"/>
              <a:t>Nachfragen</a:t>
            </a:r>
            <a:r>
              <a:rPr lang="de-DE" sz="2000" dirty="0"/>
              <a:t> / Gegenfragen stellen.</a:t>
            </a:r>
          </a:p>
          <a:p>
            <a:pPr marL="457200" indent="-457200">
              <a:lnSpc>
                <a:spcPct val="150000"/>
              </a:lnSpc>
              <a:buFont typeface="+mj-lt"/>
              <a:buAutoNum type="arabicPeriod"/>
              <a:defRPr/>
            </a:pPr>
            <a:r>
              <a:rPr lang="de-DE" sz="2000" dirty="0"/>
              <a:t>Differenzieren (z.B. „die“ und „wir“ auflösen). </a:t>
            </a:r>
          </a:p>
          <a:p>
            <a:pPr marL="457200" indent="-457200">
              <a:lnSpc>
                <a:spcPct val="150000"/>
              </a:lnSpc>
              <a:buFont typeface="+mj-lt"/>
              <a:buAutoNum type="arabicPeriod"/>
              <a:defRPr/>
            </a:pPr>
            <a:r>
              <a:rPr lang="de-DE" sz="2000" dirty="0"/>
              <a:t>Diskriminierung </a:t>
            </a:r>
            <a:r>
              <a:rPr lang="de-DE" sz="2000" b="1" dirty="0"/>
              <a:t>benennen</a:t>
            </a:r>
            <a:r>
              <a:rPr lang="de-DE" sz="2000" dirty="0"/>
              <a:t>. </a:t>
            </a:r>
          </a:p>
          <a:p>
            <a:pPr marL="457200" indent="-457200">
              <a:lnSpc>
                <a:spcPct val="150000"/>
              </a:lnSpc>
              <a:buFont typeface="+mj-lt"/>
              <a:buAutoNum type="arabicPeriod"/>
              <a:defRPr/>
            </a:pPr>
            <a:r>
              <a:rPr lang="de-DE" sz="2000" dirty="0"/>
              <a:t>Empathie adressieren! </a:t>
            </a:r>
          </a:p>
          <a:p>
            <a:pPr marL="457200" indent="-457200">
              <a:lnSpc>
                <a:spcPct val="150000"/>
              </a:lnSpc>
              <a:buFont typeface="+mj-lt"/>
              <a:buAutoNum type="arabicPeriod"/>
              <a:defRPr/>
            </a:pPr>
            <a:r>
              <a:rPr lang="de-DE" sz="2000" dirty="0"/>
              <a:t>Mit </a:t>
            </a:r>
            <a:r>
              <a:rPr lang="de-DE" sz="2000" b="1" dirty="0"/>
              <a:t>Betroffenen</a:t>
            </a:r>
            <a:r>
              <a:rPr lang="de-DE" sz="2000" dirty="0"/>
              <a:t> solidarisieren. </a:t>
            </a:r>
          </a:p>
          <a:p>
            <a:pPr marL="457200" indent="-457200">
              <a:lnSpc>
                <a:spcPct val="150000"/>
              </a:lnSpc>
              <a:buFont typeface="+mj-lt"/>
              <a:buAutoNum type="arabicPeriod"/>
              <a:defRPr/>
            </a:pPr>
            <a:r>
              <a:rPr lang="de-DE" sz="2000" dirty="0" err="1"/>
              <a:t>Mitleser</a:t>
            </a:r>
            <a:r>
              <a:rPr lang="de-DE" sz="2000" dirty="0"/>
              <a:t>*</a:t>
            </a:r>
            <a:r>
              <a:rPr lang="de-DE" sz="2000" dirty="0" err="1"/>
              <a:t>innenschaft</a:t>
            </a:r>
            <a:r>
              <a:rPr lang="de-DE" sz="2000" dirty="0"/>
              <a:t> ansprechen. </a:t>
            </a:r>
          </a:p>
          <a:p>
            <a:pPr marL="457200" indent="-457200">
              <a:lnSpc>
                <a:spcPct val="150000"/>
              </a:lnSpc>
              <a:buFont typeface="+mj-lt"/>
              <a:buAutoNum type="arabicPeriod"/>
              <a:defRPr/>
            </a:pPr>
            <a:r>
              <a:rPr lang="de-DE" sz="2000" dirty="0"/>
              <a:t>Verbündete unterstützen (</a:t>
            </a:r>
            <a:r>
              <a:rPr lang="de-DE" sz="2000" dirty="0" err="1"/>
              <a:t>Likes</a:t>
            </a:r>
            <a:r>
              <a:rPr lang="de-DE" sz="2000" dirty="0"/>
              <a:t> / Emojis / Algorithmus). </a:t>
            </a:r>
          </a:p>
          <a:p>
            <a:pPr marL="457200" indent="-457200">
              <a:lnSpc>
                <a:spcPct val="150000"/>
              </a:lnSpc>
              <a:buFont typeface="+mj-lt"/>
              <a:buAutoNum type="arabicPeriod"/>
              <a:defRPr/>
            </a:pPr>
            <a:r>
              <a:rPr lang="de-DE" sz="2000" b="1" dirty="0"/>
              <a:t>Humor</a:t>
            </a:r>
            <a:r>
              <a:rPr lang="de-DE" sz="2000" dirty="0"/>
              <a:t> einbringen (z.B. durch GIFs, </a:t>
            </a:r>
            <a:r>
              <a:rPr lang="de-DE" sz="2000" dirty="0" err="1"/>
              <a:t>Memes</a:t>
            </a:r>
            <a:r>
              <a:rPr lang="de-DE" sz="2000" dirty="0"/>
              <a:t>, Ironie).</a:t>
            </a:r>
          </a:p>
          <a:p>
            <a:pPr marL="457200" indent="-457200">
              <a:lnSpc>
                <a:spcPct val="150000"/>
              </a:lnSpc>
              <a:buFont typeface="+mj-lt"/>
              <a:buAutoNum type="arabicPeriod"/>
              <a:defRPr/>
            </a:pPr>
            <a:r>
              <a:rPr lang="de-DE" sz="2000" dirty="0"/>
              <a:t>Selbstschutz (emotional + technisch). </a:t>
            </a:r>
          </a:p>
          <a:p>
            <a:pPr marL="457200" indent="-457200">
              <a:lnSpc>
                <a:spcPct val="150000"/>
              </a:lnSpc>
              <a:buFont typeface="+mj-lt"/>
              <a:buAutoNum type="arabicPeriod"/>
              <a:defRPr/>
            </a:pPr>
            <a:r>
              <a:rPr lang="de-DE" sz="2000" dirty="0"/>
              <a:t>„</a:t>
            </a:r>
            <a:r>
              <a:rPr lang="de-DE" sz="2000" b="1" dirty="0" err="1"/>
              <a:t>Debunking</a:t>
            </a:r>
            <a:r>
              <a:rPr lang="de-DE" sz="2000" dirty="0"/>
              <a:t>“.</a:t>
            </a:r>
            <a:br>
              <a:rPr lang="de-DE" sz="2000" dirty="0"/>
            </a:br>
            <a:r>
              <a:rPr lang="de-DE" sz="2000" dirty="0"/>
              <a:t/>
            </a:r>
            <a:br>
              <a:rPr lang="de-DE" sz="2000" dirty="0"/>
            </a:br>
            <a:endParaRPr lang="de-DE" sz="2000" b="1" dirty="0"/>
          </a:p>
          <a:p>
            <a:endParaRPr lang="de-DE" sz="3600" b="1" dirty="0"/>
          </a:p>
        </p:txBody>
      </p:sp>
      <p:sp>
        <p:nvSpPr>
          <p:cNvPr id="9" name="Rechteck 8"/>
          <p:cNvSpPr/>
          <p:nvPr/>
        </p:nvSpPr>
        <p:spPr>
          <a:xfrm>
            <a:off x="5923832" y="1500815"/>
            <a:ext cx="5026130" cy="1200329"/>
          </a:xfrm>
          <a:prstGeom prst="rect">
            <a:avLst/>
          </a:prstGeom>
        </p:spPr>
        <p:txBody>
          <a:bodyPr wrap="square">
            <a:spAutoFit/>
          </a:bodyPr>
          <a:lstStyle/>
          <a:p>
            <a:r>
              <a:rPr lang="de-DE" dirty="0"/>
              <a:t/>
            </a:r>
            <a:br>
              <a:rPr lang="de-DE" dirty="0"/>
            </a:br>
            <a:r>
              <a:rPr lang="de-DE" dirty="0"/>
              <a:t/>
            </a:r>
            <a:br>
              <a:rPr lang="de-DE" dirty="0"/>
            </a:br>
            <a:r>
              <a:rPr lang="de-DE" dirty="0"/>
              <a:t/>
            </a:r>
            <a:br>
              <a:rPr lang="de-DE" dirty="0"/>
            </a:br>
            <a:endParaRPr lang="de-DE" b="1" dirty="0"/>
          </a:p>
        </p:txBody>
      </p:sp>
      <p:sp>
        <p:nvSpPr>
          <p:cNvPr id="10" name="Rechteck 9"/>
          <p:cNvSpPr/>
          <p:nvPr/>
        </p:nvSpPr>
        <p:spPr>
          <a:xfrm>
            <a:off x="639480" y="551559"/>
            <a:ext cx="9169498" cy="584775"/>
          </a:xfrm>
          <a:prstGeom prst="rect">
            <a:avLst/>
          </a:prstGeom>
        </p:spPr>
        <p:txBody>
          <a:bodyPr wrap="none">
            <a:spAutoFit/>
          </a:bodyPr>
          <a:lstStyle/>
          <a:p>
            <a:r>
              <a:rPr lang="de-DE" sz="3200" dirty="0">
                <a:solidFill>
                  <a:srgbClr val="E6007E"/>
                </a:solidFill>
                <a:latin typeface="Roboto Slab" pitchFamily="2" charset="0"/>
                <a:ea typeface="Roboto Slab" pitchFamily="2" charset="0"/>
                <a:cs typeface="Noto Serif" panose="02020502060505020204" pitchFamily="18"/>
              </a:rPr>
              <a:t>10 goldene Hinweise für gelungene Gegenrede</a:t>
            </a:r>
          </a:p>
        </p:txBody>
      </p:sp>
      <p:sp>
        <p:nvSpPr>
          <p:cNvPr id="29" name="Textfeld 28"/>
          <p:cNvSpPr txBox="1"/>
          <p:nvPr/>
        </p:nvSpPr>
        <p:spPr>
          <a:xfrm>
            <a:off x="3088146" y="6262620"/>
            <a:ext cx="2876764" cy="369332"/>
          </a:xfrm>
          <a:prstGeom prst="rect">
            <a:avLst/>
          </a:prstGeom>
          <a:noFill/>
        </p:spPr>
        <p:txBody>
          <a:bodyPr wrap="square" rtlCol="0">
            <a:spAutoFit/>
          </a:bodyPr>
          <a:lstStyle/>
          <a:p>
            <a:endParaRPr lang="de-DE" dirty="0"/>
          </a:p>
        </p:txBody>
      </p:sp>
      <p:pic>
        <p:nvPicPr>
          <p:cNvPr id="18" name="Grafik 17">
            <a:extLst>
              <a:ext uri="{FF2B5EF4-FFF2-40B4-BE49-F238E27FC236}">
                <a16:creationId xmlns:a16="http://schemas.microsoft.com/office/drawing/2014/main" id="{5936D953-1497-5744-8D06-CE4308C2C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9" name="Grafik 18">
            <a:extLst>
              <a:ext uri="{FF2B5EF4-FFF2-40B4-BE49-F238E27FC236}">
                <a16:creationId xmlns:a16="http://schemas.microsoft.com/office/drawing/2014/main" id="{A4DEEFD0-04FE-464C-8D69-0AD8EC086079}"/>
              </a:ext>
            </a:extLst>
          </p:cNvPr>
          <p:cNvPicPr>
            <a:picLocks noChangeAspect="1"/>
          </p:cNvPicPr>
          <p:nvPr/>
        </p:nvPicPr>
        <p:blipFill>
          <a:blip r:embed="rId4"/>
          <a:stretch>
            <a:fillRect/>
          </a:stretch>
        </p:blipFill>
        <p:spPr>
          <a:xfrm>
            <a:off x="10601260" y="6355173"/>
            <a:ext cx="444001" cy="445236"/>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3832" y="1500815"/>
            <a:ext cx="7705969" cy="1745369"/>
          </a:xfrm>
          <a:prstGeom prst="rect">
            <a:avLst/>
          </a:prstGeom>
        </p:spPr>
      </p:pic>
    </p:spTree>
    <p:extLst>
      <p:ext uri="{BB962C8B-B14F-4D97-AF65-F5344CB8AC3E}">
        <p14:creationId xmlns:p14="http://schemas.microsoft.com/office/powerpoint/2010/main" val="317374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452284" y="433030"/>
            <a:ext cx="11219363" cy="584775"/>
          </a:xfrm>
          <a:prstGeom prst="rect">
            <a:avLst/>
          </a:prstGeom>
        </p:spPr>
        <p:txBody>
          <a:bodyPr wrap="square">
            <a:spAutoFit/>
          </a:bodyPr>
          <a:lstStyle/>
          <a:p>
            <a:r>
              <a:rPr lang="de-DE" sz="3200" dirty="0">
                <a:solidFill>
                  <a:srgbClr val="E6007E"/>
                </a:solidFill>
                <a:latin typeface="Roboto Slab" pitchFamily="2" charset="0"/>
                <a:ea typeface="Roboto Slab" pitchFamily="2" charset="0"/>
                <a:cs typeface="Noto Serif" panose="02020502060505020204" pitchFamily="18"/>
              </a:rPr>
              <a:t>Warum ist Gegenrede so wichtig?</a:t>
            </a:r>
            <a:endParaRPr lang="de-DE" sz="3200" i="1" dirty="0">
              <a:solidFill>
                <a:srgbClr val="E6007E"/>
              </a:solidFill>
              <a:latin typeface="Roboto Slab" pitchFamily="2" charset="0"/>
              <a:ea typeface="Roboto Slab" pitchFamily="2" charset="0"/>
              <a:cs typeface="Noto Serif" panose="02020502060505020204" pitchFamily="18"/>
            </a:endParaRPr>
          </a:p>
        </p:txBody>
      </p:sp>
      <p:sp>
        <p:nvSpPr>
          <p:cNvPr id="5" name="Rechteck 4"/>
          <p:cNvSpPr/>
          <p:nvPr/>
        </p:nvSpPr>
        <p:spPr>
          <a:xfrm>
            <a:off x="737419" y="1894448"/>
            <a:ext cx="6587613" cy="4067780"/>
          </a:xfrm>
          <a:prstGeom prst="rect">
            <a:avLst/>
          </a:prstGeom>
        </p:spPr>
        <p:txBody>
          <a:bodyPr wrap="square">
            <a:spAutoFit/>
          </a:bodyPr>
          <a:lstStyle/>
          <a:p>
            <a:pPr marL="285750" lvl="0" indent="-285750">
              <a:lnSpc>
                <a:spcPts val="2600"/>
              </a:lnSpc>
              <a:spcBef>
                <a:spcPts val="600"/>
              </a:spcBef>
              <a:buClr>
                <a:srgbClr val="E6007E"/>
              </a:buClr>
              <a:buSzPts val="1800"/>
              <a:buFont typeface="Wingdings" panose="05000000000000000000" pitchFamily="2" charset="2"/>
              <a:buChar char="§"/>
            </a:pPr>
            <a:r>
              <a:rPr lang="de-DE" dirty="0">
                <a:highlight>
                  <a:schemeClr val="lt1"/>
                </a:highlight>
              </a:rPr>
              <a:t>Betroffene fühlen sich oft ohnmächtig </a:t>
            </a:r>
            <a:br>
              <a:rPr lang="de-DE" dirty="0">
                <a:highlight>
                  <a:schemeClr val="lt1"/>
                </a:highlight>
              </a:rPr>
            </a:br>
            <a:r>
              <a:rPr lang="de-DE" dirty="0">
                <a:highlight>
                  <a:schemeClr val="lt1"/>
                </a:highlight>
                <a:sym typeface="Wingdings" panose="05000000000000000000" pitchFamily="2" charset="2"/>
              </a:rPr>
              <a:t> aktive Positionierung als sichtbare </a:t>
            </a:r>
            <a:r>
              <a:rPr lang="de-DE" b="1" dirty="0">
                <a:solidFill>
                  <a:srgbClr val="FF3399"/>
                </a:solidFill>
                <a:highlight>
                  <a:schemeClr val="lt1"/>
                </a:highlight>
              </a:rPr>
              <a:t>Unterstützung</a:t>
            </a:r>
            <a:r>
              <a:rPr lang="de-DE" dirty="0">
                <a:highlight>
                  <a:schemeClr val="lt1"/>
                </a:highlight>
              </a:rPr>
              <a:t/>
            </a:r>
            <a:br>
              <a:rPr lang="de-DE" dirty="0">
                <a:highlight>
                  <a:schemeClr val="lt1"/>
                </a:highlight>
              </a:rPr>
            </a:br>
            <a:endParaRPr lang="de-DE" dirty="0">
              <a:highlight>
                <a:schemeClr val="lt1"/>
              </a:highlight>
            </a:endParaRPr>
          </a:p>
          <a:p>
            <a:pPr marL="285750" lvl="0" indent="-285750">
              <a:lnSpc>
                <a:spcPts val="2600"/>
              </a:lnSpc>
              <a:spcBef>
                <a:spcPts val="600"/>
              </a:spcBef>
              <a:buClr>
                <a:srgbClr val="E6007E"/>
              </a:buClr>
              <a:buSzPts val="1800"/>
              <a:buFont typeface="Wingdings" panose="05000000000000000000" pitchFamily="2" charset="2"/>
              <a:buChar char="§"/>
            </a:pPr>
            <a:r>
              <a:rPr lang="de-DE" dirty="0">
                <a:highlight>
                  <a:schemeClr val="lt1"/>
                </a:highlight>
              </a:rPr>
              <a:t>Gegengewicht besonders für die</a:t>
            </a:r>
            <a:r>
              <a:rPr lang="de-DE" b="1" dirty="0">
                <a:solidFill>
                  <a:schemeClr val="accent3"/>
                </a:solidFill>
                <a:highlight>
                  <a:schemeClr val="lt1"/>
                </a:highlight>
              </a:rPr>
              <a:t> </a:t>
            </a:r>
            <a:r>
              <a:rPr lang="de-DE" b="1" dirty="0">
                <a:solidFill>
                  <a:srgbClr val="FF3399"/>
                </a:solidFill>
                <a:highlight>
                  <a:schemeClr val="lt1"/>
                </a:highlight>
              </a:rPr>
              <a:t>stillen </a:t>
            </a:r>
            <a:r>
              <a:rPr lang="de-DE" b="1" dirty="0" err="1">
                <a:solidFill>
                  <a:srgbClr val="FF3399"/>
                </a:solidFill>
                <a:highlight>
                  <a:schemeClr val="lt1"/>
                </a:highlight>
              </a:rPr>
              <a:t>Mitleser</a:t>
            </a:r>
            <a:r>
              <a:rPr lang="de-DE" b="1" dirty="0">
                <a:solidFill>
                  <a:srgbClr val="FF3399"/>
                </a:solidFill>
                <a:highlight>
                  <a:schemeClr val="lt1"/>
                </a:highlight>
              </a:rPr>
              <a:t>*innen</a:t>
            </a:r>
            <a:r>
              <a:rPr lang="de-DE" dirty="0">
                <a:highlight>
                  <a:schemeClr val="lt1"/>
                </a:highlight>
              </a:rPr>
              <a:t>, die nicht selbst kommentieren, aber sich durch das Lesen von Kommentaren eine Meinung bilden</a:t>
            </a:r>
          </a:p>
          <a:p>
            <a:pPr marL="285750" lvl="0" indent="-285750">
              <a:lnSpc>
                <a:spcPts val="2600"/>
              </a:lnSpc>
              <a:spcBef>
                <a:spcPts val="600"/>
              </a:spcBef>
              <a:buClr>
                <a:srgbClr val="E6007E"/>
              </a:buClr>
              <a:buSzPts val="1800"/>
              <a:buFont typeface="Wingdings" panose="05000000000000000000" pitchFamily="2" charset="2"/>
              <a:buChar char="§"/>
            </a:pPr>
            <a:endParaRPr lang="de-DE" dirty="0">
              <a:highlight>
                <a:schemeClr val="lt1"/>
              </a:highlight>
            </a:endParaRPr>
          </a:p>
          <a:p>
            <a:pPr marL="285750" indent="-285750">
              <a:lnSpc>
                <a:spcPts val="2600"/>
              </a:lnSpc>
              <a:spcBef>
                <a:spcPts val="600"/>
              </a:spcBef>
              <a:buClr>
                <a:srgbClr val="E6007E"/>
              </a:buClr>
              <a:buSzPts val="1800"/>
              <a:buFont typeface="Wingdings" panose="05000000000000000000" pitchFamily="2" charset="2"/>
              <a:buChar char="§"/>
            </a:pPr>
            <a:r>
              <a:rPr lang="de-DE" dirty="0">
                <a:highlight>
                  <a:schemeClr val="lt1"/>
                </a:highlight>
              </a:rPr>
              <a:t>wichtiges Signal für die</a:t>
            </a:r>
            <a:r>
              <a:rPr lang="de-DE" b="1" dirty="0">
                <a:highlight>
                  <a:schemeClr val="lt1"/>
                </a:highlight>
              </a:rPr>
              <a:t> </a:t>
            </a:r>
            <a:r>
              <a:rPr lang="de-DE" b="1" dirty="0">
                <a:solidFill>
                  <a:srgbClr val="FF3399"/>
                </a:solidFill>
                <a:highlight>
                  <a:schemeClr val="lt1"/>
                </a:highlight>
              </a:rPr>
              <a:t>Nicht-Akzeptanz</a:t>
            </a:r>
            <a:r>
              <a:rPr lang="de-DE" b="1" dirty="0">
                <a:highlight>
                  <a:schemeClr val="lt1"/>
                </a:highlight>
              </a:rPr>
              <a:t> </a:t>
            </a:r>
            <a:r>
              <a:rPr lang="de-DE" dirty="0">
                <a:highlight>
                  <a:schemeClr val="lt1"/>
                </a:highlight>
              </a:rPr>
              <a:t>von Hass</a:t>
            </a:r>
            <a:br>
              <a:rPr lang="de-DE" dirty="0">
                <a:highlight>
                  <a:schemeClr val="lt1"/>
                </a:highlight>
              </a:rPr>
            </a:br>
            <a:r>
              <a:rPr lang="de-DE" dirty="0">
                <a:highlight>
                  <a:schemeClr val="lt1"/>
                </a:highlight>
                <a:sym typeface="Wingdings" panose="05000000000000000000" pitchFamily="2" charset="2"/>
              </a:rPr>
              <a:t> Gestaltung des gesellschaftlichen Diskurs </a:t>
            </a:r>
            <a:r>
              <a:rPr lang="de-DE" dirty="0">
                <a:highlight>
                  <a:schemeClr val="lt1"/>
                </a:highlight>
              </a:rPr>
              <a:t/>
            </a:r>
            <a:br>
              <a:rPr lang="de-DE" dirty="0">
                <a:highlight>
                  <a:schemeClr val="lt1"/>
                </a:highlight>
              </a:rPr>
            </a:br>
            <a:endParaRPr lang="de-DE" dirty="0">
              <a:highlight>
                <a:schemeClr val="lt1"/>
              </a:highlight>
            </a:endParaRPr>
          </a:p>
          <a:p>
            <a:pPr marL="285750" lvl="0" indent="-285750">
              <a:lnSpc>
                <a:spcPts val="2600"/>
              </a:lnSpc>
              <a:spcBef>
                <a:spcPts val="600"/>
              </a:spcBef>
              <a:buClr>
                <a:srgbClr val="E6007E"/>
              </a:buClr>
              <a:buSzPts val="1800"/>
              <a:buFont typeface="Wingdings" panose="05000000000000000000" pitchFamily="2" charset="2"/>
              <a:buChar char="§"/>
            </a:pPr>
            <a:endParaRPr lang="de-DE" dirty="0">
              <a:highlight>
                <a:schemeClr val="lt1"/>
              </a:highlight>
            </a:endParaRPr>
          </a:p>
        </p:txBody>
      </p:sp>
      <p:pic>
        <p:nvPicPr>
          <p:cNvPr id="15" name="Grafik 14">
            <a:extLst>
              <a:ext uri="{FF2B5EF4-FFF2-40B4-BE49-F238E27FC236}">
                <a16:creationId xmlns:a16="http://schemas.microsoft.com/office/drawing/2014/main" id="{F789E176-7044-7545-AE2C-98639F2B1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6A21AB04-0346-C247-A749-D8F26643199B}"/>
              </a:ext>
            </a:extLst>
          </p:cNvPr>
          <p:cNvPicPr>
            <a:picLocks noChangeAspect="1"/>
          </p:cNvPicPr>
          <p:nvPr/>
        </p:nvPicPr>
        <p:blipFill>
          <a:blip r:embed="rId4"/>
          <a:stretch>
            <a:fillRect/>
          </a:stretch>
        </p:blipFill>
        <p:spPr>
          <a:xfrm>
            <a:off x="10601260" y="6355173"/>
            <a:ext cx="444001" cy="445236"/>
          </a:xfrm>
          <a:prstGeom prst="rect">
            <a:avLst/>
          </a:prstGeom>
        </p:spPr>
      </p:pic>
      <p:pic>
        <p:nvPicPr>
          <p:cNvPr id="2" name="Grafik 1"/>
          <p:cNvPicPr>
            <a:picLocks noChangeAspect="1"/>
          </p:cNvPicPr>
          <p:nvPr/>
        </p:nvPicPr>
        <p:blipFill>
          <a:blip r:embed="rId5"/>
          <a:stretch>
            <a:fillRect/>
          </a:stretch>
        </p:blipFill>
        <p:spPr>
          <a:xfrm>
            <a:off x="7325032" y="1894448"/>
            <a:ext cx="3951120" cy="3559781"/>
          </a:xfrm>
          <a:prstGeom prst="rect">
            <a:avLst/>
          </a:prstGeom>
        </p:spPr>
      </p:pic>
    </p:spTree>
    <p:extLst>
      <p:ext uri="{BB962C8B-B14F-4D97-AF65-F5344CB8AC3E}">
        <p14:creationId xmlns:p14="http://schemas.microsoft.com/office/powerpoint/2010/main" val="306268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259354" y="1500815"/>
            <a:ext cx="7106938" cy="5632311"/>
          </a:xfrm>
          <a:prstGeom prst="rect">
            <a:avLst/>
          </a:prstGeom>
        </p:spPr>
        <p:txBody>
          <a:bodyPr wrap="square">
            <a:spAutoFit/>
          </a:bodyPr>
          <a:lstStyle/>
          <a:p>
            <a:pPr>
              <a:lnSpc>
                <a:spcPct val="120000"/>
              </a:lnSpc>
              <a:defRPr/>
            </a:pPr>
            <a:endParaRPr lang="de-DE" sz="2000" b="1" dirty="0">
              <a:ea typeface="ＭＳ Ｐゴシック" pitchFamily="34" charset="-128"/>
            </a:endParaRPr>
          </a:p>
          <a:p>
            <a:pPr marL="457200" indent="-457200" algn="ctr">
              <a:lnSpc>
                <a:spcPct val="200000"/>
              </a:lnSpc>
              <a:buFont typeface="+mj-lt"/>
              <a:buAutoNum type="arabicPeriod"/>
              <a:defRPr/>
            </a:pPr>
            <a:r>
              <a:rPr lang="de-DE" sz="2400" b="1" dirty="0"/>
              <a:t>DISTRACT </a:t>
            </a:r>
          </a:p>
          <a:p>
            <a:pPr marL="457200" indent="-457200" algn="ctr">
              <a:lnSpc>
                <a:spcPct val="200000"/>
              </a:lnSpc>
              <a:buFont typeface="+mj-lt"/>
              <a:buAutoNum type="arabicPeriod"/>
              <a:defRPr/>
            </a:pPr>
            <a:r>
              <a:rPr lang="de-DE" sz="2400" b="1" dirty="0"/>
              <a:t>DELEGATE </a:t>
            </a:r>
          </a:p>
          <a:p>
            <a:pPr marL="457200" indent="-457200" algn="ctr">
              <a:lnSpc>
                <a:spcPct val="200000"/>
              </a:lnSpc>
              <a:buFont typeface="+mj-lt"/>
              <a:buAutoNum type="arabicPeriod"/>
              <a:defRPr/>
            </a:pPr>
            <a:r>
              <a:rPr lang="de-DE" sz="2400" b="1" dirty="0"/>
              <a:t>DOCUMENT </a:t>
            </a:r>
          </a:p>
          <a:p>
            <a:pPr marL="457200" indent="-457200" algn="ctr">
              <a:lnSpc>
                <a:spcPct val="200000"/>
              </a:lnSpc>
              <a:buFont typeface="+mj-lt"/>
              <a:buAutoNum type="arabicPeriod"/>
              <a:defRPr/>
            </a:pPr>
            <a:r>
              <a:rPr lang="de-DE" sz="2400" b="1" dirty="0"/>
              <a:t>DELAY</a:t>
            </a:r>
          </a:p>
          <a:p>
            <a:pPr marL="457200" indent="-457200" algn="ctr">
              <a:lnSpc>
                <a:spcPct val="200000"/>
              </a:lnSpc>
              <a:buFont typeface="+mj-lt"/>
              <a:buAutoNum type="arabicPeriod"/>
              <a:defRPr/>
            </a:pPr>
            <a:r>
              <a:rPr lang="de-DE" sz="2400" b="1" dirty="0"/>
              <a:t>DIRECT </a:t>
            </a:r>
          </a:p>
          <a:p>
            <a:r>
              <a:rPr lang="de-DE" sz="2000" dirty="0"/>
              <a:t/>
            </a:r>
            <a:br>
              <a:rPr lang="de-DE" sz="2000" dirty="0"/>
            </a:br>
            <a:r>
              <a:rPr lang="de-DE" sz="2000" dirty="0"/>
              <a:t/>
            </a:r>
            <a:br>
              <a:rPr lang="de-DE" sz="2000" dirty="0"/>
            </a:br>
            <a:endParaRPr lang="de-DE" sz="2000" b="1" dirty="0"/>
          </a:p>
          <a:p>
            <a:endParaRPr lang="de-DE" sz="3600" b="1" dirty="0"/>
          </a:p>
        </p:txBody>
      </p:sp>
      <p:sp>
        <p:nvSpPr>
          <p:cNvPr id="9" name="Rechteck 8"/>
          <p:cNvSpPr/>
          <p:nvPr/>
        </p:nvSpPr>
        <p:spPr>
          <a:xfrm>
            <a:off x="5923832" y="1500815"/>
            <a:ext cx="5026130" cy="1200329"/>
          </a:xfrm>
          <a:prstGeom prst="rect">
            <a:avLst/>
          </a:prstGeom>
        </p:spPr>
        <p:txBody>
          <a:bodyPr wrap="square">
            <a:spAutoFit/>
          </a:bodyPr>
          <a:lstStyle/>
          <a:p>
            <a:r>
              <a:rPr lang="de-DE" dirty="0"/>
              <a:t/>
            </a:r>
            <a:br>
              <a:rPr lang="de-DE" dirty="0"/>
            </a:br>
            <a:r>
              <a:rPr lang="de-DE" dirty="0"/>
              <a:t/>
            </a:r>
            <a:br>
              <a:rPr lang="de-DE" dirty="0"/>
            </a:br>
            <a:r>
              <a:rPr lang="de-DE" dirty="0"/>
              <a:t/>
            </a:r>
            <a:br>
              <a:rPr lang="de-DE" dirty="0"/>
            </a:br>
            <a:endParaRPr lang="de-DE" b="1" dirty="0"/>
          </a:p>
        </p:txBody>
      </p:sp>
      <p:sp>
        <p:nvSpPr>
          <p:cNvPr id="10" name="Rechteck 9"/>
          <p:cNvSpPr/>
          <p:nvPr/>
        </p:nvSpPr>
        <p:spPr>
          <a:xfrm>
            <a:off x="639480" y="551559"/>
            <a:ext cx="6272871" cy="584775"/>
          </a:xfrm>
          <a:prstGeom prst="rect">
            <a:avLst/>
          </a:prstGeom>
        </p:spPr>
        <p:txBody>
          <a:bodyPr wrap="none">
            <a:spAutoFit/>
          </a:bodyPr>
          <a:lstStyle/>
          <a:p>
            <a:r>
              <a:rPr lang="de-DE" sz="3200" dirty="0">
                <a:solidFill>
                  <a:srgbClr val="E6007E"/>
                </a:solidFill>
                <a:latin typeface="Roboto Slab" pitchFamily="2" charset="0"/>
                <a:ea typeface="Roboto Slab" pitchFamily="2" charset="0"/>
                <a:cs typeface="Noto Serif" panose="02020502060505020204" pitchFamily="18"/>
              </a:rPr>
              <a:t>Hassrede und Gegenstrategien </a:t>
            </a:r>
          </a:p>
        </p:txBody>
      </p:sp>
      <p:sp>
        <p:nvSpPr>
          <p:cNvPr id="29" name="Textfeld 28"/>
          <p:cNvSpPr txBox="1"/>
          <p:nvPr/>
        </p:nvSpPr>
        <p:spPr>
          <a:xfrm>
            <a:off x="3088146" y="6262620"/>
            <a:ext cx="2876764" cy="369332"/>
          </a:xfrm>
          <a:prstGeom prst="rect">
            <a:avLst/>
          </a:prstGeom>
          <a:noFill/>
        </p:spPr>
        <p:txBody>
          <a:bodyPr wrap="square" rtlCol="0">
            <a:spAutoFit/>
          </a:bodyPr>
          <a:lstStyle/>
          <a:p>
            <a:endParaRPr lang="de-DE" dirty="0"/>
          </a:p>
        </p:txBody>
      </p:sp>
      <p:pic>
        <p:nvPicPr>
          <p:cNvPr id="18" name="Grafik 17">
            <a:extLst>
              <a:ext uri="{FF2B5EF4-FFF2-40B4-BE49-F238E27FC236}">
                <a16:creationId xmlns:a16="http://schemas.microsoft.com/office/drawing/2014/main" id="{5936D953-1497-5744-8D06-CE4308C2C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9" name="Grafik 18">
            <a:extLst>
              <a:ext uri="{FF2B5EF4-FFF2-40B4-BE49-F238E27FC236}">
                <a16:creationId xmlns:a16="http://schemas.microsoft.com/office/drawing/2014/main" id="{A4DEEFD0-04FE-464C-8D69-0AD8EC086079}"/>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74171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529" y="269546"/>
            <a:ext cx="1410553" cy="793436"/>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630123" y="1476155"/>
            <a:ext cx="11332028" cy="3709349"/>
          </a:xfrm>
          <a:prstGeom prst="rect">
            <a:avLst/>
          </a:prstGeom>
        </p:spPr>
        <p:txBody>
          <a:bodyPr wrap="square">
            <a:spAutoFit/>
          </a:bodyPr>
          <a:lstStyle/>
          <a:p>
            <a:pPr algn="ctr">
              <a:lnSpc>
                <a:spcPct val="150000"/>
              </a:lnSpc>
            </a:pPr>
            <a:r>
              <a:rPr lang="de-DE" sz="3200" dirty="0">
                <a:ea typeface="Noto Serif" panose="02020502060505020204" pitchFamily="18"/>
                <a:cs typeface="Noto Serif" panose="02020502060505020204" pitchFamily="18"/>
              </a:rPr>
              <a:t>In einer Telegram-Gruppe von </a:t>
            </a:r>
            <a:r>
              <a:rPr lang="de-DE" sz="3200" dirty="0" err="1">
                <a:ea typeface="Noto Serif" panose="02020502060505020204" pitchFamily="18"/>
                <a:cs typeface="Noto Serif" panose="02020502060505020204" pitchFamily="18"/>
              </a:rPr>
              <a:t>Impfgegner:innen</a:t>
            </a:r>
            <a:r>
              <a:rPr lang="de-DE" sz="3200" dirty="0">
                <a:ea typeface="Noto Serif" panose="02020502060505020204" pitchFamily="18"/>
                <a:cs typeface="Noto Serif" panose="02020502060505020204" pitchFamily="18"/>
              </a:rPr>
              <a:t> kann man Folgendes über einen prominenten Impfbefürworter lesen: </a:t>
            </a:r>
          </a:p>
          <a:p>
            <a:pPr algn="ctr">
              <a:lnSpc>
                <a:spcPct val="150000"/>
              </a:lnSpc>
              <a:tabLst>
                <a:tab pos="8334375" algn="l"/>
              </a:tabLst>
            </a:pPr>
            <a:r>
              <a:rPr lang="de-DE" sz="3200" b="1" dirty="0">
                <a:ea typeface="Noto Serif" panose="02020502060505020204" pitchFamily="18"/>
                <a:cs typeface="Noto Serif" panose="02020502060505020204" pitchFamily="18"/>
              </a:rPr>
              <a:t>„Wir müssen rausfinden wo dieser sogenannte Wissenschaftler wohnt und einfach mal da aufkreuzen. Keine Zeugen, nicht gleich umbringen, aber mal n bisschen Angst machen…“. </a:t>
            </a:r>
          </a:p>
        </p:txBody>
      </p:sp>
      <p:sp>
        <p:nvSpPr>
          <p:cNvPr id="19" name="Rechteck 18"/>
          <p:cNvSpPr/>
          <p:nvPr/>
        </p:nvSpPr>
        <p:spPr>
          <a:xfrm>
            <a:off x="1412064" y="282185"/>
            <a:ext cx="10931753" cy="769441"/>
          </a:xfrm>
          <a:prstGeom prst="rect">
            <a:avLst/>
          </a:prstGeom>
        </p:spPr>
        <p:txBody>
          <a:bodyPr wrap="square">
            <a:spAutoFit/>
          </a:bodyPr>
          <a:lstStyle/>
          <a:p>
            <a:r>
              <a:rPr lang="de-DE" sz="4400" b="1" dirty="0" err="1" smtClean="0">
                <a:latin typeface="Roboto Slab" pitchFamily="2" charset="0"/>
                <a:ea typeface="Roboto Slab" pitchFamily="2" charset="0"/>
                <a:cs typeface="Noto Serif" panose="02020502060505020204" pitchFamily="18"/>
              </a:rPr>
              <a:t>Telegram</a:t>
            </a:r>
            <a:endParaRPr lang="de-DE" sz="4400" b="1" dirty="0">
              <a:latin typeface="Roboto Slab" pitchFamily="2" charset="0"/>
              <a:ea typeface="Roboto Slab" pitchFamily="2" charset="0"/>
              <a:cs typeface="Noto Serif" panose="02020502060505020204" pitchFamily="18"/>
            </a:endParaRPr>
          </a:p>
        </p:txBody>
      </p:sp>
      <p:pic>
        <p:nvPicPr>
          <p:cNvPr id="15" name="Grafik 14">
            <a:extLst>
              <a:ext uri="{FF2B5EF4-FFF2-40B4-BE49-F238E27FC236}">
                <a16:creationId xmlns:a16="http://schemas.microsoft.com/office/drawing/2014/main" id="{7B9108A7-3E50-DF4B-9F8F-7601AB66A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73DAA501-D115-6B45-A302-0C4A431ED2ED}"/>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140794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3"/>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4"/>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5"/>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7"/>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8"/>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2"/>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3"/>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4"/>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5"/>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elle 6">
            <a:extLst>
              <a:ext uri="{FF2B5EF4-FFF2-40B4-BE49-F238E27FC236}">
                <a16:creationId xmlns:a16="http://schemas.microsoft.com/office/drawing/2014/main" id="{4E5C2A62-472F-4D89-BD50-B4F2FFEA7DF8}"/>
              </a:ext>
            </a:extLst>
          </p:cNvPr>
          <p:cNvGraphicFramePr>
            <a:graphicFrameLocks noGrp="1"/>
          </p:cNvGraphicFramePr>
          <p:nvPr/>
        </p:nvGraphicFramePr>
        <p:xfrm>
          <a:off x="705051" y="3041374"/>
          <a:ext cx="10952766" cy="3031436"/>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18536">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a:gsLst>
                        <a:gs pos="100000">
                          <a:schemeClr val="accent1">
                            <a:lumMod val="75000"/>
                          </a:schemeClr>
                        </a:gs>
                        <a:gs pos="0">
                          <a:srgbClr val="00B0F0"/>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a:gsLst>
                        <a:gs pos="100000">
                          <a:schemeClr val="accent1">
                            <a:lumMod val="75000"/>
                          </a:schemeClr>
                        </a:gs>
                        <a:gs pos="0">
                          <a:srgbClr val="00B0F0"/>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a:gsLst>
                        <a:gs pos="0">
                          <a:srgbClr val="00B0F0"/>
                        </a:gs>
                        <a:gs pos="100000">
                          <a:schemeClr val="accent1">
                            <a:lumMod val="75000"/>
                          </a:schemeClr>
                        </a:gs>
                      </a:gsLst>
                      <a:lin ang="10800000" scaled="1"/>
                    </a:gradFill>
                  </a:tcPr>
                </a:tc>
                <a:extLst>
                  <a:ext uri="{0D108BD9-81ED-4DB2-BD59-A6C34878D82A}">
                    <a16:rowId xmlns:a16="http://schemas.microsoft.com/office/drawing/2014/main" val="997026460"/>
                  </a:ext>
                </a:extLst>
              </a:tr>
              <a:tr h="2512900">
                <a:tc>
                  <a:txBody>
                    <a:bodyPr/>
                    <a:lstStyle/>
                    <a:p>
                      <a:pPr algn="ctr"/>
                      <a:r>
                        <a:rPr lang="de-DE" sz="2000" b="0" dirty="0">
                          <a:solidFill>
                            <a:schemeClr val="tx1"/>
                          </a:solidFill>
                          <a:latin typeface="Calibri" panose="020F0502020204030204" pitchFamily="34" charset="0"/>
                          <a:cs typeface="Calibri" panose="020F0502020204030204" pitchFamily="34" charset="0"/>
                        </a:rPr>
                        <a:t>Das ist</a:t>
                      </a:r>
                      <a:r>
                        <a:rPr lang="de-DE" sz="2000" b="0" baseline="0" dirty="0">
                          <a:solidFill>
                            <a:schemeClr val="tx1"/>
                          </a:solidFill>
                          <a:latin typeface="Calibri" panose="020F0502020204030204" pitchFamily="34" charset="0"/>
                          <a:cs typeface="Calibri" panose="020F0502020204030204" pitchFamily="34" charset="0"/>
                        </a:rPr>
                        <a:t> ein Aufruf zu einer Straftat und werde ich umgehend melden/anzeigen. </a:t>
                      </a:r>
                      <a:endParaRPr lang="de-DE" sz="2000" b="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Screenshot ist gemacht.</a:t>
                      </a: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Was genau versprechen Sie sich davon?</a:t>
                      </a: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705051" y="1018956"/>
            <a:ext cx="10952766" cy="1938992"/>
          </a:xfrm>
          <a:prstGeom prst="rect">
            <a:avLst/>
          </a:prstGeom>
        </p:spPr>
        <p:txBody>
          <a:bodyPr wrap="square">
            <a:spAutoFit/>
          </a:bodyPr>
          <a:lstStyle/>
          <a:p>
            <a:pPr algn="just">
              <a:lnSpc>
                <a:spcPct val="150000"/>
              </a:lnSpc>
            </a:pPr>
            <a:r>
              <a:rPr lang="de-DE" sz="2000" dirty="0">
                <a:ea typeface="Noto Serif" panose="02020502060505020204" pitchFamily="18"/>
                <a:cs typeface="Noto Serif" panose="02020502060505020204" pitchFamily="18"/>
              </a:rPr>
              <a:t>In einer Telegram-Gruppe von Impfgegner*innen kann man Folgendes über einen prominenten Impfbefürworter lesen: </a:t>
            </a:r>
            <a:r>
              <a:rPr lang="de-DE" sz="2000" b="1" dirty="0">
                <a:ea typeface="Noto Serif" panose="02020502060505020204" pitchFamily="18"/>
                <a:cs typeface="Noto Serif" panose="02020502060505020204" pitchFamily="18"/>
              </a:rPr>
              <a:t>„Wir müssen rausfinden wo dieser sogenannte Wissenschaftler wohnt und einfach mal da aufkreuzen. Keine Zeugen, nicht gleich umbringen, aber mal n bisschen Angst machen…“. </a:t>
            </a:r>
          </a:p>
        </p:txBody>
      </p:sp>
      <p:pic>
        <p:nvPicPr>
          <p:cNvPr id="23" name="Grafik 22">
            <a:extLst>
              <a:ext uri="{FF2B5EF4-FFF2-40B4-BE49-F238E27FC236}">
                <a16:creationId xmlns:a16="http://schemas.microsoft.com/office/drawing/2014/main" id="{0339812E-2A3D-0644-8C8B-57209A7033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08AD9B3B-234E-3241-83BD-26441DCFCC3D}"/>
              </a:ext>
            </a:extLst>
          </p:cNvPr>
          <p:cNvPicPr>
            <a:picLocks noChangeAspect="1"/>
          </p:cNvPicPr>
          <p:nvPr/>
        </p:nvPicPr>
        <p:blipFill>
          <a:blip r:embed="rId17"/>
          <a:stretch>
            <a:fillRect/>
          </a:stretch>
        </p:blipFill>
        <p:spPr>
          <a:xfrm>
            <a:off x="10601260" y="6355173"/>
            <a:ext cx="444001" cy="445236"/>
          </a:xfrm>
          <a:prstGeom prst="rect">
            <a:avLst/>
          </a:prstGeom>
        </p:spPr>
      </p:pic>
      <p:pic>
        <p:nvPicPr>
          <p:cNvPr id="18" name="Grafik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4529" y="269546"/>
            <a:ext cx="1410553" cy="793436"/>
          </a:xfrm>
          <a:prstGeom prst="rect">
            <a:avLst/>
          </a:prstGeom>
        </p:spPr>
      </p:pic>
      <p:sp>
        <p:nvSpPr>
          <p:cNvPr id="19" name="Rechteck 18"/>
          <p:cNvSpPr/>
          <p:nvPr/>
        </p:nvSpPr>
        <p:spPr>
          <a:xfrm>
            <a:off x="1412064" y="282185"/>
            <a:ext cx="10931753" cy="769441"/>
          </a:xfrm>
          <a:prstGeom prst="rect">
            <a:avLst/>
          </a:prstGeom>
        </p:spPr>
        <p:txBody>
          <a:bodyPr wrap="square">
            <a:spAutoFit/>
          </a:bodyPr>
          <a:lstStyle/>
          <a:p>
            <a:r>
              <a:rPr lang="de-DE" sz="4400" b="1" dirty="0" err="1">
                <a:latin typeface="Roboto Slab" pitchFamily="2" charset="0"/>
                <a:ea typeface="Roboto Slab" pitchFamily="2" charset="0"/>
                <a:cs typeface="Noto Serif" panose="02020502060505020204" pitchFamily="18"/>
              </a:rPr>
              <a:t>Telegram</a:t>
            </a:r>
            <a:endParaRPr lang="de-DE" sz="4400" b="1" dirty="0">
              <a:latin typeface="Roboto Slab" pitchFamily="2" charset="0"/>
              <a:ea typeface="Roboto Slab" pitchFamily="2" charset="0"/>
              <a:cs typeface="Noto Serif" panose="02020502060505020204" pitchFamily="18"/>
            </a:endParaRPr>
          </a:p>
        </p:txBody>
      </p:sp>
    </p:spTree>
    <p:extLst>
      <p:ext uri="{BB962C8B-B14F-4D97-AF65-F5344CB8AC3E}">
        <p14:creationId xmlns:p14="http://schemas.microsoft.com/office/powerpoint/2010/main" val="112639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40183" y="1354118"/>
            <a:ext cx="11332028" cy="4161460"/>
          </a:xfrm>
          <a:prstGeom prst="rect">
            <a:avLst/>
          </a:prstGeom>
        </p:spPr>
        <p:txBody>
          <a:bodyPr wrap="square">
            <a:spAutoFit/>
          </a:bodyPr>
          <a:lstStyle/>
          <a:p>
            <a:pPr algn="ctr">
              <a:lnSpc>
                <a:spcPct val="150000"/>
              </a:lnSpc>
            </a:pPr>
            <a:r>
              <a:rPr lang="de-DE" sz="3600" dirty="0">
                <a:ea typeface="Noto Serif" panose="02020502060505020204" pitchFamily="18"/>
                <a:cs typeface="Noto Serif" panose="02020502060505020204" pitchFamily="18"/>
              </a:rPr>
              <a:t>Unter dem Video eines syrischen Geflüchteten, in dem er über seine Erfahrungen in Deutschland spricht, kann man diesen Kommentar lesen: </a:t>
            </a:r>
          </a:p>
          <a:p>
            <a:pPr algn="ctr">
              <a:lnSpc>
                <a:spcPct val="150000"/>
              </a:lnSpc>
            </a:pPr>
            <a:r>
              <a:rPr lang="de-DE" sz="3600" b="1" dirty="0">
                <a:ea typeface="Noto Serif" panose="02020502060505020204" pitchFamily="18"/>
                <a:cs typeface="Noto Serif" panose="02020502060505020204" pitchFamily="18"/>
              </a:rPr>
              <a:t>„Lasst euch nicht blenden von so einem Goldjungen, denn sie sind fast ALLE Sozialschmarotzer“. </a:t>
            </a:r>
          </a:p>
        </p:txBody>
      </p:sp>
      <p:pic>
        <p:nvPicPr>
          <p:cNvPr id="14" name="Grafik 13">
            <a:extLst>
              <a:ext uri="{FF2B5EF4-FFF2-40B4-BE49-F238E27FC236}">
                <a16:creationId xmlns:a16="http://schemas.microsoft.com/office/drawing/2014/main" id="{C46AF35C-BC9D-924A-AC79-79074FAF1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5" name="Grafik 14">
            <a:extLst>
              <a:ext uri="{FF2B5EF4-FFF2-40B4-BE49-F238E27FC236}">
                <a16:creationId xmlns:a16="http://schemas.microsoft.com/office/drawing/2014/main" id="{3F21E78E-0F66-204B-BBB0-BC7EBD88C0DC}"/>
              </a:ext>
            </a:extLst>
          </p:cNvPr>
          <p:cNvPicPr>
            <a:picLocks noChangeAspect="1"/>
          </p:cNvPicPr>
          <p:nvPr/>
        </p:nvPicPr>
        <p:blipFill>
          <a:blip r:embed="rId3"/>
          <a:stretch>
            <a:fillRect/>
          </a:stretch>
        </p:blipFill>
        <p:spPr>
          <a:xfrm>
            <a:off x="10601260" y="6355173"/>
            <a:ext cx="444001" cy="445236"/>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33" y="329784"/>
            <a:ext cx="1083347" cy="1083347"/>
          </a:xfrm>
          <a:prstGeom prst="rect">
            <a:avLst/>
          </a:prstGeom>
        </p:spPr>
      </p:pic>
      <p:sp>
        <p:nvSpPr>
          <p:cNvPr id="9" name="Rechteck 8"/>
          <p:cNvSpPr/>
          <p:nvPr/>
        </p:nvSpPr>
        <p:spPr>
          <a:xfrm>
            <a:off x="1402733" y="486736"/>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YouTube</a:t>
            </a:r>
          </a:p>
        </p:txBody>
      </p:sp>
    </p:spTree>
    <p:extLst>
      <p:ext uri="{BB962C8B-B14F-4D97-AF65-F5344CB8AC3E}">
        <p14:creationId xmlns:p14="http://schemas.microsoft.com/office/powerpoint/2010/main" val="365828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33" y="329784"/>
            <a:ext cx="1083347" cy="1083347"/>
          </a:xfrm>
          <a:prstGeom prst="rect">
            <a:avLst/>
          </a:prstGeom>
        </p:spPr>
      </p:pic>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4"/>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5"/>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7"/>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8"/>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0"/>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1"/>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2"/>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3"/>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3"/>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4"/>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1"/>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2"/>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5"/>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6"/>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elle 6">
            <a:extLst>
              <a:ext uri="{FF2B5EF4-FFF2-40B4-BE49-F238E27FC236}">
                <a16:creationId xmlns:a16="http://schemas.microsoft.com/office/drawing/2014/main" id="{4E5C2A62-472F-4D89-BD50-B4F2FFEA7DF8}"/>
              </a:ext>
            </a:extLst>
          </p:cNvPr>
          <p:cNvGraphicFramePr>
            <a:graphicFrameLocks noGrp="1"/>
          </p:cNvGraphicFramePr>
          <p:nvPr>
            <p:extLst>
              <p:ext uri="{D42A27DB-BD31-4B8C-83A1-F6EECF244321}">
                <p14:modId xmlns:p14="http://schemas.microsoft.com/office/powerpoint/2010/main" val="3749882153"/>
              </p:ext>
            </p:extLst>
          </p:nvPr>
        </p:nvGraphicFramePr>
        <p:xfrm>
          <a:off x="605661" y="2877210"/>
          <a:ext cx="10952766" cy="331465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66981">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a:gsLst>
                        <a:gs pos="13000">
                          <a:srgbClr val="FFC7C7"/>
                        </a:gs>
                        <a:gs pos="50000">
                          <a:srgbClr val="FF0000"/>
                        </a:gs>
                        <a:gs pos="0">
                          <a:schemeClr val="bg1"/>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a:gsLst>
                        <a:gs pos="0">
                          <a:schemeClr val="bg1"/>
                        </a:gs>
                        <a:gs pos="50000">
                          <a:srgbClr val="FF0000"/>
                        </a:gs>
                        <a:gs pos="13000">
                          <a:srgbClr val="FFC7C7"/>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a:gsLst>
                        <a:gs pos="0">
                          <a:schemeClr val="bg1"/>
                        </a:gs>
                        <a:gs pos="50000">
                          <a:srgbClr val="FF0000"/>
                        </a:gs>
                        <a:gs pos="13000">
                          <a:srgbClr val="FFC7C7"/>
                        </a:gs>
                      </a:gsLst>
                      <a:lin ang="10800000" scaled="1"/>
                    </a:gradFill>
                  </a:tcPr>
                </a:tc>
                <a:extLst>
                  <a:ext uri="{0D108BD9-81ED-4DB2-BD59-A6C34878D82A}">
                    <a16:rowId xmlns:a16="http://schemas.microsoft.com/office/drawing/2014/main" val="997026460"/>
                  </a:ext>
                </a:extLst>
              </a:tr>
              <a:tr h="2747676">
                <a:tc>
                  <a:txBody>
                    <a:bodyPr/>
                    <a:lstStyle/>
                    <a:p>
                      <a:pPr algn="ctr"/>
                      <a:r>
                        <a:rPr lang="de-DE" sz="2000" dirty="0">
                          <a:solidFill>
                            <a:schemeClr val="tx1"/>
                          </a:solidFill>
                          <a:latin typeface="Calibri" panose="020F0502020204030204" pitchFamily="34" charset="0"/>
                          <a:cs typeface="Calibri" panose="020F0502020204030204" pitchFamily="34" charset="0"/>
                        </a:rPr>
                        <a:t>Dieser Kommentar ist demütigend</a:t>
                      </a:r>
                      <a:r>
                        <a:rPr lang="de-DE" sz="2000" baseline="0" dirty="0">
                          <a:solidFill>
                            <a:schemeClr val="tx1"/>
                          </a:solidFill>
                          <a:latin typeface="Calibri" panose="020F0502020204030204" pitchFamily="34" charset="0"/>
                          <a:cs typeface="Calibri" panose="020F0502020204030204" pitchFamily="34" charset="0"/>
                        </a:rPr>
                        <a:t> und verletzend. Liebe*r (</a:t>
                      </a:r>
                      <a:r>
                        <a:rPr lang="de-DE" sz="2000" i="1" baseline="0" dirty="0">
                          <a:solidFill>
                            <a:schemeClr val="tx1"/>
                          </a:solidFill>
                          <a:latin typeface="Calibri" panose="020F0502020204030204" pitchFamily="34" charset="0"/>
                          <a:cs typeface="Calibri" panose="020F0502020204030204" pitchFamily="34" charset="0"/>
                        </a:rPr>
                        <a:t>Name der Person aus dem Video</a:t>
                      </a:r>
                      <a:r>
                        <a:rPr lang="de-DE" sz="2000" baseline="0" dirty="0">
                          <a:solidFill>
                            <a:schemeClr val="tx1"/>
                          </a:solidFill>
                          <a:latin typeface="Calibri" panose="020F0502020204030204" pitchFamily="34" charset="0"/>
                          <a:cs typeface="Calibri" panose="020F0502020204030204" pitchFamily="34" charset="0"/>
                        </a:rPr>
                        <a:t>), brauchst Du irgendwas?</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Es wäre</a:t>
                      </a:r>
                      <a:r>
                        <a:rPr lang="de-DE" sz="2000" baseline="0" dirty="0">
                          <a:solidFill>
                            <a:schemeClr val="tx1"/>
                          </a:solidFill>
                          <a:latin typeface="Calibri" panose="020F0502020204030204" pitchFamily="34" charset="0"/>
                          <a:cs typeface="Calibri" panose="020F0502020204030204" pitchFamily="34" charset="0"/>
                        </a:rPr>
                        <a:t> schön, wenn sich hier noch mehr positive Stimmen zu Wort melden, um diesen herabwürdigenden Kommentar so nicht stehen zu lassen!</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solidFill>
                            <a:schemeClr val="tx1"/>
                          </a:solidFill>
                          <a:latin typeface="Calibri" panose="020F0502020204030204" pitchFamily="34" charset="0"/>
                          <a:cs typeface="Calibri" panose="020F0502020204030204" pitchFamily="34" charset="0"/>
                        </a:rPr>
                        <a:t>Und das</a:t>
                      </a:r>
                      <a:r>
                        <a:rPr lang="de-DE" sz="2000" baseline="0" dirty="0">
                          <a:solidFill>
                            <a:schemeClr val="tx1"/>
                          </a:solidFill>
                          <a:latin typeface="Calibri" panose="020F0502020204030204" pitchFamily="34" charset="0"/>
                          <a:cs typeface="Calibri" panose="020F0502020204030204" pitchFamily="34" charset="0"/>
                        </a:rPr>
                        <a:t> weißt Du genau woher?</a:t>
                      </a:r>
                      <a:r>
                        <a:rPr lang="de-DE" sz="2000" dirty="0">
                          <a:solidFill>
                            <a:schemeClr val="tx1"/>
                          </a:solidFill>
                          <a:latin typeface="Calibri" panose="020F0502020204030204" pitchFamily="34" charset="0"/>
                          <a:cs typeface="Calibri" panose="020F0502020204030204" pitchFamily="34" charset="0"/>
                        </a:rPr>
                        <a:t> Du kennst sie also alle?</a:t>
                      </a:r>
                    </a:p>
                    <a:p>
                      <a:pPr algn="ctr"/>
                      <a:r>
                        <a:rPr lang="de-DE" sz="2000" baseline="0" dirty="0">
                          <a:solidFill>
                            <a:schemeClr val="tx1"/>
                          </a:solidFill>
                          <a:latin typeface="Calibri" panose="020F0502020204030204" pitchFamily="34" charset="0"/>
                          <a:cs typeface="Calibri" panose="020F0502020204030204" pitchFamily="34" charset="0"/>
                        </a:rPr>
                        <a:t> </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596348" y="1155338"/>
            <a:ext cx="10962080" cy="1428020"/>
          </a:xfrm>
          <a:prstGeom prst="rect">
            <a:avLst/>
          </a:prstGeom>
        </p:spPr>
        <p:txBody>
          <a:bodyPr wrap="square">
            <a:spAutoFit/>
          </a:bodyPr>
          <a:lstStyle/>
          <a:p>
            <a:pPr algn="just">
              <a:lnSpc>
                <a:spcPct val="150000"/>
              </a:lnSpc>
            </a:pPr>
            <a:r>
              <a:rPr lang="de-DE" sz="2000" dirty="0">
                <a:ea typeface="Noto Serif" panose="02020502060505020204" pitchFamily="18"/>
                <a:cs typeface="Noto Serif" panose="02020502060505020204" pitchFamily="18"/>
              </a:rPr>
              <a:t>Unter dem Video eines syrischen Geflüchteten, in dem er über seine Erfahrungen in Deutschland spricht, kann man diesen Kommentar lesen: </a:t>
            </a:r>
            <a:r>
              <a:rPr lang="de-DE" sz="2000" b="1" dirty="0">
                <a:ea typeface="Noto Serif" panose="02020502060505020204" pitchFamily="18"/>
                <a:cs typeface="Noto Serif" panose="02020502060505020204" pitchFamily="18"/>
              </a:rPr>
              <a:t>„Lasst euch nicht blenden von so einem Goldjungen, denn sie sind fast ALLE Sozialschmarotzer“. </a:t>
            </a:r>
          </a:p>
        </p:txBody>
      </p:sp>
      <p:pic>
        <p:nvPicPr>
          <p:cNvPr id="23" name="Grafik 22">
            <a:extLst>
              <a:ext uri="{FF2B5EF4-FFF2-40B4-BE49-F238E27FC236}">
                <a16:creationId xmlns:a16="http://schemas.microsoft.com/office/drawing/2014/main" id="{69061F4E-E76C-EF44-83B2-7BC67BC9637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BE57C842-9975-7145-8BC5-778D84A6C4AC}"/>
              </a:ext>
            </a:extLst>
          </p:cNvPr>
          <p:cNvPicPr>
            <a:picLocks noChangeAspect="1"/>
          </p:cNvPicPr>
          <p:nvPr/>
        </p:nvPicPr>
        <p:blipFill>
          <a:blip r:embed="rId18"/>
          <a:stretch>
            <a:fillRect/>
          </a:stretch>
        </p:blipFill>
        <p:spPr>
          <a:xfrm>
            <a:off x="10601260" y="6355173"/>
            <a:ext cx="444001" cy="445236"/>
          </a:xfrm>
          <a:prstGeom prst="rect">
            <a:avLst/>
          </a:prstGeom>
        </p:spPr>
      </p:pic>
      <p:sp>
        <p:nvSpPr>
          <p:cNvPr id="19" name="Rechteck 18"/>
          <p:cNvSpPr/>
          <p:nvPr/>
        </p:nvSpPr>
        <p:spPr>
          <a:xfrm>
            <a:off x="1402733" y="486736"/>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YouTube</a:t>
            </a:r>
          </a:p>
        </p:txBody>
      </p:sp>
    </p:spTree>
    <p:extLst>
      <p:ext uri="{BB962C8B-B14F-4D97-AF65-F5344CB8AC3E}">
        <p14:creationId xmlns:p14="http://schemas.microsoft.com/office/powerpoint/2010/main" val="106979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40183" y="1354118"/>
            <a:ext cx="11332028" cy="4816703"/>
          </a:xfrm>
          <a:prstGeom prst="rect">
            <a:avLst/>
          </a:prstGeom>
        </p:spPr>
        <p:txBody>
          <a:bodyPr wrap="square">
            <a:spAutoFit/>
          </a:bodyPr>
          <a:lstStyle/>
          <a:p>
            <a:pPr algn="ctr">
              <a:lnSpc>
                <a:spcPts val="5500"/>
              </a:lnSpc>
            </a:pPr>
            <a:r>
              <a:rPr lang="de-DE" sz="3200" dirty="0">
                <a:latin typeface="Calibri" panose="020F0502020204030204" pitchFamily="34" charset="0"/>
                <a:ea typeface="Noto Serif" panose="02020502060505020204" pitchFamily="18"/>
                <a:cs typeface="Calibri" panose="020F0502020204030204" pitchFamily="34" charset="0"/>
              </a:rPr>
              <a:t>In einer Familien-Chatgruppe wird über Asyl in Deutschland diskutiert. </a:t>
            </a:r>
          </a:p>
          <a:p>
            <a:pPr algn="ctr"/>
            <a:endParaRPr lang="de-DE" sz="3200" dirty="0">
              <a:latin typeface="Calibri" panose="020F0502020204030204" pitchFamily="34" charset="0"/>
              <a:ea typeface="Noto Serif" panose="02020502060505020204" pitchFamily="18"/>
              <a:cs typeface="Calibri" panose="020F0502020204030204" pitchFamily="34" charset="0"/>
            </a:endParaRPr>
          </a:p>
          <a:p>
            <a:pPr algn="ctr">
              <a:lnSpc>
                <a:spcPts val="5500"/>
              </a:lnSpc>
            </a:pPr>
            <a:r>
              <a:rPr lang="de-DE" sz="3200" dirty="0">
                <a:latin typeface="Calibri" panose="020F0502020204030204" pitchFamily="34" charset="0"/>
                <a:ea typeface="Noto Serif" panose="02020502060505020204" pitchFamily="18"/>
                <a:cs typeface="Calibri" panose="020F0502020204030204" pitchFamily="34" charset="0"/>
              </a:rPr>
              <a:t>Ein Familienmitglied schreibt, dass die </a:t>
            </a:r>
            <a:r>
              <a:rPr lang="de-DE" sz="3200" b="1" dirty="0">
                <a:latin typeface="Calibri" panose="020F0502020204030204" pitchFamily="34" charset="0"/>
                <a:ea typeface="Noto Serif" panose="02020502060505020204" pitchFamily="18"/>
                <a:cs typeface="Calibri" panose="020F0502020204030204" pitchFamily="34" charset="0"/>
              </a:rPr>
              <a:t>„Eliten und Politiker längst entschieden haben, dass das gesamte deutsche Volk gegen Flüchtlinge ausgetauscht werden soll. Die HASSEN Deutschland und uns Deutsche!!“ </a:t>
            </a:r>
          </a:p>
        </p:txBody>
      </p:sp>
      <p:sp>
        <p:nvSpPr>
          <p:cNvPr id="19" name="Rechteck 18"/>
          <p:cNvSpPr/>
          <p:nvPr/>
        </p:nvSpPr>
        <p:spPr>
          <a:xfrm>
            <a:off x="1456521" y="400325"/>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WhatsApp</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83" y="325174"/>
            <a:ext cx="916338" cy="919403"/>
          </a:xfrm>
          <a:prstGeom prst="rect">
            <a:avLst/>
          </a:prstGeom>
        </p:spPr>
      </p:pic>
      <p:pic>
        <p:nvPicPr>
          <p:cNvPr id="15" name="Grafik 14">
            <a:extLst>
              <a:ext uri="{FF2B5EF4-FFF2-40B4-BE49-F238E27FC236}">
                <a16:creationId xmlns:a16="http://schemas.microsoft.com/office/drawing/2014/main" id="{25C07C9F-8640-E247-85C8-C3EF8D7D2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8C59193A-4C2D-DA46-A21F-91417B98CD65}"/>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0781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3"/>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4"/>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5"/>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7"/>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8"/>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2"/>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3"/>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4"/>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5"/>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elle 6">
            <a:extLst>
              <a:ext uri="{FF2B5EF4-FFF2-40B4-BE49-F238E27FC236}">
                <a16:creationId xmlns:a16="http://schemas.microsoft.com/office/drawing/2014/main" id="{4E5C2A62-472F-4D89-BD50-B4F2FFEA7DF8}"/>
              </a:ext>
            </a:extLst>
          </p:cNvPr>
          <p:cNvGraphicFramePr>
            <a:graphicFrameLocks noGrp="1"/>
          </p:cNvGraphicFramePr>
          <p:nvPr>
            <p:extLst>
              <p:ext uri="{D42A27DB-BD31-4B8C-83A1-F6EECF244321}">
                <p14:modId xmlns:p14="http://schemas.microsoft.com/office/powerpoint/2010/main" val="1208285187"/>
              </p:ext>
            </p:extLst>
          </p:nvPr>
        </p:nvGraphicFramePr>
        <p:xfrm>
          <a:off x="734868" y="2936836"/>
          <a:ext cx="10952766" cy="331465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66981">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a:gsLst>
                        <a:gs pos="0">
                          <a:schemeClr val="bg1"/>
                        </a:gs>
                        <a:gs pos="50000">
                          <a:srgbClr val="00B050"/>
                        </a:gs>
                        <a:gs pos="13000">
                          <a:srgbClr val="92D050"/>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a:gsLst>
                        <a:gs pos="0">
                          <a:schemeClr val="bg1"/>
                        </a:gs>
                        <a:gs pos="50000">
                          <a:srgbClr val="00B050"/>
                        </a:gs>
                        <a:gs pos="12000">
                          <a:srgbClr val="92D050"/>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a:gsLst>
                        <a:gs pos="13000">
                          <a:srgbClr val="92D050"/>
                        </a:gs>
                        <a:gs pos="0">
                          <a:schemeClr val="bg1"/>
                        </a:gs>
                        <a:gs pos="50000">
                          <a:srgbClr val="00B050"/>
                        </a:gs>
                      </a:gsLst>
                      <a:lin ang="10800000" scaled="1"/>
                    </a:gradFill>
                  </a:tcPr>
                </a:tc>
                <a:extLst>
                  <a:ext uri="{0D108BD9-81ED-4DB2-BD59-A6C34878D82A}">
                    <a16:rowId xmlns:a16="http://schemas.microsoft.com/office/drawing/2014/main" val="997026460"/>
                  </a:ext>
                </a:extLst>
              </a:tr>
              <a:tr h="2747676">
                <a:tc>
                  <a:txBody>
                    <a:bodyPr/>
                    <a:lstStyle/>
                    <a:p>
                      <a:pPr algn="ctr"/>
                      <a:r>
                        <a:rPr lang="de-DE" sz="2000" dirty="0" err="1">
                          <a:solidFill>
                            <a:schemeClr val="tx1"/>
                          </a:solidFill>
                          <a:latin typeface="Calibri" panose="020F0502020204030204" pitchFamily="34" charset="0"/>
                          <a:cs typeface="Calibri" panose="020F0502020204030204" pitchFamily="34" charset="0"/>
                        </a:rPr>
                        <a:t>Ohje</a:t>
                      </a:r>
                      <a:r>
                        <a:rPr lang="de-DE" sz="2000" dirty="0">
                          <a:solidFill>
                            <a:schemeClr val="tx1"/>
                          </a:solidFill>
                          <a:latin typeface="Calibri" panose="020F0502020204030204" pitchFamily="34" charset="0"/>
                          <a:cs typeface="Calibri" panose="020F0502020204030204" pitchFamily="34" charset="0"/>
                        </a:rPr>
                        <a:t>,</a:t>
                      </a:r>
                      <a:r>
                        <a:rPr lang="de-DE" sz="2000" baseline="0" dirty="0">
                          <a:solidFill>
                            <a:schemeClr val="tx1"/>
                          </a:solidFill>
                          <a:latin typeface="Calibri" panose="020F0502020204030204" pitchFamily="34" charset="0"/>
                          <a:cs typeface="Calibri" panose="020F0502020204030204" pitchFamily="34" charset="0"/>
                        </a:rPr>
                        <a:t> Onkel Heinz – wie bitte kommst Du darauf?</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latin typeface="Calibri" panose="020F0502020204030204" pitchFamily="34" charset="0"/>
                          <a:cs typeface="Calibri" panose="020F0502020204030204" pitchFamily="34" charset="0"/>
                        </a:rPr>
                        <a:t>Ok, kannst Du mir bitte</a:t>
                      </a:r>
                      <a:r>
                        <a:rPr lang="de-DE" sz="2000" baseline="0" dirty="0">
                          <a:solidFill>
                            <a:schemeClr val="tx1"/>
                          </a:solidFill>
                          <a:latin typeface="Calibri" panose="020F0502020204030204" pitchFamily="34" charset="0"/>
                          <a:cs typeface="Calibri" panose="020F0502020204030204" pitchFamily="34" charset="0"/>
                        </a:rPr>
                        <a:t> kurz erklären, wie das logistisch machbar sein soll?</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latin typeface="Calibri" panose="020F0502020204030204" pitchFamily="34" charset="0"/>
                          <a:cs typeface="Calibri" panose="020F0502020204030204" pitchFamily="34" charset="0"/>
                        </a:rPr>
                        <a:t>Hallo Leute, könnt ihr mal bitte auch was sagen, damit </a:t>
                      </a:r>
                      <a:r>
                        <a:rPr lang="de-DE" sz="2000" dirty="0" smtClean="0">
                          <a:solidFill>
                            <a:schemeClr val="tx1"/>
                          </a:solidFill>
                          <a:latin typeface="Calibri" panose="020F0502020204030204" pitchFamily="34" charset="0"/>
                          <a:cs typeface="Calibri" panose="020F0502020204030204" pitchFamily="34" charset="0"/>
                        </a:rPr>
                        <a:t>Onkel Heinz </a:t>
                      </a:r>
                      <a:r>
                        <a:rPr lang="de-DE" sz="2000" dirty="0">
                          <a:solidFill>
                            <a:schemeClr val="tx1"/>
                          </a:solidFill>
                          <a:latin typeface="Calibri" panose="020F0502020204030204" pitchFamily="34" charset="0"/>
                          <a:cs typeface="Calibri" panose="020F0502020204030204" pitchFamily="34" charset="0"/>
                        </a:rPr>
                        <a:t>hier nicht</a:t>
                      </a:r>
                      <a:r>
                        <a:rPr lang="de-DE" sz="2000" baseline="0" dirty="0">
                          <a:solidFill>
                            <a:schemeClr val="tx1"/>
                          </a:solidFill>
                          <a:latin typeface="Calibri" panose="020F0502020204030204" pitchFamily="34" charset="0"/>
                          <a:cs typeface="Calibri" panose="020F0502020204030204" pitchFamily="34" charset="0"/>
                        </a:rPr>
                        <a:t> noch mehr Angst und Schrecken verbreitet.</a:t>
                      </a:r>
                      <a:endParaRPr lang="de-DE" sz="20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7" name="Rechteck 16"/>
          <p:cNvSpPr/>
          <p:nvPr/>
        </p:nvSpPr>
        <p:spPr>
          <a:xfrm>
            <a:off x="714990" y="1006253"/>
            <a:ext cx="10952766" cy="1938992"/>
          </a:xfrm>
          <a:prstGeom prst="rect">
            <a:avLst/>
          </a:prstGeom>
        </p:spPr>
        <p:txBody>
          <a:bodyPr wrap="square">
            <a:spAutoFit/>
          </a:bodyPr>
          <a:lstStyle/>
          <a:p>
            <a:pPr algn="just">
              <a:lnSpc>
                <a:spcPct val="150000"/>
              </a:lnSpc>
            </a:pPr>
            <a:r>
              <a:rPr lang="de-DE" sz="2000" dirty="0">
                <a:ea typeface="Noto Serif" panose="02020502060505020204" pitchFamily="18"/>
                <a:cs typeface="Noto Serif" panose="02020502060505020204" pitchFamily="18"/>
              </a:rPr>
              <a:t>In einer Familien-Chatgruppe wird über Asyl in Deutschland diskutiert. </a:t>
            </a:r>
          </a:p>
          <a:p>
            <a:pPr algn="just">
              <a:lnSpc>
                <a:spcPct val="150000"/>
              </a:lnSpc>
            </a:pPr>
            <a:r>
              <a:rPr lang="de-DE" sz="2000" dirty="0">
                <a:ea typeface="Noto Serif" panose="02020502060505020204" pitchFamily="18"/>
                <a:cs typeface="Noto Serif" panose="02020502060505020204" pitchFamily="18"/>
              </a:rPr>
              <a:t>Ein Familienmitglied schreibt, dass die </a:t>
            </a:r>
            <a:r>
              <a:rPr lang="de-DE" sz="2000" b="1" dirty="0">
                <a:ea typeface="Noto Serif" panose="02020502060505020204" pitchFamily="18"/>
                <a:cs typeface="Noto Serif" panose="02020502060505020204" pitchFamily="18"/>
              </a:rPr>
              <a:t>„Eliten und Politiker längst entschieden haben, dass das gesamte deutsche Volk gegen Flüchtlinge ausgetauscht werden soll. Die HASSEN Deutschland und uns Deutsche!!“ </a:t>
            </a:r>
          </a:p>
        </p:txBody>
      </p:sp>
      <p:pic>
        <p:nvPicPr>
          <p:cNvPr id="23" name="Grafik 22">
            <a:extLst>
              <a:ext uri="{FF2B5EF4-FFF2-40B4-BE49-F238E27FC236}">
                <a16:creationId xmlns:a16="http://schemas.microsoft.com/office/drawing/2014/main" id="{37712E8C-8475-AD43-B471-848E1343399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66F87D8F-928D-7D4A-872C-483F4EF1367C}"/>
              </a:ext>
            </a:extLst>
          </p:cNvPr>
          <p:cNvPicPr>
            <a:picLocks noChangeAspect="1"/>
          </p:cNvPicPr>
          <p:nvPr/>
        </p:nvPicPr>
        <p:blipFill>
          <a:blip r:embed="rId17"/>
          <a:stretch>
            <a:fillRect/>
          </a:stretch>
        </p:blipFill>
        <p:spPr>
          <a:xfrm>
            <a:off x="10601260" y="6355173"/>
            <a:ext cx="444001" cy="445236"/>
          </a:xfrm>
          <a:prstGeom prst="rect">
            <a:avLst/>
          </a:prstGeom>
        </p:spPr>
      </p:pic>
      <p:sp>
        <p:nvSpPr>
          <p:cNvPr id="18" name="Rechteck 17"/>
          <p:cNvSpPr/>
          <p:nvPr/>
        </p:nvSpPr>
        <p:spPr>
          <a:xfrm>
            <a:off x="1456521" y="400325"/>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WhatsApp</a:t>
            </a:r>
          </a:p>
        </p:txBody>
      </p:sp>
      <p:pic>
        <p:nvPicPr>
          <p:cNvPr id="19" name="Grafik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0183" y="325174"/>
            <a:ext cx="916338" cy="919403"/>
          </a:xfrm>
          <a:prstGeom prst="rect">
            <a:avLst/>
          </a:prstGeom>
        </p:spPr>
      </p:pic>
    </p:spTree>
    <p:extLst>
      <p:ext uri="{BB962C8B-B14F-4D97-AF65-F5344CB8AC3E}">
        <p14:creationId xmlns:p14="http://schemas.microsoft.com/office/powerpoint/2010/main" val="299745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23" y="602573"/>
            <a:ext cx="771993" cy="771993"/>
          </a:xfrm>
          <a:prstGeom prst="rect">
            <a:avLst/>
          </a:prstGeom>
        </p:spPr>
      </p:pic>
      <p:sp>
        <p:nvSpPr>
          <p:cNvPr id="19" name="Rechteck 18"/>
          <p:cNvSpPr/>
          <p:nvPr/>
        </p:nvSpPr>
        <p:spPr>
          <a:xfrm>
            <a:off x="1402116" y="602573"/>
            <a:ext cx="10931753" cy="769441"/>
          </a:xfrm>
          <a:prstGeom prst="rect">
            <a:avLst/>
          </a:prstGeom>
        </p:spPr>
        <p:txBody>
          <a:bodyPr wrap="square">
            <a:spAutoFit/>
          </a:bodyPr>
          <a:lstStyle/>
          <a:p>
            <a:r>
              <a:rPr lang="de-DE" sz="4400" b="1" dirty="0" smtClean="0">
                <a:latin typeface="Roboto Slab" pitchFamily="2" charset="0"/>
                <a:ea typeface="Roboto Slab" pitchFamily="2" charset="0"/>
                <a:cs typeface="Noto Serif" panose="02020502060505020204" pitchFamily="18"/>
              </a:rPr>
              <a:t>Twitter</a:t>
            </a:r>
            <a:endParaRPr lang="de-DE" sz="4400" b="1" dirty="0">
              <a:latin typeface="Roboto Slab" pitchFamily="2" charset="0"/>
              <a:ea typeface="Roboto Slab" pitchFamily="2" charset="0"/>
              <a:cs typeface="Noto Serif" panose="02020502060505020204" pitchFamily="18"/>
            </a:endParaRPr>
          </a:p>
        </p:txBody>
      </p:sp>
      <p:sp>
        <p:nvSpPr>
          <p:cNvPr id="9" name="Rechteck 8"/>
          <p:cNvSpPr/>
          <p:nvPr/>
        </p:nvSpPr>
        <p:spPr>
          <a:xfrm>
            <a:off x="630123" y="1736894"/>
            <a:ext cx="11332028" cy="4613571"/>
          </a:xfrm>
          <a:prstGeom prst="rect">
            <a:avLst/>
          </a:prstGeom>
        </p:spPr>
        <p:txBody>
          <a:bodyPr wrap="square">
            <a:spAutoFit/>
          </a:bodyPr>
          <a:lstStyle/>
          <a:p>
            <a:pPr algn="ctr">
              <a:lnSpc>
                <a:spcPct val="150000"/>
              </a:lnSpc>
            </a:pPr>
            <a:r>
              <a:rPr lang="de-DE" sz="4000" dirty="0">
                <a:ea typeface="Noto Serif" panose="02020502060505020204" pitchFamily="18"/>
                <a:cs typeface="Noto Serif" panose="02020502060505020204" pitchFamily="18"/>
              </a:rPr>
              <a:t>Eine Person in der Kommentarspalte bezweifelt, dass so viele Juden:Jüdinnen im Nationalsozialismus ermordet wurden. </a:t>
            </a:r>
          </a:p>
          <a:p>
            <a:pPr algn="ctr">
              <a:lnSpc>
                <a:spcPct val="150000"/>
              </a:lnSpc>
            </a:pPr>
            <a:r>
              <a:rPr lang="de-DE" sz="4000" dirty="0">
                <a:ea typeface="Noto Serif" panose="02020502060505020204" pitchFamily="18"/>
                <a:cs typeface="Noto Serif" panose="02020502060505020204" pitchFamily="18"/>
              </a:rPr>
              <a:t>Das wäre </a:t>
            </a:r>
            <a:r>
              <a:rPr lang="de-DE" sz="4000" b="1" dirty="0">
                <a:ea typeface="Noto Serif" panose="02020502060505020204" pitchFamily="18"/>
                <a:cs typeface="Noto Serif" panose="02020502060505020204" pitchFamily="18"/>
              </a:rPr>
              <a:t>„in der kurzen Zeit gar nicht machbar gewesen.“</a:t>
            </a:r>
          </a:p>
        </p:txBody>
      </p:sp>
      <p:pic>
        <p:nvPicPr>
          <p:cNvPr id="15" name="Grafik 14">
            <a:extLst>
              <a:ext uri="{FF2B5EF4-FFF2-40B4-BE49-F238E27FC236}">
                <a16:creationId xmlns:a16="http://schemas.microsoft.com/office/drawing/2014/main" id="{B8961811-8375-4E45-A726-E2AA2602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C47C71CF-27E3-6548-9E95-67EACD434A4F}"/>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56185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1"/>
          <p:cNvSpPr>
            <a:spLocks noChangeArrowheads="1"/>
          </p:cNvSpPr>
          <p:nvPr/>
        </p:nvSpPr>
        <p:spPr bwMode="auto">
          <a:xfrm>
            <a:off x="0" y="2147483647"/>
            <a:ext cx="1879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Hi all,ich hätte eine Methode, die man vll als empowerned bezeichnen könnte, weil es da um die Haltung der Trainer*innen geht. Es geht um Werte und sie ist vielseitig einsetzbar. Ich setze sie auch gerne an den Anfang von Hate Speech Workshops. Geht online &amp; offline und ich würde sagen, man bräuchte so 15+10 Minuten - 15 Minuten für die Methode, 10 Minuten Diskussion.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3"/>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Die Trainer:innen bekommen am Samstagfrüh als Beginn sozusagen auch einen 2-stündigen Input von achwarzrund oder Tsepo Bollwinkel</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147483647"/>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4"/>
              </a:rPr>
              <a:t>Fluky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5"/>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War das jetzt ein "Danke, Nein"? ^^</a:t>
            </a:r>
            <a:br>
              <a:rPr kumimoji="0" lang="de-DE" altLang="de-DE" sz="1100" b="0" i="0" u="none" strike="noStrike" cap="none" normalizeH="0" baseline="0">
                <a:ln>
                  <a:noFill/>
                </a:ln>
                <a:solidFill>
                  <a:srgbClr val="1D1C1D"/>
                </a:solidFill>
                <a:effectLst/>
                <a:latin typeface="Slack-Lato"/>
              </a:rPr>
            </a:br>
            <a:r>
              <a:rPr kumimoji="0" lang="de-DE" altLang="de-DE" sz="1100" b="0" i="0" u="none" strike="noStrike" cap="none" normalizeH="0" baseline="0">
                <a:ln>
                  <a:noFill/>
                </a:ln>
                <a:solidFill>
                  <a:srgbClr val="1D1C1D"/>
                </a:solidFill>
                <a:effectLst/>
                <a:latin typeface="Slack-Lato"/>
              </a:rPr>
              <a:t>Falls ja, sag gerne an, zu welchem Thema du/ ihr gerne eine Methode hättet und was der maximale Zeitrahmen dafür wäre.</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7072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6"/>
              </a:rPr>
              <a:t>vor 1 Tag</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Nee das war ein </a:t>
            </a:r>
            <a:r>
              <a:rPr kumimoji="0" lang="de-DE" altLang="de-DE" sz="1100" b="0" i="1" u="none" strike="noStrike" cap="none" normalizeH="0" baseline="0">
                <a:ln>
                  <a:noFill/>
                </a:ln>
                <a:solidFill>
                  <a:srgbClr val="1D1C1D"/>
                </a:solidFill>
                <a:effectLst/>
                <a:latin typeface="Slack-Lato"/>
              </a:rPr>
              <a:t>ist doch ne super Ergänzung</a:t>
            </a:r>
            <a:r>
              <a:rPr kumimoji="0" lang="de-DE" altLang="de-DE" sz="1100" b="0" i="0" u="none" strike="noStrike" cap="none" normalizeH="0" baseline="0">
                <a:ln>
                  <a:noFill/>
                </a:ln>
                <a:solidFill>
                  <a:srgbClr val="1D1C1D"/>
                </a:solidFill>
                <a:effectLst/>
                <a:latin typeface="Slack-Lato"/>
              </a:rPr>
              <a:t>. Entschuldige bitte, war nicht so eindeutig   </a:t>
            </a:r>
            <a:r>
              <a:rPr kumimoji="0" lang="de-DE" altLang="de-DE" sz="2600" b="0" i="0" u="none" strike="noStrike" cap="none" normalizeH="0" baseline="0">
                <a:ln>
                  <a:noFill/>
                </a:ln>
                <a:solidFill>
                  <a:srgbClr val="1D1C1D"/>
                </a:solidFill>
                <a:effectLst/>
                <a:latin typeface="Slack-Lato"/>
              </a:rPr>
              <a:t> </a:t>
            </a:r>
            <a:r>
              <a:rPr kumimoji="0" lang="de-DE" altLang="de-DE" sz="1100" b="0" i="0" u="none" strike="noStrike" cap="none" normalizeH="0" baseline="0">
                <a:ln>
                  <a:noFill/>
                </a:ln>
                <a:solidFill>
                  <a:srgbClr val="1D1C1D"/>
                </a:solidFill>
                <a:effectLst/>
                <a:latin typeface="Slack-Lat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1D1C1D"/>
              </a:solidFill>
              <a:effectLst/>
              <a:latin typeface="Slack-Lato"/>
            </a:endParaRPr>
          </a:p>
        </p:txBody>
      </p:sp>
      <p:sp>
        <p:nvSpPr>
          <p:cNvPr id="9" name="Rectangle 6"/>
          <p:cNvSpPr>
            <a:spLocks noChangeArrowheads="1"/>
          </p:cNvSpPr>
          <p:nvPr/>
        </p:nvSpPr>
        <p:spPr bwMode="auto">
          <a:xfrm>
            <a:off x="0" y="77459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7"/>
              </a:rPr>
              <a:t>Julian K</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8"/>
              </a:rPr>
              <a:t>vor 6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ich wäre gern nur bei Q&amp;A dabei</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0" y="80761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9"/>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Super, also hätten wir einen Input von Fluky  -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oder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 könnte sich eine:r von euch noch vorstellen einen Input zu </a:t>
            </a:r>
            <a:r>
              <a:rPr kumimoji="0" lang="de-DE" altLang="de-DE" sz="1100" b="0" i="1" u="none" strike="noStrike" cap="none" normalizeH="0" baseline="0">
                <a:ln>
                  <a:noFill/>
                </a:ln>
                <a:solidFill>
                  <a:srgbClr val="1D1C1D"/>
                </a:solidFill>
                <a:effectLst/>
                <a:latin typeface="Slack-Lato"/>
              </a:rPr>
              <a:t>Besondere Herausforderungen in (online) Workshops</a:t>
            </a:r>
            <a:r>
              <a:rPr kumimoji="0" lang="de-DE" altLang="de-DE" sz="1100" b="0" i="0" u="none" strike="noStrike" cap="none" normalizeH="0" baseline="0">
                <a:ln>
                  <a:noFill/>
                </a:ln>
                <a:solidFill>
                  <a:srgbClr val="1D1C1D"/>
                </a:solidFill>
                <a:effectLst/>
                <a:latin typeface="Slack-Lato"/>
              </a:rPr>
              <a:t> vorzubereiten? Vielleicht im Stil von "das ist mir schon mal passiert - so und so habe ich darauf reagiert" und "Best Practise - Tipps und Tricks".</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93842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2"/>
              </a:rPr>
              <a:t>conny</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2"/>
              </a:rPr>
              <a:t>vor 4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(natürlich auch gerne </a:t>
            </a:r>
            <a:r>
              <a:rPr kumimoji="0" lang="de-DE" altLang="de-DE" sz="1100" b="0" i="0" u="none" strike="noStrike" cap="none" normalizeH="0" baseline="0">
                <a:ln>
                  <a:noFill/>
                </a:ln>
                <a:solidFill>
                  <a:srgbClr val="1D1C1D"/>
                </a:solidFill>
                <a:effectLst/>
                <a:latin typeface="Slack-Lato"/>
                <a:hlinkClick r:id="rId13"/>
              </a:rPr>
              <a:t>@Fluky</a:t>
            </a:r>
            <a:r>
              <a:rPr kumimoji="0" lang="de-DE" altLang="de-DE" sz="1100" b="0" i="0" u="none" strike="noStrike" cap="none" normalizeH="0" baseline="0">
                <a:ln>
                  <a:noFill/>
                </a:ln>
                <a:solidFill>
                  <a:srgbClr val="1D1C1D"/>
                </a:solidFill>
                <a:effectLst/>
                <a:latin typeface="Slack-Lato"/>
              </a:rPr>
              <a:t>, wenn ihr nicht könnt/mögt </a:t>
            </a:r>
            <a:r>
              <a:rPr kumimoji="0" lang="de-DE" altLang="de-DE" sz="1100" b="0" i="0" u="none" strike="noStrike" cap="none" normalizeH="0" baseline="0">
                <a:ln>
                  <a:noFill/>
                </a:ln>
                <a:solidFill>
                  <a:srgbClr val="1D1C1D"/>
                </a:solidFill>
                <a:effectLst/>
                <a:latin typeface="Slack-Lato"/>
                <a:hlinkClick r:id="rId10"/>
              </a:rPr>
              <a:t>@Dinah Wiestler</a:t>
            </a:r>
            <a:r>
              <a:rPr kumimoji="0" lang="de-DE" altLang="de-DE" sz="1100" b="0" i="0" u="none" strike="noStrike" cap="none" normalizeH="0" baseline="0">
                <a:ln>
                  <a:noFill/>
                </a:ln>
                <a:solidFill>
                  <a:srgbClr val="1D1C1D"/>
                </a:solidFill>
                <a:effectLst/>
                <a:latin typeface="Slack-Lato"/>
              </a:rPr>
              <a:t> und </a:t>
            </a:r>
            <a:r>
              <a:rPr kumimoji="0" lang="de-DE" altLang="de-DE" sz="1100" b="0" i="0" u="none" strike="noStrike" cap="none" normalizeH="0" baseline="0">
                <a:ln>
                  <a:noFill/>
                </a:ln>
                <a:solidFill>
                  <a:srgbClr val="1D1C1D"/>
                </a:solidFill>
                <a:effectLst/>
                <a:latin typeface="Slack-Lato"/>
                <a:hlinkClick r:id="rId11"/>
              </a:rPr>
              <a:t>@Hans-Peter</a:t>
            </a:r>
            <a:r>
              <a:rPr kumimoji="0" lang="de-DE" altLang="de-DE" sz="1100" b="0" i="0" u="none" strike="noStrike" cap="none" normalizeH="0" baseline="0">
                <a:ln>
                  <a:noFill/>
                </a:ln>
                <a:solidFill>
                  <a:srgbClr val="1D1C1D"/>
                </a:solidFill>
                <a:effectLst/>
                <a:latin typeface="Slack-Lato"/>
              </a:rPr>
              <a:t>)</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999388400"/>
            <a:ext cx="2362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76176" rIns="-50784"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1D1C1D"/>
                </a:solidFill>
                <a:effectLst/>
                <a:latin typeface="Slack-Lato"/>
                <a:hlinkClick r:id="rId14"/>
              </a:rPr>
              <a:t>Dinah Wiestler</a:t>
            </a:r>
            <a:r>
              <a:rPr kumimoji="0" lang="de-DE" altLang="de-DE" sz="1100" b="0" i="0" u="none" strike="noStrike" cap="none" normalizeH="0" baseline="0">
                <a:ln>
                  <a:noFill/>
                </a:ln>
                <a:solidFill>
                  <a:srgbClr val="1D1C1D"/>
                </a:solidFill>
                <a:effectLst/>
                <a:latin typeface="Slack-Lato"/>
              </a:rPr>
              <a:t>  </a:t>
            </a:r>
            <a:r>
              <a:rPr kumimoji="0" lang="de-DE" altLang="de-DE" sz="900" b="0" i="0" u="none" strike="noStrike" cap="none" normalizeH="0" baseline="0">
                <a:ln>
                  <a:noFill/>
                </a:ln>
                <a:solidFill>
                  <a:srgbClr val="1D1C1D"/>
                </a:solidFill>
                <a:effectLst/>
                <a:latin typeface="Slack-Lato"/>
                <a:hlinkClick r:id="rId15"/>
              </a:rPr>
              <a:t>vor 3 Stunden</a:t>
            </a:r>
            <a:r>
              <a:rPr kumimoji="0" lang="de-DE" altLang="de-DE" sz="1100" b="0" i="0" u="none" strike="noStrike" cap="none" normalizeH="0" baseline="0">
                <a:ln>
                  <a:noFill/>
                </a:ln>
                <a:solidFill>
                  <a:srgbClr val="1D1C1D"/>
                </a:solidFill>
                <a:effectLst/>
                <a:latin typeface="Slack-Lato"/>
              </a:rPr>
              <a:t/>
            </a:r>
            <a:br>
              <a:rPr kumimoji="0" lang="de-DE" altLang="de-DE" sz="1100" b="0" i="0" u="none" strike="noStrike" cap="none" normalizeH="0" baseline="0">
                <a:ln>
                  <a:noFill/>
                </a:ln>
                <a:solidFill>
                  <a:srgbClr val="1D1C1D"/>
                </a:solidFill>
                <a:effectLst/>
                <a:latin typeface="Slack-Lato"/>
              </a:rPr>
            </a:br>
            <a:endParaRPr kumimoji="0" lang="de-DE" altLang="de-DE" sz="1100" b="0" i="0" u="none" strike="noStrike" cap="none" normalizeH="0" baseline="0">
              <a:ln>
                <a:noFill/>
              </a:ln>
              <a:solidFill>
                <a:srgbClr val="1D1C1D"/>
              </a:solidFill>
              <a:effectLst/>
              <a:latin typeface="Slack-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D1C1D"/>
                </a:solidFill>
                <a:effectLst/>
                <a:latin typeface="Slack-Lato"/>
              </a:rPr>
              <a:t>Wollt ihr Herausforderungen beim Halten von Workshops (was kann alles passieren? auch technisch?) oder auch rund um den Workshop (Verhandlungen Honorar, Missverständnisse...)? Wie lange soll der Input sein? Ich überlege mal, was man machen könnte (vielleicht auch ne kleine Miniumfrage unter uns, damit man mehr Stimmen hat). So viel Krasses ist mir alleine gar  nicht untergekommen;)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elle 6">
            <a:extLst>
              <a:ext uri="{FF2B5EF4-FFF2-40B4-BE49-F238E27FC236}">
                <a16:creationId xmlns:a16="http://schemas.microsoft.com/office/drawing/2014/main" id="{4E5C2A62-472F-4D89-BD50-B4F2FFEA7DF8}"/>
              </a:ext>
            </a:extLst>
          </p:cNvPr>
          <p:cNvGraphicFramePr>
            <a:graphicFrameLocks noGrp="1"/>
          </p:cNvGraphicFramePr>
          <p:nvPr/>
        </p:nvGraphicFramePr>
        <p:xfrm>
          <a:off x="714990" y="2916960"/>
          <a:ext cx="10952766" cy="3314657"/>
        </p:xfrm>
        <a:graphic>
          <a:graphicData uri="http://schemas.openxmlformats.org/drawingml/2006/table">
            <a:tbl>
              <a:tblPr firstRow="1" bandRow="1">
                <a:tableStyleId>{69C7853C-536D-4A76-A0AE-DD22124D55A5}</a:tableStyleId>
              </a:tblPr>
              <a:tblGrid>
                <a:gridCol w="3650922">
                  <a:extLst>
                    <a:ext uri="{9D8B030D-6E8A-4147-A177-3AD203B41FA5}">
                      <a16:colId xmlns:a16="http://schemas.microsoft.com/office/drawing/2014/main" val="1818535001"/>
                    </a:ext>
                  </a:extLst>
                </a:gridCol>
                <a:gridCol w="3650922">
                  <a:extLst>
                    <a:ext uri="{9D8B030D-6E8A-4147-A177-3AD203B41FA5}">
                      <a16:colId xmlns:a16="http://schemas.microsoft.com/office/drawing/2014/main" val="1449733543"/>
                    </a:ext>
                  </a:extLst>
                </a:gridCol>
                <a:gridCol w="3650922">
                  <a:extLst>
                    <a:ext uri="{9D8B030D-6E8A-4147-A177-3AD203B41FA5}">
                      <a16:colId xmlns:a16="http://schemas.microsoft.com/office/drawing/2014/main" val="313146822"/>
                    </a:ext>
                  </a:extLst>
                </a:gridCol>
              </a:tblGrid>
              <a:tr h="566981">
                <a:tc>
                  <a:txBody>
                    <a:bodyPr/>
                    <a:lstStyle/>
                    <a:p>
                      <a:pPr algn="ctr"/>
                      <a:r>
                        <a:rPr lang="de-DE" sz="2000" dirty="0">
                          <a:solidFill>
                            <a:schemeClr val="tx1"/>
                          </a:solidFill>
                          <a:latin typeface="Calibri" panose="020F0502020204030204" pitchFamily="34" charset="0"/>
                          <a:cs typeface="Calibri" panose="020F0502020204030204" pitchFamily="34" charset="0"/>
                        </a:rPr>
                        <a:t>A</a:t>
                      </a:r>
                    </a:p>
                  </a:txBody>
                  <a:tcPr anchor="ctr">
                    <a:gradFill>
                      <a:gsLst>
                        <a:gs pos="0">
                          <a:srgbClr val="00C8FF"/>
                        </a:gs>
                        <a:gs pos="57000">
                          <a:srgbClr val="00B0F0"/>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B</a:t>
                      </a:r>
                    </a:p>
                  </a:txBody>
                  <a:tcPr anchor="ctr">
                    <a:gradFill>
                      <a:gsLst>
                        <a:gs pos="0">
                          <a:srgbClr val="00C8FF"/>
                        </a:gs>
                        <a:gs pos="57000">
                          <a:srgbClr val="00B0F0"/>
                        </a:gs>
                      </a:gsLst>
                      <a:lin ang="10800000" scaled="1"/>
                    </a:gradFill>
                  </a:tcPr>
                </a:tc>
                <a:tc>
                  <a:txBody>
                    <a:bodyPr/>
                    <a:lstStyle/>
                    <a:p>
                      <a:pPr algn="ctr"/>
                      <a:r>
                        <a:rPr lang="de-DE" sz="2000" dirty="0">
                          <a:solidFill>
                            <a:schemeClr val="tx1"/>
                          </a:solidFill>
                          <a:latin typeface="Calibri" panose="020F0502020204030204" pitchFamily="34" charset="0"/>
                          <a:cs typeface="Calibri" panose="020F0502020204030204" pitchFamily="34" charset="0"/>
                        </a:rPr>
                        <a:t>C</a:t>
                      </a:r>
                    </a:p>
                  </a:txBody>
                  <a:tcPr anchor="ctr">
                    <a:gradFill>
                      <a:gsLst>
                        <a:gs pos="57000">
                          <a:srgbClr val="00B0F0"/>
                        </a:gs>
                        <a:gs pos="0">
                          <a:srgbClr val="00C8FF"/>
                        </a:gs>
                      </a:gsLst>
                      <a:lin ang="10800000" scaled="1"/>
                    </a:gradFill>
                  </a:tcPr>
                </a:tc>
                <a:extLst>
                  <a:ext uri="{0D108BD9-81ED-4DB2-BD59-A6C34878D82A}">
                    <a16:rowId xmlns:a16="http://schemas.microsoft.com/office/drawing/2014/main" val="997026460"/>
                  </a:ext>
                </a:extLst>
              </a:tr>
              <a:tr h="2747676">
                <a:tc>
                  <a:txBody>
                    <a:bodyPr/>
                    <a:lstStyle/>
                    <a:p>
                      <a:pPr algn="ctr"/>
                      <a:r>
                        <a:rPr lang="de-DE" sz="2000" dirty="0">
                          <a:solidFill>
                            <a:schemeClr val="tx1"/>
                          </a:solidFill>
                          <a:latin typeface="Calibri" panose="020F0502020204030204" pitchFamily="34" charset="0"/>
                          <a:cs typeface="Calibri" panose="020F0502020204030204" pitchFamily="34" charset="0"/>
                        </a:rPr>
                        <a:t>Ihr Kommentar</a:t>
                      </a:r>
                      <a:r>
                        <a:rPr lang="de-DE" sz="2000" baseline="0" dirty="0">
                          <a:solidFill>
                            <a:schemeClr val="tx1"/>
                          </a:solidFill>
                          <a:latin typeface="Calibri" panose="020F0502020204030204" pitchFamily="34" charset="0"/>
                          <a:cs typeface="Calibri" panose="020F0502020204030204" pitchFamily="34" charset="0"/>
                        </a:rPr>
                        <a:t> relativiert den Holocaust. Das ist strafbar. Ich werde Ihren Kommentar melden und anzeigen.</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latin typeface="Calibri" panose="020F0502020204030204" pitchFamily="34" charset="0"/>
                          <a:cs typeface="Calibri" panose="020F0502020204030204" pitchFamily="34" charset="0"/>
                        </a:rPr>
                        <a:t>Also glauben</a:t>
                      </a:r>
                      <a:r>
                        <a:rPr lang="de-DE" sz="2000" baseline="0" dirty="0">
                          <a:solidFill>
                            <a:schemeClr val="tx1"/>
                          </a:solidFill>
                          <a:latin typeface="Calibri" panose="020F0502020204030204" pitchFamily="34" charset="0"/>
                          <a:cs typeface="Calibri" panose="020F0502020204030204" pitchFamily="34" charset="0"/>
                        </a:rPr>
                        <a:t> Sie</a:t>
                      </a:r>
                      <a:r>
                        <a:rPr lang="de-DE" sz="2000" dirty="0">
                          <a:solidFill>
                            <a:schemeClr val="tx1"/>
                          </a:solidFill>
                          <a:latin typeface="Calibri" panose="020F0502020204030204" pitchFamily="34" charset="0"/>
                          <a:cs typeface="Calibri" panose="020F0502020204030204" pitchFamily="34" charset="0"/>
                        </a:rPr>
                        <a:t>, die ganzen</a:t>
                      </a:r>
                      <a:r>
                        <a:rPr lang="de-DE" sz="2000" baseline="0" dirty="0">
                          <a:solidFill>
                            <a:schemeClr val="tx1"/>
                          </a:solidFill>
                          <a:latin typeface="Calibri" panose="020F0502020204030204" pitchFamily="34" charset="0"/>
                          <a:cs typeface="Calibri" panose="020F0502020204030204" pitchFamily="34" charset="0"/>
                        </a:rPr>
                        <a:t> Gedenkstätten, Erinnerungsinitiativen und Zeitzeugen sind erfunden? Mit Leuten wie Ihnen sollte man nicht mehr reden.</a:t>
                      </a: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aseline="0" dirty="0">
                          <a:solidFill>
                            <a:schemeClr val="tx1"/>
                          </a:solidFill>
                          <a:latin typeface="Calibri" panose="020F0502020204030204" pitchFamily="34" charset="0"/>
                          <a:cs typeface="Calibri" panose="020F0502020204030204" pitchFamily="34" charset="0"/>
                        </a:rPr>
                        <a:t>@Twitter wird Ihren Kommentar in wenigen Minuten löschen, weil das Holocaustleugnung ist!</a:t>
                      </a:r>
                      <a:endParaRPr lang="de-DE" sz="2000" dirty="0">
                        <a:solidFill>
                          <a:schemeClr val="tx1"/>
                        </a:solidFill>
                        <a:latin typeface="Calibri" panose="020F0502020204030204" pitchFamily="34" charset="0"/>
                        <a:cs typeface="Calibri" panose="020F0502020204030204" pitchFamily="34" charset="0"/>
                      </a:endParaRPr>
                    </a:p>
                    <a:p>
                      <a:pPr algn="ctr"/>
                      <a:endParaRPr lang="de-DE" sz="200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223266165"/>
                  </a:ext>
                </a:extLst>
              </a:tr>
            </a:tbl>
          </a:graphicData>
        </a:graphic>
      </p:graphicFrame>
      <p:sp>
        <p:nvSpPr>
          <p:cNvPr id="18" name="Rechteck 17"/>
          <p:cNvSpPr/>
          <p:nvPr/>
        </p:nvSpPr>
        <p:spPr>
          <a:xfrm>
            <a:off x="714990" y="1395035"/>
            <a:ext cx="10952766" cy="967957"/>
          </a:xfrm>
          <a:prstGeom prst="rect">
            <a:avLst/>
          </a:prstGeom>
        </p:spPr>
        <p:txBody>
          <a:bodyPr wrap="square">
            <a:spAutoFit/>
          </a:bodyPr>
          <a:lstStyle/>
          <a:p>
            <a:pPr algn="just">
              <a:lnSpc>
                <a:spcPct val="150000"/>
              </a:lnSpc>
            </a:pPr>
            <a:r>
              <a:rPr lang="de-DE" sz="2000" dirty="0">
                <a:ea typeface="Noto Serif" panose="02020502060505020204" pitchFamily="18"/>
                <a:cs typeface="Noto Serif" panose="02020502060505020204" pitchFamily="18"/>
              </a:rPr>
              <a:t>Eine Person in der Kommentarspalte leugnet, dass so viele </a:t>
            </a:r>
            <a:r>
              <a:rPr lang="de-DE" sz="2000" dirty="0" err="1">
                <a:ea typeface="Noto Serif" panose="02020502060505020204" pitchFamily="18"/>
                <a:cs typeface="Noto Serif" panose="02020502060505020204" pitchFamily="18"/>
              </a:rPr>
              <a:t>Jüdinnen:Juden</a:t>
            </a:r>
            <a:r>
              <a:rPr lang="de-DE" sz="2000" dirty="0">
                <a:ea typeface="Noto Serif" panose="02020502060505020204" pitchFamily="18"/>
                <a:cs typeface="Noto Serif" panose="02020502060505020204" pitchFamily="18"/>
              </a:rPr>
              <a:t> im Nationalsozialismus ermordet wurden. Ihre Begründung: Das sei </a:t>
            </a:r>
            <a:r>
              <a:rPr lang="de-DE" sz="2000" b="1" dirty="0">
                <a:ea typeface="Noto Serif" panose="02020502060505020204" pitchFamily="18"/>
                <a:cs typeface="Noto Serif" panose="02020502060505020204" pitchFamily="18"/>
              </a:rPr>
              <a:t>„in der kurzen Zeit gar nicht machbar gewesen.“</a:t>
            </a:r>
          </a:p>
        </p:txBody>
      </p:sp>
      <p:pic>
        <p:nvPicPr>
          <p:cNvPr id="23" name="Grafik 22">
            <a:extLst>
              <a:ext uri="{FF2B5EF4-FFF2-40B4-BE49-F238E27FC236}">
                <a16:creationId xmlns:a16="http://schemas.microsoft.com/office/drawing/2014/main" id="{AA2C5F78-2D30-9847-8775-C05E0412B25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6BC659E1-21BB-EF47-9749-C425EC72D846}"/>
              </a:ext>
            </a:extLst>
          </p:cNvPr>
          <p:cNvPicPr>
            <a:picLocks noChangeAspect="1"/>
          </p:cNvPicPr>
          <p:nvPr/>
        </p:nvPicPr>
        <p:blipFill>
          <a:blip r:embed="rId17"/>
          <a:stretch>
            <a:fillRect/>
          </a:stretch>
        </p:blipFill>
        <p:spPr>
          <a:xfrm>
            <a:off x="10601260" y="6355173"/>
            <a:ext cx="444001" cy="445236"/>
          </a:xfrm>
          <a:prstGeom prst="rect">
            <a:avLst/>
          </a:prstGeom>
        </p:spPr>
      </p:pic>
      <p:pic>
        <p:nvPicPr>
          <p:cNvPr id="17" name="Grafik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123" y="602573"/>
            <a:ext cx="771993" cy="771993"/>
          </a:xfrm>
          <a:prstGeom prst="rect">
            <a:avLst/>
          </a:prstGeom>
        </p:spPr>
      </p:pic>
      <p:sp>
        <p:nvSpPr>
          <p:cNvPr id="19" name="Rechteck 18"/>
          <p:cNvSpPr/>
          <p:nvPr/>
        </p:nvSpPr>
        <p:spPr>
          <a:xfrm>
            <a:off x="1402116" y="602573"/>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Twitter</a:t>
            </a:r>
          </a:p>
        </p:txBody>
      </p:sp>
    </p:spTree>
    <p:extLst>
      <p:ext uri="{BB962C8B-B14F-4D97-AF65-F5344CB8AC3E}">
        <p14:creationId xmlns:p14="http://schemas.microsoft.com/office/powerpoint/2010/main" val="33280430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4155</Words>
  <Application>Microsoft Office PowerPoint</Application>
  <PresentationFormat>Breitbild</PresentationFormat>
  <Paragraphs>277</Paragraphs>
  <Slides>19</Slides>
  <Notes>7</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ＭＳ Ｐゴシック</vt:lpstr>
      <vt:lpstr>Arial</vt:lpstr>
      <vt:lpstr>Calibri</vt:lpstr>
      <vt:lpstr>Calibri Light</vt:lpstr>
      <vt:lpstr>Noto Serif</vt:lpstr>
      <vt:lpstr>Roboto Slab</vt:lpstr>
      <vt:lpstr>Slack-Lato</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 Schwarz</dc:creator>
  <cp:lastModifiedBy>Eva Schwarz</cp:lastModifiedBy>
  <cp:revision>13</cp:revision>
  <dcterms:created xsi:type="dcterms:W3CDTF">2022-05-23T08:49:46Z</dcterms:created>
  <dcterms:modified xsi:type="dcterms:W3CDTF">2022-11-10T13:13:35Z</dcterms:modified>
</cp:coreProperties>
</file>