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37" r:id="rId2"/>
    <p:sldId id="338" r:id="rId3"/>
    <p:sldId id="339" r:id="rId4"/>
    <p:sldId id="340" r:id="rId5"/>
    <p:sldId id="342" r:id="rId6"/>
    <p:sldId id="343" r:id="rId7"/>
    <p:sldId id="345" r:id="rId8"/>
    <p:sldId id="346" r:id="rId9"/>
    <p:sldId id="347" r:id="rId10"/>
    <p:sldId id="378" r:id="rId11"/>
    <p:sldId id="381" r:id="rId12"/>
    <p:sldId id="380" r:id="rId13"/>
    <p:sldId id="352" r:id="rId14"/>
    <p:sldId id="353" r:id="rId15"/>
    <p:sldId id="355" r:id="rId16"/>
    <p:sldId id="356" r:id="rId17"/>
    <p:sldId id="358" r:id="rId18"/>
    <p:sldId id="359" r:id="rId19"/>
    <p:sldId id="361" r:id="rId20"/>
    <p:sldId id="362" r:id="rId21"/>
    <p:sldId id="364" r:id="rId22"/>
    <p:sldId id="382" r:id="rId23"/>
    <p:sldId id="383" r:id="rId24"/>
    <p:sldId id="384" r:id="rId25"/>
    <p:sldId id="385" r:id="rId26"/>
    <p:sldId id="386" r:id="rId27"/>
    <p:sldId id="387" r:id="rId28"/>
    <p:sldId id="388" r:id="rId29"/>
    <p:sldId id="389" r:id="rId30"/>
    <p:sldId id="390" r:id="rId31"/>
    <p:sldId id="391" r:id="rId32"/>
    <p:sldId id="392" r:id="rId33"/>
    <p:sldId id="376" r:id="rId34"/>
    <p:sldId id="377"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Dombrowski" initials="PD" lastIdx="1" clrIdx="0">
    <p:extLst>
      <p:ext uri="{19B8F6BF-5375-455C-9EA6-DF929625EA0E}">
        <p15:presenceInfo xmlns:p15="http://schemas.microsoft.com/office/powerpoint/2012/main" userId="S-1-5-21-4043211607-381137871-242130520-3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027D"/>
    <a:srgbClr val="009EE3"/>
    <a:srgbClr val="F8B033"/>
    <a:srgbClr val="F7B235"/>
    <a:srgbClr val="E4007A"/>
    <a:srgbClr val="E5007D"/>
    <a:srgbClr val="F8AE37"/>
    <a:srgbClr val="E6007E"/>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1300" autoAdjust="0"/>
  </p:normalViewPr>
  <p:slideViewPr>
    <p:cSldViewPr snapToGrid="0">
      <p:cViewPr varScale="1">
        <p:scale>
          <a:sx n="48" d="100"/>
          <a:sy n="48" d="100"/>
        </p:scale>
        <p:origin x="58" y="538"/>
      </p:cViewPr>
      <p:guideLst/>
    </p:cSldViewPr>
  </p:slideViewPr>
  <p:notesTextViewPr>
    <p:cViewPr>
      <p:scale>
        <a:sx n="1" d="1"/>
        <a:sy n="1" d="1"/>
      </p:scale>
      <p:origin x="0" y="-7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C6947-5CC3-4276-A4F5-957D9751D930}" type="datetimeFigureOut">
              <a:rPr lang="de-DE" smtClean="0"/>
              <a:t>10.11.2022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AF31D-E3E5-4A54-9403-9198F31A4E02}" type="slidenum">
              <a:rPr lang="de-DE" smtClean="0"/>
              <a:t>‹Nr.›</a:t>
            </a:fld>
            <a:endParaRPr lang="de-DE"/>
          </a:p>
        </p:txBody>
      </p:sp>
    </p:spTree>
    <p:extLst>
      <p:ext uri="{BB962C8B-B14F-4D97-AF65-F5344CB8AC3E}">
        <p14:creationId xmlns:p14="http://schemas.microsoft.com/office/powerpoint/2010/main" val="209800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queer-lexikon.net/2017/06/08/schwu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dirty="0">
                <a:ea typeface="Noto Serif" panose="02020502060505020204" pitchFamily="18"/>
                <a:cs typeface="Noto Serif" panose="02020502060505020204" pitchFamily="18"/>
              </a:rPr>
              <a:t>Wir spielen ein Quiz. Dies ist ein Spiel bei dem es nicht darum geht zu gewinnen, sondern eine gute Entscheidung zu treffen. </a:t>
            </a:r>
          </a:p>
          <a:p>
            <a:pPr>
              <a:lnSpc>
                <a:spcPct val="150000"/>
              </a:lnSpc>
            </a:pPr>
            <a:endParaRPr lang="de-DE" sz="1200" dirty="0">
              <a:ea typeface="Noto Serif" panose="02020502060505020204" pitchFamily="18"/>
              <a:cs typeface="Noto Serif" panose="02020502060505020204" pitchFamily="18"/>
            </a:endParaRPr>
          </a:p>
          <a:p>
            <a:pPr>
              <a:lnSpc>
                <a:spcPct val="150000"/>
              </a:lnSpc>
            </a:pPr>
            <a:r>
              <a:rPr lang="de-DE" sz="1200" dirty="0">
                <a:ea typeface="Noto Serif" panose="02020502060505020204" pitchFamily="18"/>
                <a:cs typeface="Noto Serif" panose="02020502060505020204" pitchFamily="18"/>
              </a:rPr>
              <a:t>Wir zeigen dir gleich einige Hasskommentare und du entscheidest, wie du darauf reagieren würdest.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942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10</a:t>
            </a:fld>
            <a:endParaRPr lang="de-DE"/>
          </a:p>
        </p:txBody>
      </p:sp>
    </p:spTree>
    <p:extLst>
      <p:ext uri="{BB962C8B-B14F-4D97-AF65-F5344CB8AC3E}">
        <p14:creationId xmlns:p14="http://schemas.microsoft.com/office/powerpoint/2010/main" val="113930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A76E2A-54A8-40A5-A658-FA2BE8C3F74F}" type="slidenum">
              <a:rPr lang="de-DE" smtClean="0"/>
              <a:t>11</a:t>
            </a:fld>
            <a:endParaRPr lang="de-DE"/>
          </a:p>
        </p:txBody>
      </p:sp>
    </p:spTree>
    <p:extLst>
      <p:ext uri="{BB962C8B-B14F-4D97-AF65-F5344CB8AC3E}">
        <p14:creationId xmlns:p14="http://schemas.microsoft.com/office/powerpoint/2010/main" val="186250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Melden: </a:t>
            </a:r>
            <a:r>
              <a:rPr lang="de-DE" sz="1200" b="1" kern="1200" dirty="0" smtClean="0">
                <a:solidFill>
                  <a:schemeClr val="tx1"/>
                </a:solidFill>
                <a:effectLst/>
                <a:latin typeface="+mn-lt"/>
                <a:ea typeface="+mn-ea"/>
                <a:cs typeface="+mn-cs"/>
              </a:rPr>
              <a:t>schnell, unkompliziert und anonym</a:t>
            </a:r>
            <a:r>
              <a:rPr lang="de-DE"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Verstoß gegen</a:t>
            </a:r>
            <a:r>
              <a:rPr lang="de-DE" sz="1200" i="1" kern="1200" dirty="0" smtClean="0">
                <a:solidFill>
                  <a:schemeClr val="tx1"/>
                </a:solidFill>
                <a:effectLst/>
                <a:latin typeface="+mn-lt"/>
                <a:ea typeface="+mn-ea"/>
                <a:cs typeface="+mn-cs"/>
              </a:rPr>
              <a:t> Hausregeln</a:t>
            </a:r>
            <a:r>
              <a:rPr lang="de-DE" sz="1200" kern="1200" dirty="0" smtClean="0">
                <a:solidFill>
                  <a:schemeClr val="tx1"/>
                </a:solidFill>
                <a:effectLst/>
                <a:latin typeface="+mn-lt"/>
                <a:ea typeface="+mn-ea"/>
                <a:cs typeface="+mn-cs"/>
              </a:rPr>
              <a:t> („Gemeinschaftsstandards“) / Community Guidelines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Löschung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4DA76E2A-54A8-40A5-A658-FA2BE8C3F74F}" type="slidenum">
              <a:rPr lang="de-DE" smtClean="0"/>
              <a:t>12</a:t>
            </a:fld>
            <a:endParaRPr lang="de-DE"/>
          </a:p>
        </p:txBody>
      </p:sp>
    </p:spTree>
    <p:extLst>
      <p:ext uri="{BB962C8B-B14F-4D97-AF65-F5344CB8AC3E}">
        <p14:creationId xmlns:p14="http://schemas.microsoft.com/office/powerpoint/2010/main" val="312062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Netzwerkdurchsetzungsgesetz (</a:t>
            </a:r>
            <a:r>
              <a:rPr lang="de-DE" sz="1200" kern="1200" dirty="0" err="1" smtClean="0">
                <a:solidFill>
                  <a:schemeClr val="tx1"/>
                </a:solidFill>
                <a:effectLst/>
                <a:latin typeface="+mn-lt"/>
                <a:ea typeface="+mn-ea"/>
                <a:cs typeface="+mn-cs"/>
              </a:rPr>
              <a:t>NetzDG</a:t>
            </a:r>
            <a:r>
              <a:rPr lang="de-DE"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Motto:</a:t>
            </a:r>
            <a:r>
              <a:rPr lang="de-DE" sz="1200" kern="1200" baseline="0" dirty="0" smtClean="0">
                <a:solidFill>
                  <a:schemeClr val="tx1"/>
                </a:solidFill>
                <a:effectLst/>
                <a:latin typeface="+mn-lt"/>
                <a:ea typeface="+mn-ea"/>
                <a:cs typeface="+mn-cs"/>
              </a:rPr>
              <a:t> „Verfolgen statt (nur) löschen“ </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Plattformbetreiber müssen strafbare Inhalte innerhalb von 24 Stunden nach Eingang der Beschwerde gelöscht werden + an Strafverfolgungsbehörden weiterleiten </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außerdem: Beschwerde in jährliche Transparenzberichte aufgenommen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politischer Druck + größere Sichtbarkeit des Problems</a:t>
            </a:r>
          </a:p>
          <a:p>
            <a:pPr marL="171450" lvl="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Google + </a:t>
            </a:r>
            <a:r>
              <a:rPr lang="de-DE" sz="1200" kern="1200" dirty="0" err="1" smtClean="0">
                <a:solidFill>
                  <a:schemeClr val="tx1"/>
                </a:solidFill>
                <a:effectLst/>
                <a:latin typeface="+mn-lt"/>
                <a:ea typeface="+mn-ea"/>
                <a:cs typeface="+mn-cs"/>
              </a:rPr>
              <a:t>Meta</a:t>
            </a:r>
            <a:r>
              <a:rPr lang="de-DE" sz="1200" kern="1200" dirty="0" smtClean="0">
                <a:solidFill>
                  <a:schemeClr val="tx1"/>
                </a:solidFill>
                <a:effectLst/>
                <a:latin typeface="+mn-lt"/>
                <a:ea typeface="+mn-ea"/>
                <a:cs typeface="+mn-cs"/>
              </a:rPr>
              <a:t> aktuell gegen proaktives</a:t>
            </a:r>
            <a:r>
              <a:rPr lang="de-DE" sz="1200" kern="1200" baseline="0" dirty="0" smtClean="0">
                <a:solidFill>
                  <a:schemeClr val="tx1"/>
                </a:solidFill>
                <a:effectLst/>
                <a:latin typeface="+mn-lt"/>
                <a:ea typeface="+mn-ea"/>
                <a:cs typeface="+mn-cs"/>
              </a:rPr>
              <a:t> Monitoring</a:t>
            </a:r>
            <a:endParaRPr lang="de-DE"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aktuell:</a:t>
            </a:r>
          </a:p>
          <a:p>
            <a:pPr marL="628650" lvl="1" indent="-171450">
              <a:buFont typeface="Arial" panose="020B0604020202020204" pitchFamily="34" charset="0"/>
              <a:buChar char="•"/>
            </a:pPr>
            <a:r>
              <a:rPr lang="de-DE" sz="1200" kern="1200" dirty="0" err="1" smtClean="0">
                <a:solidFill>
                  <a:schemeClr val="tx1"/>
                </a:solidFill>
                <a:effectLst/>
                <a:latin typeface="+mn-lt"/>
                <a:ea typeface="+mn-ea"/>
                <a:cs typeface="+mn-cs"/>
              </a:rPr>
              <a:t>telegram</a:t>
            </a:r>
            <a:r>
              <a:rPr lang="de-DE" sz="1200" kern="1200" baseline="0" dirty="0" smtClean="0">
                <a:solidFill>
                  <a:schemeClr val="tx1"/>
                </a:solidFill>
                <a:effectLst/>
                <a:latin typeface="+mn-lt"/>
                <a:ea typeface="+mn-ea"/>
                <a:cs typeface="+mn-cs"/>
              </a:rPr>
              <a:t> muss 5,1 Mio. Euro zahlen wegen Verstoß gegen </a:t>
            </a:r>
            <a:r>
              <a:rPr lang="de-DE" sz="1200" kern="1200" baseline="0" dirty="0" err="1" smtClean="0">
                <a:solidFill>
                  <a:schemeClr val="tx1"/>
                </a:solidFill>
                <a:effectLst/>
                <a:latin typeface="+mn-lt"/>
                <a:ea typeface="+mn-ea"/>
                <a:cs typeface="+mn-cs"/>
              </a:rPr>
              <a:t>NetzDG</a:t>
            </a:r>
            <a:r>
              <a:rPr lang="de-DE" sz="1200" kern="1200" baseline="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ea typeface="Noto Serif" panose="02020502060505020204" pitchFamily="18"/>
              <a:cs typeface="Noto Serif" panose="02020502060505020204" pitchFamily="18"/>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30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sz="1200" kern="1200" dirty="0" smtClean="0">
                <a:solidFill>
                  <a:schemeClr val="tx1"/>
                </a:solidFill>
                <a:effectLst/>
                <a:latin typeface="+mn-lt"/>
                <a:ea typeface="+mn-ea"/>
                <a:cs typeface="+mn-cs"/>
              </a:rPr>
              <a:t>„Elite“ = Code in Verschwörungserzählungen (kleine Gruppe hat alle / unerreichbare Macht) </a:t>
            </a:r>
          </a:p>
          <a:p>
            <a:pPr marL="0" indent="0">
              <a:buFont typeface="Arial" panose="020B0604020202020204" pitchFamily="34" charset="0"/>
              <a:buNone/>
            </a:pPr>
            <a:endParaRPr lang="de-DE" sz="1200" kern="1200" dirty="0" smtClean="0">
              <a:solidFill>
                <a:schemeClr val="tx1"/>
              </a:solidFill>
              <a:effectLst/>
              <a:latin typeface="+mn-lt"/>
              <a:ea typeface="+mn-ea"/>
              <a:cs typeface="+mn-cs"/>
              <a:sym typeface="Wingdings" panose="05000000000000000000" pitchFamily="2" charset="2"/>
            </a:endParaRPr>
          </a:p>
          <a:p>
            <a:pPr marL="171450" indent="-171450">
              <a:buFont typeface="Wingdings" panose="05000000000000000000" pitchFamily="2" charset="2"/>
              <a:buChar char="à"/>
            </a:pPr>
            <a:r>
              <a:rPr lang="de-DE" sz="1200" kern="1200" dirty="0" smtClean="0">
                <a:solidFill>
                  <a:schemeClr val="tx1"/>
                </a:solidFill>
                <a:effectLst/>
                <a:latin typeface="+mn-lt"/>
                <a:ea typeface="+mn-ea"/>
                <a:cs typeface="+mn-cs"/>
              </a:rPr>
              <a:t>Erzählung vom „großen Austausch“: </a:t>
            </a:r>
          </a:p>
          <a:p>
            <a:pPr marL="0" indent="0">
              <a:buFont typeface="Arial" panose="020B0604020202020204" pitchFamily="34" charset="0"/>
              <a:buNone/>
            </a:pPr>
            <a:r>
              <a:rPr lang="de-DE" sz="1200" kern="1200" dirty="0" smtClean="0">
                <a:solidFill>
                  <a:schemeClr val="tx1"/>
                </a:solidFill>
                <a:effectLst/>
                <a:latin typeface="+mn-lt"/>
                <a:ea typeface="+mn-ea"/>
                <a:cs typeface="+mn-cs"/>
              </a:rPr>
              <a:t>Verschwörungserzählung, dass Regierungen und/oder „geheime Mächte“ daran arbeiteten, die kritische, einheimische (völkisch-rassistisch definierte) Bevölkerung auszutauschen gegen eine Bevölkerung aus Migrant*innen</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340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err="1" smtClean="0">
                <a:solidFill>
                  <a:schemeClr val="tx1"/>
                </a:solidFill>
                <a:effectLst/>
                <a:latin typeface="+mn-lt"/>
                <a:ea typeface="+mn-ea"/>
                <a:cs typeface="+mn-cs"/>
              </a:rPr>
              <a:t>Verschwörungsideolog:innen</a:t>
            </a:r>
            <a:r>
              <a:rPr lang="de-DE" sz="1200" kern="1200" dirty="0" smtClean="0">
                <a:solidFill>
                  <a:schemeClr val="tx1"/>
                </a:solidFill>
                <a:effectLst/>
                <a:latin typeface="+mn-lt"/>
                <a:ea typeface="+mn-ea"/>
                <a:cs typeface="+mn-cs"/>
              </a:rPr>
              <a:t> sehen an jeder Ecke die Entstehung der New World Order (NWO)</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meint: Herrschaft einer imaginierten Elite über die restliche Weltbevölkerung</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wiederkehrendes Muster: antisemitische Wahnvorstellungen einer "jüdischen Weltherrschaft"</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populäre Ausdruck "Verschwörungstheorie" = verfälschend: krude Vorstellungen ohne Wissenschaftlichkeit </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764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Holocaust = durch die </a:t>
            </a:r>
            <a:r>
              <a:rPr lang="de-DE" sz="1200" kern="1200" dirty="0" err="1" smtClean="0">
                <a:solidFill>
                  <a:schemeClr val="tx1"/>
                </a:solidFill>
                <a:effectLst/>
                <a:latin typeface="+mn-lt"/>
                <a:ea typeface="+mn-ea"/>
                <a:cs typeface="+mn-cs"/>
              </a:rPr>
              <a:t>Nationalsozialist:innen</a:t>
            </a:r>
            <a:r>
              <a:rPr lang="de-DE" sz="1200" kern="1200" dirty="0" smtClean="0">
                <a:solidFill>
                  <a:schemeClr val="tx1"/>
                </a:solidFill>
                <a:effectLst/>
                <a:latin typeface="+mn-lt"/>
                <a:ea typeface="+mn-ea"/>
                <a:cs typeface="+mn-cs"/>
              </a:rPr>
              <a:t> organisierten Massenmord an 6 Millionen Jüdinnen und Juden in Europa (auch: „NS-Völkermord“)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Leugnung (Straftat), Verharmlosung oder Relativierung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vorgebliches in Frage stellen von („praktischen“) Details und Intentionen (teils pseudointellektueller, vermeintlich forschender Anstrich)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z.B. Gleichsetzung mit anderen Massenverbrechen oder Massensterben (moralische Gleichwertigkeit) zu behaupten</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Antisemitismus: Holocaust sei "erfunden" worden (von den Siegermächten des Zweiten Weltkriegs oder den </a:t>
            </a:r>
            <a:r>
              <a:rPr lang="de-DE" sz="1200" kern="1200" dirty="0" err="1" smtClean="0">
                <a:solidFill>
                  <a:schemeClr val="tx1"/>
                </a:solidFill>
                <a:effectLst/>
                <a:latin typeface="+mn-lt"/>
                <a:ea typeface="+mn-ea"/>
                <a:cs typeface="+mn-cs"/>
              </a:rPr>
              <a:t>Jüd:innen</a:t>
            </a:r>
            <a:r>
              <a:rPr lang="de-DE" sz="1200" kern="1200" dirty="0" smtClean="0">
                <a:solidFill>
                  <a:schemeClr val="tx1"/>
                </a:solidFill>
                <a:effectLst/>
                <a:latin typeface="+mn-lt"/>
                <a:ea typeface="+mn-ea"/>
                <a:cs typeface="+mn-cs"/>
              </a:rPr>
              <a:t>), um den Staat Israel zu schaffen und angebliche Eroberungsziele im Nahen Osten zu rechtfertigen. </a:t>
            </a:r>
          </a:p>
          <a:p>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42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Rechtsprechung</a:t>
            </a:r>
            <a:r>
              <a:rPr lang="de-DE" baseline="0" dirty="0" smtClean="0"/>
              <a:t> in D: </a:t>
            </a:r>
          </a:p>
          <a:p>
            <a:pPr marL="628650" lvl="1" indent="-171450">
              <a:buFont typeface="Arial" panose="020B0604020202020204" pitchFamily="34" charset="0"/>
              <a:buChar char="•"/>
            </a:pPr>
            <a:r>
              <a:rPr lang="de-DE" baseline="0" dirty="0" smtClean="0"/>
              <a:t>Holocaustleugnung = Straftatbestand </a:t>
            </a:r>
          </a:p>
          <a:p>
            <a:pPr marL="628650" lvl="1" indent="-171450">
              <a:buFont typeface="Arial" panose="020B0604020202020204" pitchFamily="34" charset="0"/>
              <a:buChar char="•"/>
            </a:pPr>
            <a:r>
              <a:rPr lang="de-DE" baseline="0" dirty="0" smtClean="0"/>
              <a:t>Holocaustrelativierung: Ermessen </a:t>
            </a:r>
          </a:p>
          <a:p>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99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insbesondere Frauen oder als weiblich gelesene Personen von Sexismus betroffen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hier: Reduzierung auf Körper bei anderem Thema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1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Sexismus = jede Form der Diskriminierung von Menschen aufgrund ihres zugeschriebenen Geschlechts.</a:t>
            </a:r>
          </a:p>
          <a:p>
            <a:r>
              <a:rPr lang="de-DE" sz="1200" kern="1200" dirty="0" smtClean="0">
                <a:solidFill>
                  <a:schemeClr val="tx1"/>
                </a:solidFill>
                <a:effectLst/>
                <a:latin typeface="+mn-lt"/>
                <a:ea typeface="+mn-ea"/>
                <a:cs typeface="+mn-cs"/>
              </a:rPr>
              <a:t> </a:t>
            </a:r>
          </a:p>
          <a:p>
            <a:r>
              <a:rPr lang="de-DE" sz="1200" kern="1200" dirty="0" err="1" smtClean="0">
                <a:solidFill>
                  <a:schemeClr val="tx1"/>
                </a:solidFill>
                <a:effectLst/>
                <a:latin typeface="+mn-lt"/>
                <a:ea typeface="+mn-ea"/>
                <a:cs typeface="+mn-cs"/>
              </a:rPr>
              <a:t>Bodyshaming</a:t>
            </a:r>
            <a:r>
              <a:rPr lang="de-DE" sz="1200" kern="1200" dirty="0" smtClean="0">
                <a:solidFill>
                  <a:schemeClr val="tx1"/>
                </a:solidFill>
                <a:effectLst/>
                <a:latin typeface="+mn-lt"/>
                <a:ea typeface="+mn-ea"/>
                <a:cs typeface="+mn-cs"/>
              </a:rPr>
              <a:t>: Abwertung aufgrund des Körpers </a:t>
            </a:r>
          </a:p>
          <a:p>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82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Inhaltswarnung vom Anfang wiederholen: </a:t>
            </a:r>
          </a:p>
          <a:p>
            <a:r>
              <a:rPr lang="de-DE" sz="1200" kern="1200" dirty="0" smtClean="0">
                <a:solidFill>
                  <a:schemeClr val="tx1"/>
                </a:solidFill>
                <a:effectLst/>
                <a:latin typeface="+mn-lt"/>
                <a:ea typeface="+mn-ea"/>
                <a:cs typeface="+mn-cs"/>
              </a:rPr>
              <a:t>Wenn du dich aufgrund der gezeigten Nachrichten/</a:t>
            </a:r>
            <a:r>
              <a:rPr lang="de-DE" sz="1200" kern="1200" dirty="0" err="1" smtClean="0">
                <a:solidFill>
                  <a:schemeClr val="tx1"/>
                </a:solidFill>
                <a:effectLst/>
                <a:latin typeface="+mn-lt"/>
                <a:ea typeface="+mn-ea"/>
                <a:cs typeface="+mn-cs"/>
              </a:rPr>
              <a:t>Postings</a:t>
            </a:r>
            <a:r>
              <a:rPr lang="de-DE" sz="1200" kern="1200" dirty="0" smtClean="0">
                <a:solidFill>
                  <a:schemeClr val="tx1"/>
                </a:solidFill>
                <a:effectLst/>
                <a:latin typeface="+mn-lt"/>
                <a:ea typeface="+mn-ea"/>
                <a:cs typeface="+mn-cs"/>
              </a:rPr>
              <a:t> unwohl fühlst, teil uns das bitte mit! </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84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Unterstellung einer Gefahr / negativen Beeinflussung für Kinder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Ungleichbehandlung </a:t>
            </a:r>
          </a:p>
          <a:p>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4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800" kern="1200" dirty="0" err="1" smtClean="0">
                <a:solidFill>
                  <a:schemeClr val="tx1"/>
                </a:solidFill>
                <a:effectLst/>
                <a:latin typeface="+mn-lt"/>
                <a:ea typeface="+mn-ea"/>
                <a:cs typeface="+mn-cs"/>
              </a:rPr>
              <a:t>Queerfeindlichkeit</a:t>
            </a:r>
            <a:r>
              <a:rPr lang="de-DE" sz="1800" kern="1200" dirty="0" smtClean="0">
                <a:solidFill>
                  <a:schemeClr val="tx1"/>
                </a:solidFill>
                <a:effectLst/>
                <a:latin typeface="+mn-lt"/>
                <a:ea typeface="+mn-ea"/>
                <a:cs typeface="+mn-cs"/>
              </a:rPr>
              <a:t> = jede Form der Diskriminierung von Menschen aufgrund ihrer Identifikation als </a:t>
            </a:r>
            <a:r>
              <a:rPr lang="de-DE" sz="1800" i="1" kern="1200" dirty="0" err="1" smtClean="0">
                <a:solidFill>
                  <a:schemeClr val="tx1"/>
                </a:solidFill>
                <a:effectLst/>
                <a:latin typeface="+mn-lt"/>
                <a:ea typeface="+mn-ea"/>
                <a:cs typeface="+mn-cs"/>
              </a:rPr>
              <a:t>queer</a:t>
            </a:r>
            <a:r>
              <a:rPr lang="de-DE" sz="18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de-DE" sz="1800" b="1" kern="1200" dirty="0" err="1" smtClean="0">
                <a:solidFill>
                  <a:schemeClr val="tx1"/>
                </a:solidFill>
                <a:effectLst/>
                <a:latin typeface="+mn-lt"/>
                <a:ea typeface="+mn-ea"/>
                <a:cs typeface="+mn-cs"/>
              </a:rPr>
              <a:t>queer</a:t>
            </a:r>
            <a:r>
              <a:rPr lang="de-DE" sz="1800" kern="1200" dirty="0" smtClean="0">
                <a:solidFill>
                  <a:schemeClr val="tx1"/>
                </a:solidFill>
                <a:effectLst/>
                <a:latin typeface="+mn-lt"/>
                <a:ea typeface="+mn-ea"/>
                <a:cs typeface="+mn-cs"/>
              </a:rPr>
              <a:t>: lange Zeit Schimpfwort, insbesondere gegenüber </a:t>
            </a:r>
            <a:r>
              <a:rPr lang="de-DE" sz="1800" u="sng" kern="1200" dirty="0" smtClean="0">
                <a:solidFill>
                  <a:schemeClr val="tx1"/>
                </a:solidFill>
                <a:effectLst/>
                <a:latin typeface="+mn-lt"/>
                <a:ea typeface="+mn-ea"/>
                <a:cs typeface="+mn-cs"/>
                <a:hlinkClick r:id="rId3"/>
              </a:rPr>
              <a:t>schwulen</a:t>
            </a:r>
            <a:r>
              <a:rPr lang="de-DE" sz="1800" kern="1200" dirty="0" smtClean="0">
                <a:solidFill>
                  <a:schemeClr val="tx1"/>
                </a:solidFill>
                <a:effectLst/>
                <a:latin typeface="+mn-lt"/>
                <a:ea typeface="+mn-ea"/>
                <a:cs typeface="+mn-cs"/>
              </a:rPr>
              <a:t> Männern</a:t>
            </a:r>
          </a:p>
          <a:p>
            <a:pPr marL="171450" lvl="0" indent="-171450">
              <a:buFont typeface="Arial" panose="020B0604020202020204" pitchFamily="34" charset="0"/>
              <a:buChar char="•"/>
            </a:pPr>
            <a:r>
              <a:rPr lang="de-DE" sz="1800" kern="1200" dirty="0" smtClean="0">
                <a:solidFill>
                  <a:schemeClr val="tx1"/>
                </a:solidFill>
                <a:effectLst/>
                <a:latin typeface="+mn-lt"/>
                <a:ea typeface="+mn-ea"/>
                <a:cs typeface="+mn-cs"/>
              </a:rPr>
              <a:t>heute meist positiv als Selbstbezeichnung, </a:t>
            </a:r>
          </a:p>
          <a:p>
            <a:pPr marL="171450" indent="-171450">
              <a:buFont typeface="Arial" panose="020B0604020202020204" pitchFamily="34" charset="0"/>
              <a:buChar char="•"/>
            </a:pPr>
            <a:r>
              <a:rPr lang="de-DE" sz="1800" kern="1200" dirty="0" smtClean="0">
                <a:solidFill>
                  <a:schemeClr val="tx1"/>
                </a:solidFill>
                <a:effectLst/>
                <a:latin typeface="+mn-lt"/>
                <a:ea typeface="+mn-ea"/>
                <a:cs typeface="+mn-cs"/>
              </a:rPr>
              <a:t>vor allem von Menschen, die ihre Identität </a:t>
            </a:r>
          </a:p>
          <a:p>
            <a:endParaRPr lang="de-DE" sz="18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DE" sz="1800" kern="1200" dirty="0" smtClean="0">
                <a:solidFill>
                  <a:schemeClr val="tx1"/>
                </a:solidFill>
                <a:effectLst/>
                <a:latin typeface="+mn-lt"/>
                <a:ea typeface="+mn-ea"/>
                <a:cs typeface="+mn-cs"/>
              </a:rPr>
              <a:t>plus: </a:t>
            </a:r>
            <a:r>
              <a:rPr lang="de-DE" sz="1800" i="1" kern="1200" dirty="0" err="1" smtClean="0">
                <a:solidFill>
                  <a:schemeClr val="tx1"/>
                </a:solidFill>
                <a:effectLst/>
                <a:latin typeface="+mn-lt"/>
                <a:ea typeface="+mn-ea"/>
                <a:cs typeface="+mn-cs"/>
              </a:rPr>
              <a:t>queer</a:t>
            </a:r>
            <a:r>
              <a:rPr lang="de-DE" sz="1800" kern="1200" dirty="0" smtClean="0">
                <a:solidFill>
                  <a:schemeClr val="tx1"/>
                </a:solidFill>
                <a:effectLst/>
                <a:latin typeface="+mn-lt"/>
                <a:ea typeface="+mn-ea"/>
                <a:cs typeface="+mn-cs"/>
              </a:rPr>
              <a:t> als Überbegriff für Menschen, die nicht in die romantischen, sexuellen und/oder geschlechtlichen Normen der Gesellschaft </a:t>
            </a:r>
            <a:r>
              <a:rPr lang="de-DE" sz="1800" kern="1200" dirty="0" err="1" smtClean="0">
                <a:solidFill>
                  <a:schemeClr val="tx1"/>
                </a:solidFill>
                <a:effectLst/>
                <a:latin typeface="+mn-lt"/>
                <a:ea typeface="+mn-ea"/>
                <a:cs typeface="+mn-cs"/>
              </a:rPr>
              <a:t>passenals</a:t>
            </a:r>
            <a:r>
              <a:rPr lang="de-DE" sz="1800" kern="1200" dirty="0" smtClean="0">
                <a:solidFill>
                  <a:schemeClr val="tx1"/>
                </a:solidFill>
                <a:effectLst/>
                <a:latin typeface="+mn-lt"/>
                <a:ea typeface="+mn-ea"/>
                <a:cs typeface="+mn-cs"/>
              </a:rPr>
              <a:t> ‚außerhalb der gesellschaftlichen Norm‘ ansehen.</a:t>
            </a:r>
          </a:p>
          <a:p>
            <a:pPr marL="171450" indent="-171450">
              <a:buFont typeface="Arial" panose="020B0604020202020204" pitchFamily="34" charset="0"/>
              <a:buChar char="•"/>
            </a:pPr>
            <a:endParaRPr lang="de-DE" sz="1800" kern="1200" dirty="0" smtClean="0">
              <a:solidFill>
                <a:schemeClr val="tx1"/>
              </a:solidFill>
              <a:effectLst/>
              <a:latin typeface="+mn-lt"/>
              <a:ea typeface="+mn-ea"/>
              <a:cs typeface="+mn-cs"/>
            </a:endParaRPr>
          </a:p>
          <a:p>
            <a:r>
              <a:rPr lang="de-DE" sz="1800" b="1" kern="1200" dirty="0" smtClean="0">
                <a:solidFill>
                  <a:schemeClr val="tx1"/>
                </a:solidFill>
                <a:effectLst/>
                <a:latin typeface="+mn-lt"/>
                <a:ea typeface="+mn-ea"/>
                <a:cs typeface="+mn-cs"/>
              </a:rPr>
              <a:t>Fragen zwischendurch: </a:t>
            </a:r>
            <a:endParaRPr lang="de-DE" sz="1800" kern="1200" dirty="0" smtClean="0">
              <a:solidFill>
                <a:schemeClr val="tx1"/>
              </a:solidFill>
              <a:effectLst/>
              <a:latin typeface="+mn-lt"/>
              <a:ea typeface="+mn-ea"/>
              <a:cs typeface="+mn-cs"/>
            </a:endParaRPr>
          </a:p>
          <a:p>
            <a:r>
              <a:rPr lang="de-DE" sz="1800" kern="1200" dirty="0" smtClean="0">
                <a:solidFill>
                  <a:schemeClr val="tx1"/>
                </a:solidFill>
                <a:effectLst/>
                <a:latin typeface="+mn-lt"/>
                <a:ea typeface="+mn-ea"/>
                <a:cs typeface="+mn-cs"/>
              </a:rPr>
              <a:t>Wie geht es dir mit den Kommentaren?</a:t>
            </a:r>
          </a:p>
          <a:p>
            <a:r>
              <a:rPr lang="de-DE" sz="1800" kern="1200" dirty="0" smtClean="0">
                <a:solidFill>
                  <a:schemeClr val="tx1"/>
                </a:solidFill>
                <a:effectLst/>
                <a:latin typeface="+mn-lt"/>
                <a:ea typeface="+mn-ea"/>
                <a:cs typeface="+mn-cs"/>
              </a:rPr>
              <a:t>Begegnen euch solche und andere Kommentare im Netz? </a:t>
            </a:r>
          </a:p>
          <a:p>
            <a:pPr marL="171450" indent="-171450">
              <a:buFont typeface="Arial" panose="020B0604020202020204" pitchFamily="34" charset="0"/>
              <a:buChar char="•"/>
            </a:pPr>
            <a:endParaRPr lang="de-DE" sz="1800" dirty="0" smtClean="0"/>
          </a:p>
          <a:p>
            <a:endParaRPr lang="de-DE" sz="18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7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„blenden lassen“ = Unterstellung einer Lüge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„Goldjunge“ = Unterstellung von Glück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„Sozialschmarotzer“ = Motiv v. Ausnutzung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Pauschalisierung + Herstellung einer gemeinsamen Identität als Abgrenzung: „wir“ und „die ALLE“ </a:t>
            </a:r>
          </a:p>
          <a:p>
            <a:r>
              <a:rPr lang="de-DE" sz="1200"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sym typeface="Wingdings" panose="05000000000000000000" pitchFamily="2" charset="2"/>
              </a:rPr>
              <a:t> Dog-</a:t>
            </a:r>
            <a:r>
              <a:rPr lang="de-DE" sz="1200" kern="1200" dirty="0" err="1" smtClean="0">
                <a:solidFill>
                  <a:schemeClr val="tx1"/>
                </a:solidFill>
                <a:effectLst/>
                <a:latin typeface="+mn-lt"/>
                <a:ea typeface="+mn-ea"/>
                <a:cs typeface="+mn-cs"/>
                <a:sym typeface="Wingdings" panose="05000000000000000000" pitchFamily="2" charset="2"/>
              </a:rPr>
              <a:t>Whistle</a:t>
            </a:r>
            <a:r>
              <a:rPr lang="de-DE" sz="1200" kern="1200" dirty="0" smtClean="0">
                <a:solidFill>
                  <a:schemeClr val="tx1"/>
                </a:solidFill>
                <a:effectLst/>
                <a:latin typeface="+mn-lt"/>
                <a:ea typeface="+mn-ea"/>
                <a:cs typeface="+mn-cs"/>
                <a:sym typeface="Wingdings" panose="05000000000000000000" pitchFamily="2" charset="2"/>
              </a:rPr>
              <a:t>:</a:t>
            </a:r>
            <a:r>
              <a:rPr lang="de-DE" sz="1200" kern="1200" baseline="0" dirty="0" smtClean="0">
                <a:solidFill>
                  <a:schemeClr val="tx1"/>
                </a:solidFill>
                <a:effectLst/>
                <a:latin typeface="+mn-lt"/>
                <a:ea typeface="+mn-ea"/>
                <a:cs typeface="+mn-cs"/>
                <a:sym typeface="Wingdings" panose="05000000000000000000" pitchFamily="2" charset="2"/>
              </a:rPr>
              <a:t> „Goldstück“ als rassistische Beleidigung in Anlehnung an antisemitischen Code „Silberstück“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(Hierarchisierung von Fluchtmotiven) </a:t>
            </a: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22</a:t>
            </a:fld>
            <a:endParaRPr lang="de-DE"/>
          </a:p>
        </p:txBody>
      </p:sp>
    </p:spTree>
    <p:extLst>
      <p:ext uri="{BB962C8B-B14F-4D97-AF65-F5344CB8AC3E}">
        <p14:creationId xmlns:p14="http://schemas.microsoft.com/office/powerpoint/2010/main" val="155922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Rassismus behandelt Menschen nicht als Individuen, sondern als Angehörige einer Gruppe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Unterstellung unveränderlicher Eigenschaften, Fähigkeiten oder Charakterzüge aus Gruppenzugehörigkeit</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eigene Gruppe als höherwertig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klassischer, biologistischer Rassismus:  wissenschaftlich längst überholten Einteilung der Menschheit in „Rassen“ nach äußeren Merkmalen wie Haut- und Haarfarbe</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Versuch seit den siebziger Jahren, neue Begründungen für ihren Rassismus zu finden, in dem sie von "anderen Kulturen" oder "Ethnien" sprechen (</a:t>
            </a:r>
            <a:r>
              <a:rPr lang="de-DE" sz="1200" kern="1200" dirty="0" err="1" smtClean="0">
                <a:solidFill>
                  <a:schemeClr val="tx1"/>
                </a:solidFill>
                <a:effectLst/>
                <a:latin typeface="+mn-lt"/>
                <a:ea typeface="+mn-ea"/>
                <a:cs typeface="+mn-cs"/>
              </a:rPr>
              <a:t>kulturalistischer</a:t>
            </a:r>
            <a:r>
              <a:rPr lang="de-DE" sz="1200" kern="1200" dirty="0" smtClean="0">
                <a:solidFill>
                  <a:schemeClr val="tx1"/>
                </a:solidFill>
                <a:effectLst/>
                <a:latin typeface="+mn-lt"/>
                <a:ea typeface="+mn-ea"/>
                <a:cs typeface="+mn-cs"/>
              </a:rPr>
              <a:t> Rassismus) </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23</a:t>
            </a:fld>
            <a:endParaRPr lang="de-DE"/>
          </a:p>
        </p:txBody>
      </p:sp>
    </p:spTree>
    <p:extLst>
      <p:ext uri="{BB962C8B-B14F-4D97-AF65-F5344CB8AC3E}">
        <p14:creationId xmlns:p14="http://schemas.microsoft.com/office/powerpoint/2010/main" val="106610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a typeface="Noto Serif" panose="02020502060505020204" pitchFamily="18"/>
                <a:cs typeface="Noto Serif" panose="02020502060505020204" pitchFamily="18"/>
              </a:rPr>
              <a:t>Das Internet ist kein </a:t>
            </a:r>
            <a:r>
              <a:rPr lang="de-DE" sz="1200" b="1" dirty="0">
                <a:ea typeface="Noto Serif" panose="02020502060505020204" pitchFamily="18"/>
                <a:cs typeface="Noto Serif" panose="02020502060505020204" pitchFamily="18"/>
              </a:rPr>
              <a:t>rechtsfreier Raum</a:t>
            </a:r>
            <a:r>
              <a:rPr lang="de-DE" sz="1200" dirty="0">
                <a:ea typeface="Noto Serif" panose="02020502060505020204" pitchFamily="18"/>
                <a:cs typeface="Noto Serif" panose="02020502060505020204" pitchFamily="18"/>
              </a:rPr>
              <a:t>, denn auch hier gelten </a:t>
            </a:r>
            <a:r>
              <a:rPr lang="de-DE" sz="1200" b="1" dirty="0">
                <a:ea typeface="Noto Serif" panose="02020502060505020204" pitchFamily="18"/>
                <a:cs typeface="Noto Serif" panose="02020502060505020204" pitchFamily="18"/>
              </a:rPr>
              <a:t>Gesetze und gesellschaftliche Regeln</a:t>
            </a:r>
            <a:r>
              <a:rPr lang="de-DE" sz="1200" dirty="0">
                <a:ea typeface="Noto Serif" panose="02020502060505020204" pitchFamily="18"/>
                <a:cs typeface="Noto Serif" panose="02020502060505020204" pitchFamily="18"/>
              </a:rPr>
              <a:t>. </a:t>
            </a:r>
            <a:endParaRPr lang="de-DE" sz="1200" dirty="0" smtClean="0">
              <a:ea typeface="Noto Serif" panose="02020502060505020204" pitchFamily="18"/>
              <a:cs typeface="Noto Serif" panose="02020502060505020204" pitchFamily="1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ea typeface="Noto Serif" panose="02020502060505020204" pitchFamily="18"/>
                <a:cs typeface="Noto Serif" panose="02020502060505020204" pitchFamily="18"/>
              </a:rPr>
              <a:t>Wer </a:t>
            </a:r>
            <a:r>
              <a:rPr lang="de-DE" sz="1200" dirty="0">
                <a:ea typeface="Noto Serif" panose="02020502060505020204" pitchFamily="18"/>
                <a:cs typeface="Noto Serif" panose="02020502060505020204" pitchFamily="18"/>
              </a:rPr>
              <a:t>also Hassbotschaften ins Netz schreibt, muss auch mit den Konsequenzen leben. Empfindliche </a:t>
            </a:r>
            <a:r>
              <a:rPr lang="de-DE" sz="1200" b="1" dirty="0">
                <a:ea typeface="Noto Serif" panose="02020502060505020204" pitchFamily="18"/>
                <a:cs typeface="Noto Serif" panose="02020502060505020204" pitchFamily="18"/>
              </a:rPr>
              <a:t>Geldstrafen oder sogar Gefängnisstrafen </a:t>
            </a:r>
            <a:r>
              <a:rPr lang="de-DE" sz="1200" dirty="0">
                <a:ea typeface="Noto Serif" panose="02020502060505020204" pitchFamily="18"/>
                <a:cs typeface="Noto Serif" panose="02020502060505020204" pitchFamily="18"/>
              </a:rPr>
              <a:t>können die Folge sein.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ea typeface="Noto Serif" panose="02020502060505020204" pitchFamily="18"/>
              <a:cs typeface="Noto Serif" panose="02020502060505020204" pitchFamily="1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ea typeface="Noto Serif" panose="02020502060505020204" pitchFamily="18"/>
                <a:cs typeface="Noto Serif" panose="02020502060505020204" pitchFamily="18"/>
              </a:rPr>
              <a:t>Wir zeigen dir nun reale Hasskommentare. Hier sind wir an deiner Meinung interessiert: Was denkst du; wurde der Kommentar bestraft oder nicht? </a:t>
            </a: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24</a:t>
            </a:fld>
            <a:endParaRPr lang="de-DE"/>
          </a:p>
        </p:txBody>
      </p:sp>
    </p:spTree>
    <p:extLst>
      <p:ext uri="{BB962C8B-B14F-4D97-AF65-F5344CB8AC3E}">
        <p14:creationId xmlns:p14="http://schemas.microsoft.com/office/powerpoint/2010/main" val="2083977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25</a:t>
            </a:fld>
            <a:endParaRPr lang="de-DE"/>
          </a:p>
        </p:txBody>
      </p:sp>
    </p:spTree>
    <p:extLst>
      <p:ext uri="{BB962C8B-B14F-4D97-AF65-F5344CB8AC3E}">
        <p14:creationId xmlns:p14="http://schemas.microsoft.com/office/powerpoint/2010/main" val="182359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A76E2A-54A8-40A5-A658-FA2BE8C3F74F}" type="slidenum">
              <a:rPr lang="de-DE" smtClean="0"/>
              <a:t>26</a:t>
            </a:fld>
            <a:endParaRPr lang="de-DE"/>
          </a:p>
        </p:txBody>
      </p:sp>
    </p:spTree>
    <p:extLst>
      <p:ext uri="{BB962C8B-B14F-4D97-AF65-F5344CB8AC3E}">
        <p14:creationId xmlns:p14="http://schemas.microsoft.com/office/powerpoint/2010/main" val="4092574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A76E2A-54A8-40A5-A658-FA2BE8C3F74F}" type="slidenum">
              <a:rPr lang="de-DE" smtClean="0"/>
              <a:t>27</a:t>
            </a:fld>
            <a:endParaRPr lang="de-DE"/>
          </a:p>
        </p:txBody>
      </p:sp>
    </p:spTree>
    <p:extLst>
      <p:ext uri="{BB962C8B-B14F-4D97-AF65-F5344CB8AC3E}">
        <p14:creationId xmlns:p14="http://schemas.microsoft.com/office/powerpoint/2010/main" val="1360256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Lutz Bachmann, der Mitbegründer von </a:t>
            </a:r>
            <a:r>
              <a:rPr lang="de-DE" sz="1200" kern="1200" dirty="0" err="1" smtClean="0">
                <a:solidFill>
                  <a:schemeClr val="tx1"/>
                </a:solidFill>
                <a:effectLst/>
                <a:latin typeface="+mn-lt"/>
                <a:ea typeface="+mn-ea"/>
                <a:cs typeface="+mn-cs"/>
              </a:rPr>
              <a:t>Pegida</a:t>
            </a:r>
            <a:r>
              <a:rPr lang="de-DE" sz="1200" kern="1200" dirty="0" smtClean="0">
                <a:solidFill>
                  <a:schemeClr val="tx1"/>
                </a:solidFill>
                <a:effectLst/>
                <a:latin typeface="+mn-lt"/>
                <a:ea typeface="+mn-ea"/>
                <a:cs typeface="+mn-cs"/>
              </a:rPr>
              <a:t>, bezeichnete 2014 geflüchtete Menschen öffentlich als „Gelumpe“ und „Dreckspack“.</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9600 kostete ihn dieser rassistische Kommentar</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Volksverhetzung</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wer gegen Teile der Bevölkerung zu Hass und Gewalt aufstachelt, diese böswillig beschimpft oder verleumdet</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28</a:t>
            </a:fld>
            <a:endParaRPr lang="de-DE"/>
          </a:p>
        </p:txBody>
      </p:sp>
    </p:spTree>
    <p:extLst>
      <p:ext uri="{BB962C8B-B14F-4D97-AF65-F5344CB8AC3E}">
        <p14:creationId xmlns:p14="http://schemas.microsoft.com/office/powerpoint/2010/main" val="3121265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DA76E2A-54A8-40A5-A658-FA2BE8C3F74F}" type="slidenum">
              <a:rPr lang="de-DE" smtClean="0"/>
              <a:t>29</a:t>
            </a:fld>
            <a:endParaRPr lang="de-DE"/>
          </a:p>
        </p:txBody>
      </p:sp>
    </p:spTree>
    <p:extLst>
      <p:ext uri="{BB962C8B-B14F-4D97-AF65-F5344CB8AC3E}">
        <p14:creationId xmlns:p14="http://schemas.microsoft.com/office/powerpoint/2010/main" val="118457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Wir zeigen euch einige Hassnachrichten und ihr habt vier Möglichkeiten auf diese zu reagieren. Ihr müsst euch hier für </a:t>
            </a:r>
            <a:r>
              <a:rPr kumimoji="0" lang="de-DE" sz="1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Möglichkeit</a:t>
            </a:r>
            <a:r>
              <a:rPr kumimoji="0" lang="de-DE" sz="1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entscheiden – diskutiert aber auch gerne!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935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30</a:t>
            </a:fld>
            <a:endParaRPr lang="de-DE"/>
          </a:p>
        </p:txBody>
      </p:sp>
    </p:spTree>
    <p:extLst>
      <p:ext uri="{BB962C8B-B14F-4D97-AF65-F5344CB8AC3E}">
        <p14:creationId xmlns:p14="http://schemas.microsoft.com/office/powerpoint/2010/main" val="2234402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50000"/>
              </a:lnSpc>
            </a:pPr>
            <a:r>
              <a:rPr lang="de-DE" sz="1200" b="1" dirty="0">
                <a:solidFill>
                  <a:srgbClr val="1D1C1D"/>
                </a:solidFill>
              </a:rPr>
              <a:t>Sibel Schick</a:t>
            </a:r>
          </a:p>
          <a:p>
            <a:pPr>
              <a:lnSpc>
                <a:spcPct val="150000"/>
              </a:lnSpc>
            </a:pPr>
            <a:r>
              <a:rPr lang="de-DE" sz="1200" dirty="0">
                <a:solidFill>
                  <a:srgbClr val="1D1C1D"/>
                </a:solidFill>
              </a:rPr>
              <a:t>„Dieses Urteil ist zwar ein positives Zeichen, allerdings nur ein </a:t>
            </a:r>
            <a:r>
              <a:rPr lang="de-DE" sz="1200" b="1" dirty="0">
                <a:solidFill>
                  <a:srgbClr val="1D1C1D"/>
                </a:solidFill>
              </a:rPr>
              <a:t>Tropfen auf dem heißen Stein</a:t>
            </a:r>
            <a:r>
              <a:rPr lang="de-DE" sz="1200" dirty="0">
                <a:solidFill>
                  <a:srgbClr val="1D1C1D"/>
                </a:solidFill>
              </a:rPr>
              <a:t>. Bei Online-Hasskriminalität kommt es nur in seltensten Fällen zu einer Verurteilung. Wir müssen Internetnutzer*innen viel besser schützen, </a:t>
            </a:r>
            <a:r>
              <a:rPr lang="de-DE" sz="1200" b="1" dirty="0">
                <a:solidFill>
                  <a:srgbClr val="1D1C1D"/>
                </a:solidFill>
              </a:rPr>
              <a:t>vor allem Marginalisierte</a:t>
            </a:r>
            <a:r>
              <a:rPr lang="de-DE" sz="1200" dirty="0">
                <a:solidFill>
                  <a:srgbClr val="1D1C1D"/>
                </a:solidFill>
              </a:rPr>
              <a:t>. Diese werden öfter zur Zielscheibe von Hasskampagnen – das belegen mehrere Untersuchungen. </a:t>
            </a:r>
          </a:p>
          <a:p>
            <a:pPr>
              <a:lnSpc>
                <a:spcPct val="150000"/>
              </a:lnSpc>
            </a:pPr>
            <a:endParaRPr lang="de-DE" sz="1200" dirty="0">
              <a:solidFill>
                <a:srgbClr val="1D1C1D"/>
              </a:solidFill>
            </a:endParaRPr>
          </a:p>
          <a:p>
            <a:pPr>
              <a:lnSpc>
                <a:spcPct val="150000"/>
              </a:lnSpc>
            </a:pPr>
            <a:r>
              <a:rPr lang="de-DE" sz="1200" dirty="0">
                <a:solidFill>
                  <a:srgbClr val="1D1C1D"/>
                </a:solidFill>
              </a:rPr>
              <a:t>Dabei ist </a:t>
            </a:r>
            <a:r>
              <a:rPr lang="de-DE" sz="1200" dirty="0" err="1">
                <a:solidFill>
                  <a:srgbClr val="1D1C1D"/>
                </a:solidFill>
              </a:rPr>
              <a:t>Social</a:t>
            </a:r>
            <a:r>
              <a:rPr lang="de-DE" sz="1200" dirty="0">
                <a:solidFill>
                  <a:srgbClr val="1D1C1D"/>
                </a:solidFill>
              </a:rPr>
              <a:t> Media für viele marginalisierte Menschen der einzige Ort für Teilhabe. </a:t>
            </a:r>
            <a:r>
              <a:rPr lang="de-DE" sz="1200" b="1" dirty="0">
                <a:solidFill>
                  <a:srgbClr val="1D1C1D"/>
                </a:solidFill>
              </a:rPr>
              <a:t>Dieses Problem hat seine Ursprünge in gesellschaftlichen Strukturen, die sie ausschließen. Dass marginalisierte Gruppen gegen Online-Hasskriminalität geschützt werden, ist in einer Demokratie unverzichtbar. </a:t>
            </a:r>
            <a:r>
              <a:rPr lang="de-DE" sz="1200" b="1" dirty="0" err="1">
                <a:solidFill>
                  <a:srgbClr val="1D1C1D"/>
                </a:solidFill>
              </a:rPr>
              <a:t>We</a:t>
            </a:r>
            <a:r>
              <a:rPr lang="de-DE" sz="1200" b="1" dirty="0">
                <a:solidFill>
                  <a:srgbClr val="1D1C1D"/>
                </a:solidFill>
              </a:rPr>
              <a:t> </a:t>
            </a:r>
            <a:r>
              <a:rPr lang="de-DE" sz="1200" b="1" dirty="0" err="1">
                <a:solidFill>
                  <a:srgbClr val="1D1C1D"/>
                </a:solidFill>
              </a:rPr>
              <a:t>need</a:t>
            </a:r>
            <a:r>
              <a:rPr lang="de-DE" sz="1200" b="1" dirty="0">
                <a:solidFill>
                  <a:srgbClr val="1D1C1D"/>
                </a:solidFill>
              </a:rPr>
              <a:t> </a:t>
            </a:r>
            <a:r>
              <a:rPr lang="de-DE" sz="1200" b="1" dirty="0" err="1">
                <a:solidFill>
                  <a:srgbClr val="1D1C1D"/>
                </a:solidFill>
              </a:rPr>
              <a:t>to</a:t>
            </a:r>
            <a:r>
              <a:rPr lang="de-DE" sz="1200" b="1" dirty="0">
                <a:solidFill>
                  <a:srgbClr val="1D1C1D"/>
                </a:solidFill>
              </a:rPr>
              <a:t> do </a:t>
            </a:r>
            <a:r>
              <a:rPr lang="de-DE" sz="1200" b="1" dirty="0" err="1">
                <a:solidFill>
                  <a:srgbClr val="1D1C1D"/>
                </a:solidFill>
              </a:rPr>
              <a:t>better</a:t>
            </a:r>
            <a:r>
              <a:rPr lang="de-DE" sz="1200" b="1" dirty="0">
                <a:solidFill>
                  <a:srgbClr val="1D1C1D"/>
                </a:solidFill>
              </a:rPr>
              <a:t>.“</a:t>
            </a: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31</a:t>
            </a:fld>
            <a:endParaRPr lang="de-DE"/>
          </a:p>
        </p:txBody>
      </p:sp>
    </p:spTree>
    <p:extLst>
      <p:ext uri="{BB962C8B-B14F-4D97-AF65-F5344CB8AC3E}">
        <p14:creationId xmlns:p14="http://schemas.microsoft.com/office/powerpoint/2010/main" val="2929468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nicht jeder Hasskommentar im deutschen Rechtssystem bestraft</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aber: Hassbotschaften deshalb nicht weniger verletzend für Betroffene </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außerdem: Unterscheidung zwischen Hassrede und </a:t>
            </a:r>
            <a:r>
              <a:rPr lang="de-DE" sz="1200" b="1" kern="1200" dirty="0" smtClean="0">
                <a:solidFill>
                  <a:schemeClr val="tx1"/>
                </a:solidFill>
                <a:effectLst/>
                <a:latin typeface="+mn-lt"/>
                <a:ea typeface="+mn-ea"/>
                <a:cs typeface="+mn-cs"/>
              </a:rPr>
              <a:t>toxischer Rede (=„giftige“ Rede) </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toxische Rede = nicht unmittelbar beleidigend oder mit klarer Hassbotschaft</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sondern: Ziel, Kommunikation für Hassrede zu öffnen</a:t>
            </a:r>
          </a:p>
          <a:p>
            <a:pPr marL="171450" indent="-171450">
              <a:buFont typeface="Arial" panose="020B0604020202020204" pitchFamily="34" charset="0"/>
              <a:buChar char="•"/>
            </a:pP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z.B. Kommentare, die andere Personen versuchen bloßzustellen, sie unter Druck zu setzen oder Macht demonstrieren sollen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10"/>
          </p:nvPr>
        </p:nvSpPr>
        <p:spPr/>
        <p:txBody>
          <a:bodyPr/>
          <a:lstStyle/>
          <a:p>
            <a:fld id="{4DA76E2A-54A8-40A5-A658-FA2BE8C3F74F}" type="slidenum">
              <a:rPr lang="de-DE" smtClean="0"/>
              <a:t>32</a:t>
            </a:fld>
            <a:endParaRPr lang="de-DE"/>
          </a:p>
        </p:txBody>
      </p:sp>
    </p:spTree>
    <p:extLst>
      <p:ext uri="{BB962C8B-B14F-4D97-AF65-F5344CB8AC3E}">
        <p14:creationId xmlns:p14="http://schemas.microsoft.com/office/powerpoint/2010/main" val="3857743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823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Diskussion im Internet =  manchmal schwierig und kostet viel Kraft</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Falls du dich nicht traust dich einzumischen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Tipp: </a:t>
            </a:r>
            <a:r>
              <a:rPr lang="de-DE" sz="1200" b="1" kern="1200" dirty="0" smtClean="0">
                <a:solidFill>
                  <a:schemeClr val="tx1"/>
                </a:solidFill>
                <a:effectLst/>
                <a:latin typeface="+mn-lt"/>
                <a:ea typeface="+mn-ea"/>
                <a:cs typeface="+mn-cs"/>
              </a:rPr>
              <a:t>Biete Betroffenen von Hassrede deine Unterstützung an!</a:t>
            </a: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b="1" kern="1200" dirty="0" smtClean="0">
                <a:solidFill>
                  <a:schemeClr val="tx1"/>
                </a:solidFill>
                <a:effectLst/>
                <a:latin typeface="+mn-lt"/>
                <a:ea typeface="+mn-ea"/>
                <a:cs typeface="+mn-cs"/>
              </a:rPr>
              <a:t>z.B. </a:t>
            </a:r>
            <a:r>
              <a:rPr lang="de-DE" sz="1200" kern="1200" dirty="0" smtClean="0">
                <a:solidFill>
                  <a:schemeClr val="tx1"/>
                </a:solidFill>
                <a:effectLst/>
                <a:latin typeface="+mn-lt"/>
                <a:ea typeface="+mn-ea"/>
                <a:cs typeface="+mn-cs"/>
              </a:rPr>
              <a:t>private Nachricht mit lieben Worten / Gesprächsangebot </a:t>
            </a:r>
          </a:p>
          <a:p>
            <a:pPr marL="0" indent="0">
              <a:buFont typeface="Arial" panose="020B0604020202020204" pitchFamily="34" charset="0"/>
              <a:buNone/>
            </a:pP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Wegweiser – wie kann das (insbesondere das Kommentieren) konkret aussehen?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81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„die Juden werden gehasst“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„die Juden“ als vermeintliche Einheit / homogene Gruppe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begründeter Hass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„heimliche Absprachen“ = antisemitische Verschwörung </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35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Antisemitismus: </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judenfeindliche Äußerungen, Tendenzen, Ressentiments, Haltungen und Handlungen unabhängig von ihren religiösen, rassistischen, sozialen oder sonstigen Motiven</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Gemeinsam ist den Erscheinungsformen, dass sie nichts mit dem tatsächlichen Verhalten, Handeln oder Dasein von Jüdinnen und Juden zu tun haben, sondern eine Projektion der Antisemitinnen und Antisemiten sind.</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Verantwortung für gesellschaftliche Probleme, Konflikte und Ängste von Seiten der Mehrheitsgesellschaft zugeschoben.</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16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„sogenannter Wissenschaftler“ = Indiz für Wissenschaftsfeindlichkeit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Verweis auf fehlende </a:t>
            </a:r>
            <a:r>
              <a:rPr lang="de-DE" sz="1200" kern="1200" dirty="0" err="1" smtClean="0">
                <a:solidFill>
                  <a:schemeClr val="tx1"/>
                </a:solidFill>
                <a:effectLst/>
                <a:latin typeface="+mn-lt"/>
                <a:ea typeface="+mn-ea"/>
                <a:cs typeface="+mn-cs"/>
              </a:rPr>
              <a:t>Zeug:innen</a:t>
            </a:r>
            <a:r>
              <a:rPr lang="de-DE" sz="1200" kern="1200" dirty="0" smtClean="0">
                <a:solidFill>
                  <a:schemeClr val="tx1"/>
                </a:solidFill>
                <a:effectLst/>
                <a:latin typeface="+mn-lt"/>
                <a:ea typeface="+mn-ea"/>
                <a:cs typeface="+mn-cs"/>
              </a:rPr>
              <a:t> = Andeutung von Gewalt </a:t>
            </a:r>
          </a:p>
          <a:p>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Parallele: Einschüchterung Sozialministerin Petra </a:t>
            </a:r>
            <a:r>
              <a:rPr lang="de-DE" sz="1200" kern="1200" dirty="0" err="1" smtClean="0">
                <a:solidFill>
                  <a:schemeClr val="tx1"/>
                </a:solidFill>
                <a:effectLst/>
                <a:latin typeface="+mn-lt"/>
                <a:ea typeface="+mn-ea"/>
                <a:cs typeface="+mn-cs"/>
              </a:rPr>
              <a:t>Köpping</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82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00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nicht zwingend bei der Polizei direkt </a:t>
            </a:r>
          </a:p>
          <a:p>
            <a:pPr marL="171450" lvl="0" indent="-171450">
              <a:buFont typeface="Arial" panose="020B0604020202020204" pitchFamily="34" charset="0"/>
              <a:buChar char="•"/>
            </a:pPr>
            <a:r>
              <a:rPr lang="de-DE" sz="1200" b="1" kern="1200" dirty="0" smtClean="0">
                <a:solidFill>
                  <a:schemeClr val="tx1"/>
                </a:solidFill>
                <a:effectLst/>
                <a:latin typeface="+mn-lt"/>
                <a:ea typeface="+mn-ea"/>
                <a:cs typeface="+mn-cs"/>
              </a:rPr>
              <a:t>Du kannst Vorfälle einfach online melden! </a:t>
            </a:r>
            <a:endParaRPr lang="de-D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Damit gibst du die Verantwortung an Personen ab, die strafbare Inhalte für dich konsequent zur Anzeige bringen. </a:t>
            </a:r>
          </a:p>
          <a:p>
            <a:pPr marL="171450" lvl="0" indent="-171450">
              <a:buFont typeface="Arial" panose="020B0604020202020204" pitchFamily="34" charset="0"/>
              <a:buChar char="•"/>
            </a:pPr>
            <a:r>
              <a:rPr lang="de-DE" sz="1200" kern="1200" dirty="0" err="1" smtClean="0">
                <a:solidFill>
                  <a:schemeClr val="tx1"/>
                </a:solidFill>
                <a:effectLst/>
                <a:latin typeface="+mn-lt"/>
                <a:ea typeface="+mn-ea"/>
                <a:cs typeface="+mn-cs"/>
              </a:rPr>
              <a:t>HateAid</a:t>
            </a:r>
            <a:r>
              <a:rPr lang="de-DE"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de-DE" sz="1200" kern="1200" dirty="0" smtClean="0">
                <a:solidFill>
                  <a:schemeClr val="tx1"/>
                </a:solidFill>
                <a:effectLst/>
                <a:latin typeface="+mn-lt"/>
                <a:ea typeface="+mn-ea"/>
                <a:cs typeface="+mn-cs"/>
              </a:rPr>
              <a:t>Unterstützung</a:t>
            </a:r>
            <a:r>
              <a:rPr lang="de-DE" sz="1200" kern="1200" baseline="0" dirty="0" smtClean="0">
                <a:solidFill>
                  <a:schemeClr val="tx1"/>
                </a:solidFill>
                <a:effectLst/>
                <a:latin typeface="+mn-lt"/>
                <a:ea typeface="+mn-ea"/>
                <a:cs typeface="+mn-cs"/>
              </a:rPr>
              <a:t> bei Zivilklagen / Strafanzeigen </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8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ea typeface="Noto Serif" panose="02020502060505020204" pitchFamily="18"/>
                <a:cs typeface="Noto Serif" panose="02020502060505020204" pitchFamily="18"/>
              </a:rPr>
              <a:t>Es ist immer ratsam einen Screenshot der Hassnachrichten anzufertigen. Dabei solltest du auf Folgendes achten: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76E2A-54A8-40A5-A658-FA2BE8C3F74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08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CE00EB3-BCEA-487E-A8AF-DDCB168A0373}"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16710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E00EB3-BCEA-487E-A8AF-DDCB168A0373}"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404267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E00EB3-BCEA-487E-A8AF-DDCB168A0373}"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82104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CE00EB3-BCEA-487E-A8AF-DDCB168A0373}"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45348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CE00EB3-BCEA-487E-A8AF-DDCB168A0373}" type="datetimeFigureOut">
              <a:rPr lang="de-DE" smtClean="0"/>
              <a:t>10.11.2022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70139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CE00EB3-BCEA-487E-A8AF-DDCB168A0373}"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36561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CE00EB3-BCEA-487E-A8AF-DDCB168A0373}" type="datetimeFigureOut">
              <a:rPr lang="de-DE" smtClean="0"/>
              <a:t>10.11.2022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219272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CE00EB3-BCEA-487E-A8AF-DDCB168A0373}" type="datetimeFigureOut">
              <a:rPr lang="de-DE" smtClean="0"/>
              <a:t>10.11.2022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393151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CE00EB3-BCEA-487E-A8AF-DDCB168A0373}" type="datetimeFigureOut">
              <a:rPr lang="de-DE" smtClean="0"/>
              <a:t>10.11.2022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112495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80842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9CE00EB3-BCEA-487E-A8AF-DDCB168A0373}" type="datetimeFigureOut">
              <a:rPr lang="de-DE" smtClean="0"/>
              <a:t>10.11.2022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126A0B2-3663-4B66-BD47-30427389454D}" type="slidenum">
              <a:rPr lang="de-DE" smtClean="0"/>
              <a:t>‹Nr.›</a:t>
            </a:fld>
            <a:endParaRPr lang="de-DE"/>
          </a:p>
        </p:txBody>
      </p:sp>
    </p:spTree>
    <p:extLst>
      <p:ext uri="{BB962C8B-B14F-4D97-AF65-F5344CB8AC3E}">
        <p14:creationId xmlns:p14="http://schemas.microsoft.com/office/powerpoint/2010/main" val="60661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00EB3-BCEA-487E-A8AF-DDCB168A0373}" type="datetimeFigureOut">
              <a:rPr lang="de-DE" smtClean="0"/>
              <a:t>10.11.2022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6A0B2-3663-4B66-BD47-30427389454D}" type="slidenum">
              <a:rPr lang="de-DE" smtClean="0"/>
              <a:t>‹Nr.›</a:t>
            </a:fld>
            <a:endParaRPr lang="de-DE"/>
          </a:p>
        </p:txBody>
      </p:sp>
    </p:spTree>
    <p:extLst>
      <p:ext uri="{BB962C8B-B14F-4D97-AF65-F5344CB8AC3E}">
        <p14:creationId xmlns:p14="http://schemas.microsoft.com/office/powerpoint/2010/main" val="3001815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polizei.sachsen.de/onlinewache/onlinewache.aspx" TargetMode="External"/><Relationship Id="rId5" Type="http://schemas.openxmlformats.org/officeDocument/2006/relationships/hyperlink" Target="https://demokratiezentrum-bw.de/meldestelle-respect/"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ige Legende 12"/>
          <p:cNvSpPr/>
          <p:nvPr/>
        </p:nvSpPr>
        <p:spPr>
          <a:xfrm rot="10800000">
            <a:off x="8392296" y="3868545"/>
            <a:ext cx="1771650" cy="1260279"/>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Herz 8"/>
          <p:cNvSpPr/>
          <p:nvPr/>
        </p:nvSpPr>
        <p:spPr>
          <a:xfrm>
            <a:off x="8182008" y="1746081"/>
            <a:ext cx="1080786" cy="963612"/>
          </a:xfrm>
          <a:prstGeom prst="heart">
            <a:avLst/>
          </a:prstGeom>
          <a:noFill/>
          <a:ln w="158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hteckige Legende 9"/>
          <p:cNvSpPr/>
          <p:nvPr/>
        </p:nvSpPr>
        <p:spPr>
          <a:xfrm>
            <a:off x="7836576" y="1427787"/>
            <a:ext cx="1771650" cy="1600200"/>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hteckige Legende 11"/>
          <p:cNvSpPr/>
          <p:nvPr/>
        </p:nvSpPr>
        <p:spPr>
          <a:xfrm>
            <a:off x="9953658" y="2560393"/>
            <a:ext cx="1473395" cy="935187"/>
          </a:xfrm>
          <a:prstGeom prst="wedgeRectCallout">
            <a:avLst/>
          </a:prstGeom>
          <a:noFill/>
          <a:ln w="31750">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feld 13"/>
          <p:cNvSpPr txBox="1"/>
          <p:nvPr/>
        </p:nvSpPr>
        <p:spPr>
          <a:xfrm>
            <a:off x="10469039" y="2698912"/>
            <a:ext cx="7414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 </a:t>
            </a:r>
          </a:p>
        </p:txBody>
      </p:sp>
      <p:sp>
        <p:nvSpPr>
          <p:cNvPr id="17" name="Verbotsymbol 16"/>
          <p:cNvSpPr/>
          <p:nvPr/>
        </p:nvSpPr>
        <p:spPr>
          <a:xfrm>
            <a:off x="8944970" y="4205225"/>
            <a:ext cx="666302" cy="652136"/>
          </a:xfrm>
          <a:prstGeom prst="noSmoking">
            <a:avLst/>
          </a:prstGeom>
          <a:noFill/>
          <a:ln w="15875">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feld 17"/>
          <p:cNvSpPr txBox="1"/>
          <p:nvPr/>
        </p:nvSpPr>
        <p:spPr>
          <a:xfrm>
            <a:off x="740884" y="2746189"/>
            <a:ext cx="584552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i="0" u="none" strike="noStrike" kern="1200" cap="none" spc="0" normalizeH="0" baseline="0" noProof="0" dirty="0">
                <a:ln>
                  <a:noFill/>
                </a:ln>
                <a:solidFill>
                  <a:srgbClr val="E5027D"/>
                </a:solidFill>
                <a:effectLst/>
                <a:uLnTx/>
                <a:uFillTx/>
                <a:latin typeface="Roboto Slab" pitchFamily="2" charset="0"/>
                <a:ea typeface="Roboto Slab" pitchFamily="2" charset="0"/>
                <a:cs typeface="Noto Serif" panose="02020502060505020204" pitchFamily="18"/>
              </a:rPr>
              <a:t>HIT</a:t>
            </a:r>
            <a:r>
              <a:rPr kumimoji="0" lang="de-DE" sz="4400" i="0" u="none" strike="noStrike" kern="1200" cap="none" spc="0" normalizeH="0" noProof="0" dirty="0">
                <a:ln>
                  <a:noFill/>
                </a:ln>
                <a:solidFill>
                  <a:srgbClr val="E5027D"/>
                </a:solidFill>
                <a:effectLst/>
                <a:uLnTx/>
                <a:uFillTx/>
                <a:latin typeface="Roboto Slab" pitchFamily="2" charset="0"/>
                <a:ea typeface="Roboto Slab" pitchFamily="2" charset="0"/>
                <a:cs typeface="Noto Serif" panose="02020502060505020204" pitchFamily="18"/>
              </a:rPr>
              <a:t> OR SKIP?</a:t>
            </a:r>
            <a:endParaRPr kumimoji="0" lang="de-DE" sz="4400" i="0" u="none" strike="noStrike" kern="1200" cap="none" spc="0" normalizeH="0" baseline="0" noProof="0" dirty="0">
              <a:ln>
                <a:noFill/>
              </a:ln>
              <a:solidFill>
                <a:srgbClr val="E5027D"/>
              </a:solidFill>
              <a:effectLst/>
              <a:uLnTx/>
              <a:uFillTx/>
              <a:latin typeface="Roboto Slab" pitchFamily="2" charset="0"/>
              <a:ea typeface="Roboto Slab" pitchFamily="2" charset="0"/>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600" b="0"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1"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endParaRPr>
          </a:p>
        </p:txBody>
      </p:sp>
      <p:sp>
        <p:nvSpPr>
          <p:cNvPr id="19" name="Rechteck 18">
            <a:extLst>
              <a:ext uri="{FF2B5EF4-FFF2-40B4-BE49-F238E27FC236}">
                <a16:creationId xmlns:a16="http://schemas.microsoft.com/office/drawing/2014/main" id="{EC082BC4-D3BB-5B41-97AC-FD47395F7168}"/>
              </a:ext>
            </a:extLst>
          </p:cNvPr>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fik 19">
            <a:extLst>
              <a:ext uri="{FF2B5EF4-FFF2-40B4-BE49-F238E27FC236}">
                <a16:creationId xmlns:a16="http://schemas.microsoft.com/office/drawing/2014/main" id="{61982D1C-FF41-2542-BF44-3E7033E60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1" name="Grafik 20">
            <a:extLst>
              <a:ext uri="{FF2B5EF4-FFF2-40B4-BE49-F238E27FC236}">
                <a16:creationId xmlns:a16="http://schemas.microsoft.com/office/drawing/2014/main" id="{B412C7FD-C6AA-7240-A831-CE67C5DC516E}"/>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9937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33" y="329784"/>
            <a:ext cx="1083347" cy="1083347"/>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474569" y="1585309"/>
            <a:ext cx="11332028" cy="3618939"/>
          </a:xfrm>
          <a:prstGeom prst="rect">
            <a:avLst/>
          </a:prstGeom>
        </p:spPr>
        <p:txBody>
          <a:bodyPr wrap="square">
            <a:spAutoFit/>
          </a:bodyPr>
          <a:lstStyle/>
          <a:p>
            <a:pPr algn="ctr">
              <a:lnSpc>
                <a:spcPts val="5500"/>
              </a:lnSpc>
            </a:pPr>
            <a:r>
              <a:rPr lang="de-DE" sz="2400" dirty="0">
                <a:ea typeface="Noto Serif" panose="02020502060505020204" pitchFamily="18"/>
                <a:cs typeface="Noto Serif" panose="02020502060505020204" pitchFamily="18"/>
              </a:rPr>
              <a:t>Unter dem </a:t>
            </a:r>
            <a:r>
              <a:rPr lang="de-DE" sz="2400" dirty="0" err="1">
                <a:ea typeface="Noto Serif" panose="02020502060505020204" pitchFamily="18"/>
                <a:cs typeface="Noto Serif" panose="02020502060505020204" pitchFamily="18"/>
              </a:rPr>
              <a:t>Youtube</a:t>
            </a:r>
            <a:r>
              <a:rPr lang="de-DE" sz="2400" dirty="0">
                <a:ea typeface="Noto Serif" panose="02020502060505020204" pitchFamily="18"/>
                <a:cs typeface="Noto Serif" panose="02020502060505020204" pitchFamily="18"/>
              </a:rPr>
              <a:t>-Video eines afghanischen Geflüchteten über dessen Flucht nach Deutschland lässt sich dieser Kommentar finden: </a:t>
            </a:r>
          </a:p>
          <a:p>
            <a:pPr algn="ctr">
              <a:lnSpc>
                <a:spcPts val="5500"/>
              </a:lnSpc>
            </a:pPr>
            <a:r>
              <a:rPr lang="de-DE" sz="2400" b="1" dirty="0">
                <a:solidFill>
                  <a:prstClr val="black"/>
                </a:solidFill>
                <a:ea typeface="Noto Serif" panose="02020502060505020204" pitchFamily="18"/>
                <a:cs typeface="Noto Serif" panose="02020502060505020204" pitchFamily="18"/>
              </a:rPr>
              <a:t>„Eliten und Politiker“ </a:t>
            </a:r>
            <a:r>
              <a:rPr lang="de-DE" sz="2400" dirty="0">
                <a:solidFill>
                  <a:prstClr val="black"/>
                </a:solidFill>
                <a:ea typeface="Noto Serif" panose="02020502060505020204" pitchFamily="18"/>
                <a:cs typeface="Noto Serif" panose="02020502060505020204" pitchFamily="18"/>
              </a:rPr>
              <a:t>hätten </a:t>
            </a:r>
            <a:r>
              <a:rPr lang="de-DE" sz="2400" b="1" dirty="0">
                <a:solidFill>
                  <a:prstClr val="black"/>
                </a:solidFill>
                <a:ea typeface="Noto Serif" panose="02020502060505020204" pitchFamily="18"/>
                <a:cs typeface="Noto Serif" panose="02020502060505020204" pitchFamily="18"/>
              </a:rPr>
              <a:t>„längst entschieden, dass das gesamte deutsche Volk gegen Flüchtlinge ausgetauscht werden soll. Die HASSEN Deutschland und uns Deutsche!!“ </a:t>
            </a:r>
          </a:p>
          <a:p>
            <a:pPr algn="ctr">
              <a:lnSpc>
                <a:spcPts val="5500"/>
              </a:lnSpc>
            </a:pPr>
            <a:endParaRPr lang="de-DE" sz="2400" b="1" dirty="0">
              <a:ea typeface="Noto Serif" panose="02020502060505020204" pitchFamily="18"/>
              <a:cs typeface="Noto Serif" panose="02020502060505020204" pitchFamily="18"/>
            </a:endParaRPr>
          </a:p>
        </p:txBody>
      </p:sp>
      <p:sp>
        <p:nvSpPr>
          <p:cNvPr id="19" name="Rechteck 18"/>
          <p:cNvSpPr/>
          <p:nvPr/>
        </p:nvSpPr>
        <p:spPr>
          <a:xfrm>
            <a:off x="1508380" y="558042"/>
            <a:ext cx="10931753" cy="646331"/>
          </a:xfrm>
          <a:prstGeom prst="rect">
            <a:avLst/>
          </a:prstGeom>
        </p:spPr>
        <p:txBody>
          <a:bodyPr wrap="square">
            <a:spAutoFit/>
          </a:bodyPr>
          <a:lstStyle/>
          <a:p>
            <a:r>
              <a:rPr lang="de-DE" sz="3600" b="1" dirty="0">
                <a:latin typeface="Roboto Slab" pitchFamily="2" charset="0"/>
                <a:ea typeface="Roboto Slab" pitchFamily="2" charset="0"/>
                <a:cs typeface="Noto Serif" panose="02020502060505020204" pitchFamily="18"/>
              </a:rPr>
              <a:t>YouTube</a:t>
            </a:r>
          </a:p>
        </p:txBody>
      </p:sp>
      <p:pic>
        <p:nvPicPr>
          <p:cNvPr id="11" name="Grafik 10">
            <a:extLst>
              <a:ext uri="{FF2B5EF4-FFF2-40B4-BE49-F238E27FC236}">
                <a16:creationId xmlns:a16="http://schemas.microsoft.com/office/drawing/2014/main" id="{E1EDCEC8-EA11-9E41-B44B-37FBAC78C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2" name="Grafik 11">
            <a:extLst>
              <a:ext uri="{FF2B5EF4-FFF2-40B4-BE49-F238E27FC236}">
                <a16:creationId xmlns:a16="http://schemas.microsoft.com/office/drawing/2014/main" id="{E58E3224-E6F9-6F4B-B97E-091799FB0D04}"/>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POLIZEI ANZEIGEN</a:t>
            </a:r>
          </a:p>
        </p:txBody>
      </p:sp>
      <p:sp>
        <p:nvSpPr>
          <p:cNvPr id="9" name="Rechteck 8"/>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PLATTFORM MELDEN</a:t>
            </a:r>
          </a:p>
        </p:txBody>
      </p:sp>
      <p:sp>
        <p:nvSpPr>
          <p:cNvPr id="10" name="Rechteck 9"/>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KOMMENTIEREN</a:t>
            </a:r>
            <a:endParaRPr lang="de-DE" b="1" dirty="0">
              <a:solidFill>
                <a:schemeClr val="tx1"/>
              </a:solidFill>
            </a:endParaRPr>
          </a:p>
        </p:txBody>
      </p:sp>
      <p:sp>
        <p:nvSpPr>
          <p:cNvPr id="13" name="Rechteck 12"/>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IGNORIEREN</a:t>
            </a:r>
          </a:p>
        </p:txBody>
      </p:sp>
      <p:sp>
        <p:nvSpPr>
          <p:cNvPr id="14" name="Rechteck 13"/>
          <p:cNvSpPr/>
          <p:nvPr/>
        </p:nvSpPr>
        <p:spPr>
          <a:xfrm>
            <a:off x="5069960" y="5773096"/>
            <a:ext cx="1637856" cy="769441"/>
          </a:xfrm>
          <a:prstGeom prst="rect">
            <a:avLst/>
          </a:prstGeom>
        </p:spPr>
        <p:txBody>
          <a:bodyPr wrap="square">
            <a:spAutoFit/>
          </a:bodyPr>
          <a:lstStyle/>
          <a:p>
            <a:r>
              <a:rPr lang="de-DE" sz="4400" dirty="0"/>
              <a:t>✋</a:t>
            </a:r>
          </a:p>
        </p:txBody>
      </p:sp>
      <p:sp>
        <p:nvSpPr>
          <p:cNvPr id="15" name="Rechteck 14"/>
          <p:cNvSpPr/>
          <p:nvPr/>
        </p:nvSpPr>
        <p:spPr>
          <a:xfrm>
            <a:off x="8299797" y="5792409"/>
            <a:ext cx="1140076" cy="646331"/>
          </a:xfrm>
          <a:prstGeom prst="rect">
            <a:avLst/>
          </a:prstGeom>
        </p:spPr>
        <p:txBody>
          <a:bodyPr wrap="square">
            <a:spAutoFit/>
          </a:bodyPr>
          <a:lstStyle/>
          <a:p>
            <a:r>
              <a:rPr lang="de-DE" sz="3600" dirty="0"/>
              <a:t>🚔</a:t>
            </a:r>
          </a:p>
        </p:txBody>
      </p:sp>
      <p:sp>
        <p:nvSpPr>
          <p:cNvPr id="16" name="Rechteck 15"/>
          <p:cNvSpPr/>
          <p:nvPr/>
        </p:nvSpPr>
        <p:spPr>
          <a:xfrm>
            <a:off x="1915477" y="5809803"/>
            <a:ext cx="1157122" cy="769441"/>
          </a:xfrm>
          <a:prstGeom prst="rect">
            <a:avLst/>
          </a:prstGeom>
        </p:spPr>
        <p:txBody>
          <a:bodyPr wrap="square">
            <a:spAutoFit/>
          </a:bodyPr>
          <a:lstStyle/>
          <a:p>
            <a:r>
              <a:rPr lang="de-DE" sz="4400" dirty="0"/>
              <a:t>⌨</a:t>
            </a:r>
          </a:p>
        </p:txBody>
      </p:sp>
      <p:sp>
        <p:nvSpPr>
          <p:cNvPr id="17" name="Rechteck 16"/>
          <p:cNvSpPr/>
          <p:nvPr/>
        </p:nvSpPr>
        <p:spPr>
          <a:xfrm>
            <a:off x="11486524" y="5792409"/>
            <a:ext cx="636323" cy="584775"/>
          </a:xfrm>
          <a:prstGeom prst="rect">
            <a:avLst/>
          </a:prstGeom>
        </p:spPr>
        <p:txBody>
          <a:bodyPr wrap="square">
            <a:spAutoFit/>
          </a:bodyPr>
          <a:lstStyle/>
          <a:p>
            <a:r>
              <a:rPr lang="de-DE" sz="3200" dirty="0"/>
              <a:t>✘</a:t>
            </a:r>
          </a:p>
        </p:txBody>
      </p:sp>
    </p:spTree>
    <p:extLst>
      <p:ext uri="{BB962C8B-B14F-4D97-AF65-F5344CB8AC3E}">
        <p14:creationId xmlns:p14="http://schemas.microsoft.com/office/powerpoint/2010/main" val="122244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39" y="35955"/>
            <a:ext cx="1083347" cy="1083347"/>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1175102" y="65101"/>
            <a:ext cx="11332028" cy="880369"/>
          </a:xfrm>
          <a:prstGeom prst="rect">
            <a:avLst/>
          </a:prstGeom>
        </p:spPr>
        <p:txBody>
          <a:bodyPr wrap="square">
            <a:spAutoFit/>
          </a:bodyPr>
          <a:lstStyle/>
          <a:p>
            <a:pPr>
              <a:lnSpc>
                <a:spcPct val="150000"/>
              </a:lnSpc>
            </a:pPr>
            <a:r>
              <a:rPr lang="de-DE" b="1" dirty="0">
                <a:solidFill>
                  <a:prstClr val="black"/>
                </a:solidFill>
                <a:ea typeface="Noto Serif" panose="02020502060505020204" pitchFamily="18"/>
                <a:cs typeface="Noto Serif" panose="02020502060505020204" pitchFamily="18"/>
              </a:rPr>
              <a:t>„Eliten und Politiker“ </a:t>
            </a:r>
            <a:r>
              <a:rPr lang="de-DE" dirty="0">
                <a:solidFill>
                  <a:prstClr val="black"/>
                </a:solidFill>
                <a:ea typeface="Noto Serif" panose="02020502060505020204" pitchFamily="18"/>
                <a:cs typeface="Noto Serif" panose="02020502060505020204" pitchFamily="18"/>
              </a:rPr>
              <a:t>hätten </a:t>
            </a:r>
            <a:r>
              <a:rPr lang="de-DE" b="1" dirty="0">
                <a:solidFill>
                  <a:prstClr val="black"/>
                </a:solidFill>
                <a:ea typeface="Noto Serif" panose="02020502060505020204" pitchFamily="18"/>
                <a:cs typeface="Noto Serif" panose="02020502060505020204" pitchFamily="18"/>
              </a:rPr>
              <a:t>„längst entschieden, dass das gesamte deutsche Volk gegen Flüchtlinge ausgetauscht werden soll. Die HASSEN Deutschland und uns Deutsche!!“ </a:t>
            </a:r>
          </a:p>
        </p:txBody>
      </p:sp>
      <p:pic>
        <p:nvPicPr>
          <p:cNvPr id="11" name="Grafik 10">
            <a:extLst>
              <a:ext uri="{FF2B5EF4-FFF2-40B4-BE49-F238E27FC236}">
                <a16:creationId xmlns:a16="http://schemas.microsoft.com/office/drawing/2014/main" id="{E1EDCEC8-EA11-9E41-B44B-37FBAC78C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2" name="Grafik 11">
            <a:extLst>
              <a:ext uri="{FF2B5EF4-FFF2-40B4-BE49-F238E27FC236}">
                <a16:creationId xmlns:a16="http://schemas.microsoft.com/office/drawing/2014/main" id="{E58E3224-E6F9-6F4B-B97E-091799FB0D04}"/>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18" name="Rechteck 17"/>
          <p:cNvSpPr/>
          <p:nvPr/>
        </p:nvSpPr>
        <p:spPr>
          <a:xfrm>
            <a:off x="5749220" y="4120207"/>
            <a:ext cx="148992" cy="391832"/>
          </a:xfrm>
          <a:prstGeom prst="rect">
            <a:avLst/>
          </a:prstGeom>
        </p:spPr>
        <p:txBody>
          <a:bodyPr wrap="square">
            <a:spAutoFit/>
          </a:bodyPr>
          <a:lstStyle/>
          <a:p>
            <a:endParaRPr lang="de-DE" sz="3200" dirty="0"/>
          </a:p>
        </p:txBody>
      </p:sp>
      <p:sp>
        <p:nvSpPr>
          <p:cNvPr id="20" name="Rechteck 19"/>
          <p:cNvSpPr/>
          <p:nvPr/>
        </p:nvSpPr>
        <p:spPr>
          <a:xfrm>
            <a:off x="3216390" y="3825151"/>
            <a:ext cx="184731" cy="584775"/>
          </a:xfrm>
          <a:prstGeom prst="rect">
            <a:avLst/>
          </a:prstGeom>
        </p:spPr>
        <p:txBody>
          <a:bodyPr wrap="none">
            <a:spAutoFit/>
          </a:bodyPr>
          <a:lstStyle/>
          <a:p>
            <a:endParaRPr lang="de-DE" sz="3200" dirty="0"/>
          </a:p>
        </p:txBody>
      </p:sp>
      <p:sp>
        <p:nvSpPr>
          <p:cNvPr id="21" name="Rechteck 20"/>
          <p:cNvSpPr/>
          <p:nvPr/>
        </p:nvSpPr>
        <p:spPr>
          <a:xfrm>
            <a:off x="6400849" y="4335907"/>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BEI DER POLIZEI ANZEIGEN</a:t>
            </a:r>
          </a:p>
        </p:txBody>
      </p:sp>
      <p:sp>
        <p:nvSpPr>
          <p:cNvPr id="22" name="Rechteck 21"/>
          <p:cNvSpPr/>
          <p:nvPr/>
        </p:nvSpPr>
        <p:spPr>
          <a:xfrm>
            <a:off x="6400849" y="2397786"/>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BEI DER PLATTFORM MELDEN</a:t>
            </a:r>
          </a:p>
        </p:txBody>
      </p:sp>
      <p:sp>
        <p:nvSpPr>
          <p:cNvPr id="23" name="Rechteck 22"/>
          <p:cNvSpPr/>
          <p:nvPr/>
        </p:nvSpPr>
        <p:spPr>
          <a:xfrm>
            <a:off x="1175102" y="2381766"/>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KOMMENTIEREN</a:t>
            </a:r>
            <a:endParaRPr lang="de-DE" sz="3200" b="1" dirty="0">
              <a:solidFill>
                <a:schemeClr val="tx1"/>
              </a:solidFill>
            </a:endParaRPr>
          </a:p>
        </p:txBody>
      </p:sp>
      <p:sp>
        <p:nvSpPr>
          <p:cNvPr id="24" name="Rechteck 23"/>
          <p:cNvSpPr/>
          <p:nvPr/>
        </p:nvSpPr>
        <p:spPr>
          <a:xfrm>
            <a:off x="1175102" y="4335907"/>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IGNORIEREN</a:t>
            </a:r>
          </a:p>
        </p:txBody>
      </p:sp>
      <p:sp>
        <p:nvSpPr>
          <p:cNvPr id="25" name="Rechteck 24"/>
          <p:cNvSpPr/>
          <p:nvPr/>
        </p:nvSpPr>
        <p:spPr>
          <a:xfrm>
            <a:off x="8271629" y="1819530"/>
            <a:ext cx="1637856" cy="1015663"/>
          </a:xfrm>
          <a:prstGeom prst="rect">
            <a:avLst/>
          </a:prstGeom>
        </p:spPr>
        <p:txBody>
          <a:bodyPr wrap="square">
            <a:spAutoFit/>
          </a:bodyPr>
          <a:lstStyle/>
          <a:p>
            <a:r>
              <a:rPr lang="de-DE" sz="6000" dirty="0"/>
              <a:t>✋</a:t>
            </a:r>
          </a:p>
        </p:txBody>
      </p:sp>
      <p:sp>
        <p:nvSpPr>
          <p:cNvPr id="26" name="Rechteck 25"/>
          <p:cNvSpPr/>
          <p:nvPr/>
        </p:nvSpPr>
        <p:spPr>
          <a:xfrm>
            <a:off x="8424029" y="3825151"/>
            <a:ext cx="1140076" cy="830997"/>
          </a:xfrm>
          <a:prstGeom prst="rect">
            <a:avLst/>
          </a:prstGeom>
        </p:spPr>
        <p:txBody>
          <a:bodyPr wrap="square">
            <a:spAutoFit/>
          </a:bodyPr>
          <a:lstStyle/>
          <a:p>
            <a:r>
              <a:rPr lang="de-DE" sz="4800" dirty="0"/>
              <a:t>🚔</a:t>
            </a:r>
          </a:p>
        </p:txBody>
      </p:sp>
      <p:sp>
        <p:nvSpPr>
          <p:cNvPr id="27" name="Rechteck 26"/>
          <p:cNvSpPr/>
          <p:nvPr/>
        </p:nvSpPr>
        <p:spPr>
          <a:xfrm>
            <a:off x="2972714" y="1889954"/>
            <a:ext cx="1157122" cy="1015663"/>
          </a:xfrm>
          <a:prstGeom prst="rect">
            <a:avLst/>
          </a:prstGeom>
        </p:spPr>
        <p:txBody>
          <a:bodyPr wrap="square">
            <a:spAutoFit/>
          </a:bodyPr>
          <a:lstStyle/>
          <a:p>
            <a:r>
              <a:rPr lang="de-DE" sz="6000" dirty="0"/>
              <a:t>⌨</a:t>
            </a:r>
          </a:p>
        </p:txBody>
      </p:sp>
      <p:sp>
        <p:nvSpPr>
          <p:cNvPr id="28" name="Rechteck 27"/>
          <p:cNvSpPr/>
          <p:nvPr/>
        </p:nvSpPr>
        <p:spPr>
          <a:xfrm>
            <a:off x="3291138" y="3689531"/>
            <a:ext cx="181870" cy="405542"/>
          </a:xfrm>
          <a:prstGeom prst="rect">
            <a:avLst/>
          </a:prstGeom>
        </p:spPr>
        <p:txBody>
          <a:bodyPr wrap="square">
            <a:spAutoFit/>
          </a:bodyPr>
          <a:lstStyle/>
          <a:p>
            <a:endParaRPr lang="de-DE" sz="3200" dirty="0"/>
          </a:p>
        </p:txBody>
      </p:sp>
      <p:sp>
        <p:nvSpPr>
          <p:cNvPr id="29" name="Rechteck 28"/>
          <p:cNvSpPr/>
          <p:nvPr/>
        </p:nvSpPr>
        <p:spPr>
          <a:xfrm>
            <a:off x="3289015" y="3892302"/>
            <a:ext cx="636323" cy="769441"/>
          </a:xfrm>
          <a:prstGeom prst="rect">
            <a:avLst/>
          </a:prstGeom>
        </p:spPr>
        <p:txBody>
          <a:bodyPr wrap="square">
            <a:spAutoFit/>
          </a:bodyPr>
          <a:lstStyle/>
          <a:p>
            <a:r>
              <a:rPr lang="de-DE" sz="4400" dirty="0"/>
              <a:t>✘</a:t>
            </a:r>
          </a:p>
        </p:txBody>
      </p:sp>
      <p:sp>
        <p:nvSpPr>
          <p:cNvPr id="19" name="Rechteck 18"/>
          <p:cNvSpPr/>
          <p:nvPr/>
        </p:nvSpPr>
        <p:spPr>
          <a:xfrm>
            <a:off x="-19052" y="-39952"/>
            <a:ext cx="12211051" cy="674555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hteck 29"/>
          <p:cNvSpPr/>
          <p:nvPr/>
        </p:nvSpPr>
        <p:spPr>
          <a:xfrm rot="21160971">
            <a:off x="112905" y="249070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RASSISMUS</a:t>
            </a:r>
          </a:p>
        </p:txBody>
      </p:sp>
    </p:spTree>
    <p:extLst>
      <p:ext uri="{BB962C8B-B14F-4D97-AF65-F5344CB8AC3E}">
        <p14:creationId xmlns:p14="http://schemas.microsoft.com/office/powerpoint/2010/main" val="3439550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897229" y="2001081"/>
            <a:ext cx="716153" cy="246221"/>
          </a:xfrm>
          <a:prstGeom prst="rect">
            <a:avLst/>
          </a:prstGeom>
          <a:noFill/>
        </p:spPr>
        <p:txBody>
          <a:bodyPr wrap="square" rtlCol="0">
            <a:spAutoFit/>
          </a:bodyPr>
          <a:lstStyle/>
          <a:p>
            <a:r>
              <a:rPr lang="de-DE" sz="1000" i="1" dirty="0">
                <a:solidFill>
                  <a:srgbClr val="E6007E"/>
                </a:solidFill>
                <a:latin typeface="Noto Serif" panose="02020502060505020204" pitchFamily="18"/>
                <a:ea typeface="Noto Serif" panose="02020502060505020204" pitchFamily="18"/>
                <a:cs typeface="Noto Serif" panose="02020502060505020204" pitchFamily="18"/>
              </a:rPr>
              <a:t>Ok ,cool</a:t>
            </a:r>
          </a:p>
        </p:txBody>
      </p:sp>
      <p:sp>
        <p:nvSpPr>
          <p:cNvPr id="18" name="Textfeld 17"/>
          <p:cNvSpPr txBox="1"/>
          <p:nvPr/>
        </p:nvSpPr>
        <p:spPr>
          <a:xfrm>
            <a:off x="5509702" y="1666414"/>
            <a:ext cx="6477539" cy="1815882"/>
          </a:xfrm>
          <a:prstGeom prst="rect">
            <a:avLst/>
          </a:prstGeom>
          <a:noFill/>
        </p:spPr>
        <p:txBody>
          <a:bodyPr wrap="square" rtlCol="0">
            <a:spAutoFit/>
          </a:bodyPr>
          <a:lstStyle/>
          <a:p>
            <a:endParaRPr lang="de-DE" sz="2800" dirty="0">
              <a:ea typeface="Noto Serif" panose="02020502060505020204" pitchFamily="18"/>
              <a:cs typeface="Noto Serif" panose="02020502060505020204" pitchFamily="18"/>
            </a:endParaRPr>
          </a:p>
          <a:p>
            <a:r>
              <a:rPr lang="de-DE" sz="2800" dirty="0">
                <a:ea typeface="Noto Serif" panose="02020502060505020204" pitchFamily="18"/>
                <a:cs typeface="Noto Serif" panose="02020502060505020204" pitchFamily="18"/>
              </a:rPr>
              <a:t> </a:t>
            </a:r>
          </a:p>
          <a:p>
            <a:endParaRPr lang="de-DE" sz="2800" dirty="0">
              <a:ea typeface="Noto Serif" panose="02020502060505020204" pitchFamily="18"/>
              <a:cs typeface="Noto Serif" panose="02020502060505020204" pitchFamily="18"/>
            </a:endParaRPr>
          </a:p>
          <a:p>
            <a:endParaRPr lang="de-DE" sz="2800" dirty="0">
              <a:ea typeface="Noto Serif" panose="02020502060505020204" pitchFamily="18"/>
              <a:cs typeface="Noto Serif" panose="02020502060505020204" pitchFamily="18"/>
            </a:endParaRPr>
          </a:p>
        </p:txBody>
      </p:sp>
      <p:sp>
        <p:nvSpPr>
          <p:cNvPr id="21" name="Rechteck 20"/>
          <p:cNvSpPr/>
          <p:nvPr/>
        </p:nvSpPr>
        <p:spPr>
          <a:xfrm>
            <a:off x="459964" y="1666414"/>
            <a:ext cx="4827109" cy="360226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BEI DER PLATTFORM MELDEN</a:t>
            </a:r>
          </a:p>
          <a:p>
            <a:pPr algn="ctr"/>
            <a:endParaRPr lang="de-DE" sz="3600" b="1" dirty="0">
              <a:solidFill>
                <a:schemeClr val="tx1"/>
              </a:solidFill>
            </a:endParaRPr>
          </a:p>
          <a:p>
            <a:pPr algn="ctr"/>
            <a:r>
              <a:rPr lang="de-DE" sz="3600" dirty="0">
                <a:solidFill>
                  <a:srgbClr val="E6007E"/>
                </a:solidFill>
                <a:latin typeface="Noto Serif" panose="02020502060505020204" pitchFamily="18"/>
                <a:ea typeface="Noto Serif" panose="02020502060505020204" pitchFamily="18"/>
                <a:cs typeface="Noto Serif" panose="02020502060505020204" pitchFamily="18"/>
              </a:rPr>
              <a:t>Aber wie?</a:t>
            </a:r>
          </a:p>
          <a:p>
            <a:pPr algn="ctr"/>
            <a:endParaRPr lang="de-DE" sz="3600" b="1" dirty="0">
              <a:solidFill>
                <a:schemeClr val="tx1"/>
              </a:solidFill>
            </a:endParaRPr>
          </a:p>
        </p:txBody>
      </p:sp>
      <p:sp>
        <p:nvSpPr>
          <p:cNvPr id="22" name="Rechteck 21"/>
          <p:cNvSpPr/>
          <p:nvPr/>
        </p:nvSpPr>
        <p:spPr>
          <a:xfrm>
            <a:off x="2475344" y="1082829"/>
            <a:ext cx="1663617" cy="1015663"/>
          </a:xfrm>
          <a:prstGeom prst="rect">
            <a:avLst/>
          </a:prstGeom>
        </p:spPr>
        <p:txBody>
          <a:bodyPr wrap="square">
            <a:spAutoFit/>
          </a:bodyPr>
          <a:lstStyle/>
          <a:p>
            <a:r>
              <a:rPr lang="de-DE" sz="6000" dirty="0"/>
              <a:t>✋</a:t>
            </a:r>
          </a:p>
        </p:txBody>
      </p:sp>
      <p:pic>
        <p:nvPicPr>
          <p:cNvPr id="4" name="Grafik 3"/>
          <p:cNvPicPr>
            <a:picLocks noChangeAspect="1"/>
          </p:cNvPicPr>
          <p:nvPr/>
        </p:nvPicPr>
        <p:blipFill rotWithShape="1">
          <a:blip r:embed="rId3"/>
          <a:srcRect t="14550" r="4233" b="40745"/>
          <a:stretch/>
        </p:blipFill>
        <p:spPr>
          <a:xfrm>
            <a:off x="6793062" y="3029810"/>
            <a:ext cx="1446548" cy="452486"/>
          </a:xfrm>
          <a:prstGeom prst="rect">
            <a:avLst/>
          </a:prstGeom>
          <a:ln>
            <a:solidFill>
              <a:srgbClr val="E6007E"/>
            </a:solidFill>
          </a:ln>
        </p:spPr>
      </p:pic>
      <p:pic>
        <p:nvPicPr>
          <p:cNvPr id="13" name="Grafik 12"/>
          <p:cNvPicPr>
            <a:picLocks noChangeAspect="1"/>
          </p:cNvPicPr>
          <p:nvPr/>
        </p:nvPicPr>
        <p:blipFill rotWithShape="1">
          <a:blip r:embed="rId3"/>
          <a:srcRect t="14550" r="4233" b="40745"/>
          <a:stretch/>
        </p:blipFill>
        <p:spPr>
          <a:xfrm rot="16200000">
            <a:off x="8799696" y="3077662"/>
            <a:ext cx="1446548" cy="452486"/>
          </a:xfrm>
          <a:prstGeom prst="rect">
            <a:avLst/>
          </a:prstGeom>
          <a:ln>
            <a:solidFill>
              <a:srgbClr val="E6007E"/>
            </a:solidFill>
          </a:ln>
        </p:spPr>
      </p:pic>
      <p:pic>
        <p:nvPicPr>
          <p:cNvPr id="19" name="Grafik 18">
            <a:extLst>
              <a:ext uri="{FF2B5EF4-FFF2-40B4-BE49-F238E27FC236}">
                <a16:creationId xmlns:a16="http://schemas.microsoft.com/office/drawing/2014/main" id="{16300102-456D-4540-B840-934BE7838F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0" name="Grafik 19">
            <a:extLst>
              <a:ext uri="{FF2B5EF4-FFF2-40B4-BE49-F238E27FC236}">
                <a16:creationId xmlns:a16="http://schemas.microsoft.com/office/drawing/2014/main" id="{E3C9C061-E457-FF43-8875-E57533C2C323}"/>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74149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feld 15"/>
          <p:cNvSpPr txBox="1"/>
          <p:nvPr/>
        </p:nvSpPr>
        <p:spPr>
          <a:xfrm>
            <a:off x="1897229" y="2001081"/>
            <a:ext cx="7161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Ok ,cool</a:t>
            </a:r>
          </a:p>
        </p:txBody>
      </p:sp>
      <p:sp>
        <p:nvSpPr>
          <p:cNvPr id="21" name="Rechteck 20"/>
          <p:cNvSpPr/>
          <p:nvPr/>
        </p:nvSpPr>
        <p:spPr>
          <a:xfrm>
            <a:off x="459964" y="1666414"/>
            <a:ext cx="4827109" cy="360226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Aber wie?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eck 21"/>
          <p:cNvSpPr/>
          <p:nvPr/>
        </p:nvSpPr>
        <p:spPr>
          <a:xfrm>
            <a:off x="2475344" y="1082829"/>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Textfeld 18"/>
          <p:cNvSpPr txBox="1"/>
          <p:nvPr/>
        </p:nvSpPr>
        <p:spPr>
          <a:xfrm>
            <a:off x="5714461" y="2291298"/>
            <a:ext cx="647753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rPr>
              <a:t>Noch ein Tipp!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rPr>
              <a:t>= Netzwerkdurchsetzungsgesetz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Noto Serif" panose="02020502060505020204" pitchFamily="18"/>
              <a:cs typeface="Noto Serif" panose="02020502060505020204" pitchFamily="18"/>
            </a:endParaRPr>
          </a:p>
        </p:txBody>
      </p:sp>
      <p:pic>
        <p:nvPicPr>
          <p:cNvPr id="20" name="Grafik 19"/>
          <p:cNvPicPr>
            <a:picLocks noChangeAspect="1"/>
          </p:cNvPicPr>
          <p:nvPr/>
        </p:nvPicPr>
        <p:blipFill>
          <a:blip r:embed="rId3"/>
          <a:stretch>
            <a:fillRect/>
          </a:stretch>
        </p:blipFill>
        <p:spPr>
          <a:xfrm>
            <a:off x="5287073" y="3009404"/>
            <a:ext cx="6462299" cy="779778"/>
          </a:xfrm>
          <a:prstGeom prst="rect">
            <a:avLst/>
          </a:prstGeom>
        </p:spPr>
      </p:pic>
      <p:pic>
        <p:nvPicPr>
          <p:cNvPr id="13" name="Grafik 12">
            <a:extLst>
              <a:ext uri="{FF2B5EF4-FFF2-40B4-BE49-F238E27FC236}">
                <a16:creationId xmlns:a16="http://schemas.microsoft.com/office/drawing/2014/main" id="{6AC90F04-291F-BD4B-B408-A8F868684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8" name="Grafik 17">
            <a:extLst>
              <a:ext uri="{FF2B5EF4-FFF2-40B4-BE49-F238E27FC236}">
                <a16:creationId xmlns:a16="http://schemas.microsoft.com/office/drawing/2014/main" id="{85C3146C-CDEB-9840-AB59-F3BABED6C188}"/>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83346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540183" y="1609954"/>
            <a:ext cx="11332028" cy="2913618"/>
          </a:xfrm>
          <a:prstGeom prst="rect">
            <a:avLst/>
          </a:prstGeom>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In einer Familien-Chatgruppe wird über Asyl in Deutschland diskutiert. </a:t>
            </a:r>
          </a:p>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 Familienmitglied schreibt, dass die </a:t>
            </a:r>
            <a:r>
              <a:rPr kumimoji="0" lang="de-DE" sz="28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„Eliten und Politiker längst entschieden haben, dass das gesamte deutsche Volk gegen Flüchtlinge ausgetauscht werden soll. Die HASSEN Deutschland und uns Deutsche!!“ </a:t>
            </a:r>
          </a:p>
        </p:txBody>
      </p:sp>
      <p:sp>
        <p:nvSpPr>
          <p:cNvPr id="19" name="Rechteck 18"/>
          <p:cNvSpPr/>
          <p:nvPr/>
        </p:nvSpPr>
        <p:spPr>
          <a:xfrm>
            <a:off x="1456521" y="461709"/>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rPr>
              <a:t>WhatsApp</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83" y="325174"/>
            <a:ext cx="916338" cy="919403"/>
          </a:xfrm>
          <a:prstGeom prst="rect">
            <a:avLst/>
          </a:prstGeom>
        </p:spPr>
      </p:pic>
      <p:pic>
        <p:nvPicPr>
          <p:cNvPr id="15" name="Grafik 14">
            <a:extLst>
              <a:ext uri="{FF2B5EF4-FFF2-40B4-BE49-F238E27FC236}">
                <a16:creationId xmlns:a16="http://schemas.microsoft.com/office/drawing/2014/main" id="{4A1DDAE8-FBA3-E74E-8783-7792CEFE0C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64D81908-7C40-B341-AB98-49F461B1514C}"/>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EIN EINZELGESPRÄCH SUCHEN</a:t>
            </a:r>
          </a:p>
        </p:txBody>
      </p:sp>
      <p:sp>
        <p:nvSpPr>
          <p:cNvPr id="10" name="Rechteck 9"/>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11" name="Rechteck 10"/>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eck 11"/>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13" name="Rechteck 12"/>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hteck 16"/>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Rechteck 17"/>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 name="Grafik 1"/>
          <p:cNvPicPr>
            <a:picLocks noChangeAspect="1"/>
          </p:cNvPicPr>
          <p:nvPr/>
        </p:nvPicPr>
        <p:blipFill>
          <a:blip r:embed="rId6"/>
          <a:stretch>
            <a:fillRect/>
          </a:stretch>
        </p:blipFill>
        <p:spPr>
          <a:xfrm>
            <a:off x="7800324" y="5622043"/>
            <a:ext cx="1281903" cy="1226168"/>
          </a:xfrm>
          <a:prstGeom prst="rect">
            <a:avLst/>
          </a:prstGeom>
        </p:spPr>
      </p:pic>
    </p:spTree>
    <p:extLst>
      <p:ext uri="{BB962C8B-B14F-4D97-AF65-F5344CB8AC3E}">
        <p14:creationId xmlns:p14="http://schemas.microsoft.com/office/powerpoint/2010/main" val="239782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eck 19"/>
          <p:cNvSpPr/>
          <p:nvPr/>
        </p:nvSpPr>
        <p:spPr>
          <a:xfrm>
            <a:off x="1231916" y="115732"/>
            <a:ext cx="10138917" cy="83099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rPr>
              <a:t>In der Familiengruppe: </a:t>
            </a:r>
            <a:r>
              <a:rPr kumimoji="0" lang="de-DE" sz="1600" b="1"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rPr>
              <a:t>„Eliten und Politiker längst entschieden haben, dass das gesamte deutsche Volk gegen Flüchtlinge ausgetauscht werden soll. Die HASSEN Deutschland und uns Deutsche!!“ </a:t>
            </a: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EIN EINZELGESPRÄCH SUCHEN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WHATSAPP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78" y="115732"/>
            <a:ext cx="916338" cy="919403"/>
          </a:xfrm>
          <a:prstGeom prst="rect">
            <a:avLst/>
          </a:prstGeom>
        </p:spPr>
      </p:pic>
      <p:sp>
        <p:nvSpPr>
          <p:cNvPr id="21" name="Rechteck 20"/>
          <p:cNvSpPr/>
          <p:nvPr/>
        </p:nvSpPr>
        <p:spPr>
          <a:xfrm>
            <a:off x="8491599" y="3546982"/>
            <a:ext cx="108849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hteck 15"/>
          <p:cNvSpPr/>
          <p:nvPr/>
        </p:nvSpPr>
        <p:spPr>
          <a:xfrm>
            <a:off x="-19052" y="-39951"/>
            <a:ext cx="12211051" cy="6745551"/>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hteck 18"/>
          <p:cNvSpPr/>
          <p:nvPr/>
        </p:nvSpPr>
        <p:spPr>
          <a:xfrm rot="21160971">
            <a:off x="122431" y="261226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VERSCHWÖRUNGSERZÄHLUNG / RASSISMUS</a:t>
            </a:r>
          </a:p>
        </p:txBody>
      </p:sp>
      <p:pic>
        <p:nvPicPr>
          <p:cNvPr id="33" name="Grafik 32">
            <a:extLst>
              <a:ext uri="{FF2B5EF4-FFF2-40B4-BE49-F238E27FC236}">
                <a16:creationId xmlns:a16="http://schemas.microsoft.com/office/drawing/2014/main" id="{8B62DE88-2265-0343-BC59-559A49509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4" name="Grafik 33">
            <a:extLst>
              <a:ext uri="{FF2B5EF4-FFF2-40B4-BE49-F238E27FC236}">
                <a16:creationId xmlns:a16="http://schemas.microsoft.com/office/drawing/2014/main" id="{642D9ED2-B6F3-7B44-A70A-441BD13F76B5}"/>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728030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23" y="602573"/>
            <a:ext cx="771993" cy="771993"/>
          </a:xfrm>
          <a:prstGeom prst="rect">
            <a:avLst/>
          </a:prstGeom>
        </p:spPr>
      </p:pic>
      <p:sp>
        <p:nvSpPr>
          <p:cNvPr id="19" name="Rechteck 18"/>
          <p:cNvSpPr/>
          <p:nvPr/>
        </p:nvSpPr>
        <p:spPr>
          <a:xfrm>
            <a:off x="1626705" y="660171"/>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rPr>
              <a:t>Twitter</a:t>
            </a:r>
          </a:p>
        </p:txBody>
      </p:sp>
      <p:sp>
        <p:nvSpPr>
          <p:cNvPr id="9" name="Rechteck 8"/>
          <p:cNvSpPr/>
          <p:nvPr/>
        </p:nvSpPr>
        <p:spPr>
          <a:xfrm>
            <a:off x="630123" y="1736894"/>
            <a:ext cx="11332028" cy="2208297"/>
          </a:xfrm>
          <a:prstGeom prst="rect">
            <a:avLst/>
          </a:prstGeom>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Person in der Kommentarspalte bezweifelt, dass so viele </a:t>
            </a:r>
            <a:r>
              <a:rPr kumimoji="0" lang="de-DE" sz="3200" b="0" i="0" u="none" strike="noStrike" kern="1200" cap="none" spc="0" normalizeH="0" baseline="0" noProof="0" dirty="0" err="1" smtClean="0">
                <a:ln>
                  <a:noFill/>
                </a:ln>
                <a:solidFill>
                  <a:prstClr val="black"/>
                </a:solidFill>
                <a:effectLst/>
                <a:uLnTx/>
                <a:uFillTx/>
                <a:ea typeface="Noto Serif" panose="02020502060505020204" pitchFamily="18"/>
                <a:cs typeface="Noto Serif" panose="02020502060505020204" pitchFamily="18"/>
              </a:rPr>
              <a:t>Juden:Jüdinnen</a:t>
            </a:r>
            <a:r>
              <a:rPr kumimoji="0" lang="de-DE" sz="3200" b="0" i="0" u="none" strike="noStrike" kern="1200" cap="none" spc="0" normalizeH="0" baseline="0" noProof="0" dirty="0" smtClean="0">
                <a:ln>
                  <a:noFill/>
                </a:ln>
                <a:solidFill>
                  <a:prstClr val="black"/>
                </a:solidFill>
                <a:effectLst/>
                <a:uLnTx/>
                <a:uFillTx/>
                <a:ea typeface="Noto Serif" panose="02020502060505020204" pitchFamily="18"/>
                <a:cs typeface="Noto Serif" panose="02020502060505020204" pitchFamily="18"/>
              </a:rPr>
              <a:t> </a:t>
            </a: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im Nationalsozialismus ermordet wurden. Das wäre </a:t>
            </a:r>
            <a:r>
              <a:rPr kumimoji="0" lang="de-DE" sz="3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„in der kurzen Zeit gar nicht machbar gewesen</a:t>
            </a:r>
            <a:r>
              <a:rPr kumimoji="0" lang="de-DE" sz="3200" b="1" i="0" u="none" strike="noStrike" kern="1200" cap="none" spc="0" normalizeH="0" baseline="0" noProof="0" dirty="0" smtClean="0">
                <a:ln>
                  <a:noFill/>
                </a:ln>
                <a:solidFill>
                  <a:prstClr val="black"/>
                </a:solidFill>
                <a:effectLst/>
                <a:uLnTx/>
                <a:uFillTx/>
                <a:ea typeface="Noto Serif" panose="02020502060505020204" pitchFamily="18"/>
                <a:cs typeface="Noto Serif" panose="02020502060505020204" pitchFamily="18"/>
              </a:rPr>
              <a:t>.“</a:t>
            </a:r>
            <a:endParaRPr kumimoji="0" lang="de-DE" sz="3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endParaRPr>
          </a:p>
        </p:txBody>
      </p:sp>
      <p:pic>
        <p:nvPicPr>
          <p:cNvPr id="15" name="Grafik 14">
            <a:extLst>
              <a:ext uri="{FF2B5EF4-FFF2-40B4-BE49-F238E27FC236}">
                <a16:creationId xmlns:a16="http://schemas.microsoft.com/office/drawing/2014/main" id="{91E242C9-D3C3-AC43-94B2-36AB5FD48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7890BB06-8CF9-2949-BBCF-923720452E15}"/>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10" name="Rechteck 9"/>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11" name="Rechteck 10"/>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eck 11"/>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13" name="Rechteck 12"/>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hteck 13"/>
          <p:cNvSpPr/>
          <p:nvPr/>
        </p:nvSpPr>
        <p:spPr>
          <a:xfrm>
            <a:off x="8299797" y="5792409"/>
            <a:ext cx="11400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hteck 16"/>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Rechteck 17"/>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65286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eck 19"/>
          <p:cNvSpPr/>
          <p:nvPr/>
        </p:nvSpPr>
        <p:spPr>
          <a:xfrm>
            <a:off x="1231916" y="115732"/>
            <a:ext cx="10138917" cy="79278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Person in der Kommentarspalte bezweifelt, dass so viele </a:t>
            </a:r>
            <a:r>
              <a:rPr kumimoji="0" lang="de-DE" sz="1600" b="0" i="0" u="none" strike="noStrike" kern="1200" cap="none" spc="0" normalizeH="0" baseline="0" noProof="0" dirty="0" err="1">
                <a:ln>
                  <a:noFill/>
                </a:ln>
                <a:solidFill>
                  <a:prstClr val="black"/>
                </a:solidFill>
                <a:effectLst/>
                <a:uLnTx/>
                <a:uFillTx/>
                <a:ea typeface="Noto Serif" panose="02020502060505020204" pitchFamily="18"/>
                <a:cs typeface="Noto Serif" panose="02020502060505020204" pitchFamily="18"/>
              </a:rPr>
              <a:t>Jüd:innen</a:t>
            </a: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im Nationalsozialismus ermordet wurden. Das wäre </a:t>
            </a:r>
            <a:r>
              <a:rPr kumimoji="0" lang="de-DE" sz="16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„in der kurzen Zeit gar nicht machbar gewesen.“</a:t>
            </a: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TWITTER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hteck 9"/>
          <p:cNvSpPr/>
          <p:nvPr/>
        </p:nvSpPr>
        <p:spPr>
          <a:xfrm>
            <a:off x="8566905" y="3615084"/>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66" y="145233"/>
            <a:ext cx="771993" cy="771993"/>
          </a:xfrm>
          <a:prstGeom prst="rect">
            <a:avLst/>
          </a:prstGeom>
        </p:spPr>
      </p:pic>
      <p:sp>
        <p:nvSpPr>
          <p:cNvPr id="17" name="Rechteck 16"/>
          <p:cNvSpPr/>
          <p:nvPr/>
        </p:nvSpPr>
        <p:spPr>
          <a:xfrm>
            <a:off x="-19051" y="0"/>
            <a:ext cx="12211050" cy="6705599"/>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hteck 18"/>
          <p:cNvSpPr/>
          <p:nvPr/>
        </p:nvSpPr>
        <p:spPr>
          <a:xfrm rot="21160971">
            <a:off x="112905" y="249070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HOLOCAUSTRELATIVIERUNG</a:t>
            </a:r>
          </a:p>
        </p:txBody>
      </p:sp>
      <p:pic>
        <p:nvPicPr>
          <p:cNvPr id="32" name="Grafik 31">
            <a:extLst>
              <a:ext uri="{FF2B5EF4-FFF2-40B4-BE49-F238E27FC236}">
                <a16:creationId xmlns:a16="http://schemas.microsoft.com/office/drawing/2014/main" id="{A5947B74-4D22-F544-AFEA-C5E56422E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3" name="Grafik 32">
            <a:extLst>
              <a:ext uri="{FF2B5EF4-FFF2-40B4-BE49-F238E27FC236}">
                <a16:creationId xmlns:a16="http://schemas.microsoft.com/office/drawing/2014/main" id="{74E1857D-4236-DC49-8525-9F22DCF229FC}"/>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892400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540183" y="1654330"/>
            <a:ext cx="11332028" cy="2913618"/>
          </a:xfrm>
          <a:prstGeom prst="rect">
            <a:avLst/>
          </a:prstGeom>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Klimaaktivistin macht ein </a:t>
            </a:r>
            <a:r>
              <a:rPr kumimoji="0" lang="de-DE" sz="3200" b="0" i="0" u="none" strike="noStrike" kern="1200" cap="none" spc="0" normalizeH="0" baseline="0" noProof="0" dirty="0" err="1">
                <a:ln>
                  <a:noFill/>
                </a:ln>
                <a:solidFill>
                  <a:prstClr val="black"/>
                </a:solidFill>
                <a:effectLst/>
                <a:uLnTx/>
                <a:uFillTx/>
                <a:ea typeface="Noto Serif" panose="02020502060505020204" pitchFamily="18"/>
                <a:cs typeface="Noto Serif" panose="02020502060505020204" pitchFamily="18"/>
              </a:rPr>
              <a:t>TikTok</a:t>
            </a: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beim Klimastreik am 25.03.22. Eine Person beschwert sich in den Kommentaren, dass die viel zu </a:t>
            </a:r>
            <a:r>
              <a:rPr kumimoji="0" lang="de-DE" sz="3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„freizügig“ </a:t>
            </a: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sei, denn </a:t>
            </a:r>
            <a:r>
              <a:rPr kumimoji="0" lang="de-DE" sz="3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„offensichtlich wiegt sie 20 Kilo zu viel“</a:t>
            </a:r>
            <a:r>
              <a:rPr kumimoji="0" lang="de-DE" sz="32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a:t>
            </a:r>
            <a:endParaRPr kumimoji="0" lang="de-DE" sz="32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endParaRPr>
          </a:p>
        </p:txBody>
      </p:sp>
      <p:sp>
        <p:nvSpPr>
          <p:cNvPr id="15" name="Rechteck 14"/>
          <p:cNvSpPr/>
          <p:nvPr/>
        </p:nvSpPr>
        <p:spPr>
          <a:xfrm>
            <a:off x="1430574" y="491514"/>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err="1">
                <a:ln>
                  <a:noFill/>
                </a:ln>
                <a:solidFill>
                  <a:prstClr val="black"/>
                </a:solidFill>
                <a:effectLst/>
                <a:uLnTx/>
                <a:uFillTx/>
                <a:latin typeface="Roboto Slab" pitchFamily="2" charset="0"/>
                <a:ea typeface="Roboto Slab" pitchFamily="2" charset="0"/>
                <a:cs typeface="Noto Serif" panose="02020502060505020204" pitchFamily="18"/>
              </a:rPr>
              <a:t>TikTok</a:t>
            </a:r>
            <a:endParaRPr kumimoji="0" lang="de-DE" sz="36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83" y="479954"/>
            <a:ext cx="658375" cy="655083"/>
          </a:xfrm>
          <a:prstGeom prst="rect">
            <a:avLst/>
          </a:prstGeom>
        </p:spPr>
      </p:pic>
      <p:pic>
        <p:nvPicPr>
          <p:cNvPr id="17" name="Grafik 16">
            <a:extLst>
              <a:ext uri="{FF2B5EF4-FFF2-40B4-BE49-F238E27FC236}">
                <a16:creationId xmlns:a16="http://schemas.microsoft.com/office/drawing/2014/main" id="{A4A733EA-78F3-ED46-A435-C63AA33B5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8" name="Grafik 17">
            <a:extLst>
              <a:ext uri="{FF2B5EF4-FFF2-40B4-BE49-F238E27FC236}">
                <a16:creationId xmlns:a16="http://schemas.microsoft.com/office/drawing/2014/main" id="{9062CB79-B963-D74E-98EF-8FD5315F626B}"/>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9" name="Rechteck 8"/>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10" name="Rechteck 9"/>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eck 10"/>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12" name="Rechteck 11"/>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Rechteck 12"/>
          <p:cNvSpPr/>
          <p:nvPr/>
        </p:nvSpPr>
        <p:spPr>
          <a:xfrm>
            <a:off x="8299797" y="5792409"/>
            <a:ext cx="11400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hteck 13"/>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echteck 18"/>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4966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INSTAGRAM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hteck 9"/>
          <p:cNvSpPr/>
          <p:nvPr/>
        </p:nvSpPr>
        <p:spPr>
          <a:xfrm>
            <a:off x="8566905" y="3615084"/>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hteck 15"/>
          <p:cNvSpPr/>
          <p:nvPr/>
        </p:nvSpPr>
        <p:spPr>
          <a:xfrm>
            <a:off x="-19052" y="1"/>
            <a:ext cx="12211051" cy="6705600"/>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hteck 18"/>
          <p:cNvSpPr/>
          <p:nvPr/>
        </p:nvSpPr>
        <p:spPr>
          <a:xfrm rot="21160971">
            <a:off x="122431" y="261226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SEXISMUS / BODYSHAMING</a:t>
            </a:r>
          </a:p>
        </p:txBody>
      </p:sp>
      <p:sp>
        <p:nvSpPr>
          <p:cNvPr id="32" name="Rechteck 31"/>
          <p:cNvSpPr/>
          <p:nvPr/>
        </p:nvSpPr>
        <p:spPr>
          <a:xfrm>
            <a:off x="1231916" y="115732"/>
            <a:ext cx="10138917" cy="1200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Klimaaktivistin macht ein </a:t>
            </a:r>
            <a:r>
              <a:rPr kumimoji="0" lang="de-DE" sz="1600" b="0" i="0" u="none" strike="noStrike" kern="1200" cap="none" spc="0" normalizeH="0" baseline="0" noProof="0" dirty="0" err="1">
                <a:ln>
                  <a:noFill/>
                </a:ln>
                <a:solidFill>
                  <a:prstClr val="black"/>
                </a:solidFill>
                <a:effectLst/>
                <a:uLnTx/>
                <a:uFillTx/>
                <a:ea typeface="Noto Serif" panose="02020502060505020204" pitchFamily="18"/>
                <a:cs typeface="Noto Serif" panose="02020502060505020204" pitchFamily="18"/>
              </a:rPr>
              <a:t>Tiktok</a:t>
            </a: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beim Klimastreik am 25.03.22.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Eine Person beschwert sich in den Kommentaren, dass die viel zu „</a:t>
            </a:r>
            <a:r>
              <a:rPr kumimoji="0" lang="de-DE" sz="16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freizügig</a:t>
            </a: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sei, denn „</a:t>
            </a:r>
            <a:r>
              <a:rPr kumimoji="0" lang="de-DE" sz="16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offensichtlich wiegt sie 20 Kilo zu viel</a:t>
            </a:r>
            <a:r>
              <a:rPr kumimoji="0" lang="de-DE" sz="16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 </a:t>
            </a:r>
          </a:p>
        </p:txBody>
      </p:sp>
      <p:pic>
        <p:nvPicPr>
          <p:cNvPr id="33" name="Grafik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83" y="479954"/>
            <a:ext cx="658375" cy="655083"/>
          </a:xfrm>
          <a:prstGeom prst="rect">
            <a:avLst/>
          </a:prstGeom>
        </p:spPr>
      </p:pic>
      <p:pic>
        <p:nvPicPr>
          <p:cNvPr id="34" name="Grafik 33">
            <a:extLst>
              <a:ext uri="{FF2B5EF4-FFF2-40B4-BE49-F238E27FC236}">
                <a16:creationId xmlns:a16="http://schemas.microsoft.com/office/drawing/2014/main" id="{14D17B2A-82D7-894C-8AE1-FB94FB676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5" name="Grafik 34">
            <a:extLst>
              <a:ext uri="{FF2B5EF4-FFF2-40B4-BE49-F238E27FC236}">
                <a16:creationId xmlns:a16="http://schemas.microsoft.com/office/drawing/2014/main" id="{689F8B64-375E-6B47-9247-6BD11BFFDB0F}"/>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3471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feld 17"/>
          <p:cNvSpPr txBox="1"/>
          <p:nvPr/>
        </p:nvSpPr>
        <p:spPr>
          <a:xfrm>
            <a:off x="3999961" y="1443841"/>
            <a:ext cx="741246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E6007E"/>
                </a:solidFill>
                <a:effectLst/>
                <a:uLnTx/>
                <a:uFillTx/>
                <a:latin typeface="Roboto Slab" pitchFamily="2" charset="0"/>
                <a:ea typeface="Roboto Slab" pitchFamily="2" charset="0"/>
                <a:cs typeface="Noto Serif" panose="02020502060505020204" pitchFamily="18"/>
              </a:rPr>
              <a:t>#</a:t>
            </a:r>
            <a:r>
              <a:rPr kumimoji="0" lang="de-DE" sz="3600" b="0" i="0" u="none" strike="noStrike" kern="1200" cap="none" spc="0" normalizeH="0" baseline="0" noProof="0" dirty="0" err="1">
                <a:ln>
                  <a:noFill/>
                </a:ln>
                <a:solidFill>
                  <a:srgbClr val="E6007E"/>
                </a:solidFill>
                <a:effectLst/>
                <a:uLnTx/>
                <a:uFillTx/>
                <a:latin typeface="Roboto Slab" pitchFamily="2" charset="0"/>
                <a:ea typeface="Roboto Slab" pitchFamily="2" charset="0"/>
                <a:cs typeface="Noto Serif" panose="02020502060505020204" pitchFamily="18"/>
              </a:rPr>
              <a:t>AchtungHass</a:t>
            </a:r>
            <a:endParaRPr kumimoji="0" lang="de-DE" sz="3600" b="0" i="0" u="none" strike="noStrike" kern="1200" cap="none" spc="0" normalizeH="0" baseline="0" noProof="0" dirty="0">
              <a:ln>
                <a:noFill/>
              </a:ln>
              <a:solidFill>
                <a:srgbClr val="E6007E"/>
              </a:solidFill>
              <a:effectLst/>
              <a:uLnTx/>
              <a:uFillTx/>
              <a:latin typeface="Roboto Slab" pitchFamily="2" charset="0"/>
              <a:ea typeface="Roboto Slab" pitchFamily="2" charset="0"/>
              <a:cs typeface="Noto Serif" panose="02020502060505020204" pitchFamily="1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de-DE" sz="36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Wenn du dich mit den Hassnachrichten unwohl fühlst, teile es uns gern mit.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Noto Serif" panose="02020502060505020204" pitchFamily="18"/>
              <a:ea typeface="Noto Serif" panose="02020502060505020204" pitchFamily="18"/>
              <a:cs typeface="Noto Serif" panose="02020502060505020204" pitchFamily="18"/>
            </a:endParaRPr>
          </a:p>
        </p:txBody>
      </p:sp>
      <p:sp>
        <p:nvSpPr>
          <p:cNvPr id="19" name="Rechteck 18">
            <a:extLst>
              <a:ext uri="{FF2B5EF4-FFF2-40B4-BE49-F238E27FC236}">
                <a16:creationId xmlns:a16="http://schemas.microsoft.com/office/drawing/2014/main" id="{EC082BC4-D3BB-5B41-97AC-FD47395F7168}"/>
              </a:ext>
            </a:extLst>
          </p:cNvPr>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fik 19">
            <a:extLst>
              <a:ext uri="{FF2B5EF4-FFF2-40B4-BE49-F238E27FC236}">
                <a16:creationId xmlns:a16="http://schemas.microsoft.com/office/drawing/2014/main" id="{61982D1C-FF41-2542-BF44-3E7033E60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1" name="Grafik 20">
            <a:extLst>
              <a:ext uri="{FF2B5EF4-FFF2-40B4-BE49-F238E27FC236}">
                <a16:creationId xmlns:a16="http://schemas.microsoft.com/office/drawing/2014/main" id="{B412C7FD-C6AA-7240-A831-CE67C5DC516E}"/>
              </a:ext>
            </a:extLst>
          </p:cNvPr>
          <p:cNvPicPr>
            <a:picLocks noChangeAspect="1"/>
          </p:cNvPicPr>
          <p:nvPr/>
        </p:nvPicPr>
        <p:blipFill>
          <a:blip r:embed="rId4"/>
          <a:stretch>
            <a:fillRect/>
          </a:stretch>
        </p:blipFill>
        <p:spPr>
          <a:xfrm>
            <a:off x="10601260" y="6355173"/>
            <a:ext cx="444001" cy="445236"/>
          </a:xfrm>
          <a:prstGeom prst="rect">
            <a:avLst/>
          </a:prstGeom>
        </p:spPr>
      </p:pic>
      <p:sp>
        <p:nvSpPr>
          <p:cNvPr id="2" name="Textfeld 1">
            <a:extLst>
              <a:ext uri="{FF2B5EF4-FFF2-40B4-BE49-F238E27FC236}">
                <a16:creationId xmlns:a16="http://schemas.microsoft.com/office/drawing/2014/main" id="{B24CD991-A917-6A4A-BB67-0B484B62B1E2}"/>
              </a:ext>
            </a:extLst>
          </p:cNvPr>
          <p:cNvSpPr txBox="1"/>
          <p:nvPr/>
        </p:nvSpPr>
        <p:spPr>
          <a:xfrm>
            <a:off x="2261936" y="1293156"/>
            <a:ext cx="122722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39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a:t>
            </a:r>
            <a:endParaRPr kumimoji="0" lang="de-DE" sz="59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425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665080" y="1309940"/>
            <a:ext cx="11332028" cy="2913618"/>
          </a:xfrm>
          <a:prstGeom prst="rect">
            <a:avLst/>
          </a:prstGeom>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Auf Instagram postet ein prominentes homosexuelles Paar ein Bild von ihrer Hochzeit: </a:t>
            </a:r>
            <a:r>
              <a:rPr kumimoji="0" lang="de-DE" sz="24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„Ja schön für die, aber bitte hinter verschlossenen Türen! Was die in ihren privaten vier Wänden machen, das geht mich nichts an. Das ist Privatsache. Aber bitte, bitte nicht in der Öffentlichkeit… Ich mache mir ernsthaft Sorgen um unsere Kinder.“</a:t>
            </a:r>
          </a:p>
        </p:txBody>
      </p:sp>
      <p:sp>
        <p:nvSpPr>
          <p:cNvPr id="19" name="Rechteck 18"/>
          <p:cNvSpPr/>
          <p:nvPr/>
        </p:nvSpPr>
        <p:spPr>
          <a:xfrm>
            <a:off x="1430574" y="530179"/>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rPr>
              <a:t>Instagram</a:t>
            </a: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080" y="494851"/>
            <a:ext cx="640185" cy="640185"/>
          </a:xfrm>
          <a:prstGeom prst="rect">
            <a:avLst/>
          </a:prstGeom>
        </p:spPr>
      </p:pic>
      <p:pic>
        <p:nvPicPr>
          <p:cNvPr id="15" name="Grafik 14">
            <a:extLst>
              <a:ext uri="{FF2B5EF4-FFF2-40B4-BE49-F238E27FC236}">
                <a16:creationId xmlns:a16="http://schemas.microsoft.com/office/drawing/2014/main" id="{761B9586-202C-804F-8BE3-A4BB726D8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A288D0FA-DDC1-E44B-BD7D-4DCBB1E7849A}"/>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9" name="Rechteck 8"/>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11" name="Rechteck 10"/>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eck 11"/>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13" name="Rechteck 12"/>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hteck 13"/>
          <p:cNvSpPr/>
          <p:nvPr/>
        </p:nvSpPr>
        <p:spPr>
          <a:xfrm>
            <a:off x="8299797" y="5792409"/>
            <a:ext cx="11400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hteck 16"/>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Rechteck 17"/>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3347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INSTAGRAM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hteck 9"/>
          <p:cNvSpPr/>
          <p:nvPr/>
        </p:nvSpPr>
        <p:spPr>
          <a:xfrm>
            <a:off x="8566905" y="3615084"/>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Rechteck 19"/>
          <p:cNvSpPr/>
          <p:nvPr/>
        </p:nvSpPr>
        <p:spPr>
          <a:xfrm>
            <a:off x="1231916" y="115732"/>
            <a:ext cx="10138917" cy="11621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„Ja schön für die, aber bitte hinter verschlossenen Türen! Was die in ihren privaten vier Wänden machen, das geht mich nichts an. Das ist Privatsache. Aber bitte, bitte nicht in der Öffentlichkeit… Ich mache mir ernsthaft Sorgen um unsere Kinder.“</a:t>
            </a:r>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74" y="219097"/>
            <a:ext cx="718992" cy="718992"/>
          </a:xfrm>
          <a:prstGeom prst="rect">
            <a:avLst/>
          </a:prstGeom>
        </p:spPr>
      </p:pic>
      <p:sp>
        <p:nvSpPr>
          <p:cNvPr id="16" name="Rechteck 15"/>
          <p:cNvSpPr/>
          <p:nvPr/>
        </p:nvSpPr>
        <p:spPr>
          <a:xfrm>
            <a:off x="-19051" y="0"/>
            <a:ext cx="12211051" cy="6705600"/>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hteck 18"/>
          <p:cNvSpPr/>
          <p:nvPr/>
        </p:nvSpPr>
        <p:spPr>
          <a:xfrm rot="21160971">
            <a:off x="122431" y="261226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QUEERFEINDLICHKEIT</a:t>
            </a:r>
          </a:p>
        </p:txBody>
      </p:sp>
      <p:pic>
        <p:nvPicPr>
          <p:cNvPr id="32" name="Grafik 31">
            <a:extLst>
              <a:ext uri="{FF2B5EF4-FFF2-40B4-BE49-F238E27FC236}">
                <a16:creationId xmlns:a16="http://schemas.microsoft.com/office/drawing/2014/main" id="{B8506BEC-F94F-3E49-98EE-183E22725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3" name="Grafik 32">
            <a:extLst>
              <a:ext uri="{FF2B5EF4-FFF2-40B4-BE49-F238E27FC236}">
                <a16:creationId xmlns:a16="http://schemas.microsoft.com/office/drawing/2014/main" id="{B1481B80-3ED9-7D4F-ADB0-3C6396171BDB}"/>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4166131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33" y="329784"/>
            <a:ext cx="1083347" cy="1083347"/>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68909" y="1490307"/>
            <a:ext cx="11332028" cy="2832057"/>
          </a:xfrm>
          <a:prstGeom prst="rect">
            <a:avLst/>
          </a:prstGeom>
        </p:spPr>
        <p:txBody>
          <a:bodyPr wrap="square">
            <a:spAutoFit/>
          </a:bodyPr>
          <a:lstStyle/>
          <a:p>
            <a:pPr algn="ctr">
              <a:lnSpc>
                <a:spcPts val="5500"/>
              </a:lnSpc>
            </a:pPr>
            <a:r>
              <a:rPr lang="de-DE" sz="2800" dirty="0" smtClean="0">
                <a:ea typeface="Noto Serif" panose="02020502060505020204" pitchFamily="18"/>
                <a:cs typeface="Noto Serif" panose="02020502060505020204" pitchFamily="18"/>
              </a:rPr>
              <a:t>Unter dem Video eines afghanischen Geflüchteten, in dem er über seine Erfahrungen in Deutschland spricht, kann man diesen Kommentar lesen: </a:t>
            </a:r>
          </a:p>
          <a:p>
            <a:pPr algn="ctr">
              <a:lnSpc>
                <a:spcPts val="5500"/>
              </a:lnSpc>
            </a:pPr>
            <a:r>
              <a:rPr lang="de-DE" sz="2800" b="1" dirty="0" smtClean="0">
                <a:ea typeface="Noto Serif" panose="02020502060505020204" pitchFamily="18"/>
                <a:cs typeface="Noto Serif" panose="02020502060505020204" pitchFamily="18"/>
              </a:rPr>
              <a:t>„Lasst euch nicht blenden von so einem Goldjungen, denn sie sind fast ALLE Sozialschmarotzer“. </a:t>
            </a:r>
            <a:endParaRPr lang="de-DE" sz="2800" b="1" dirty="0">
              <a:ea typeface="Noto Serif" panose="02020502060505020204" pitchFamily="18"/>
              <a:cs typeface="Noto Serif" panose="02020502060505020204" pitchFamily="18"/>
            </a:endParaRPr>
          </a:p>
        </p:txBody>
      </p:sp>
      <p:sp>
        <p:nvSpPr>
          <p:cNvPr id="19" name="Rechteck 18"/>
          <p:cNvSpPr/>
          <p:nvPr/>
        </p:nvSpPr>
        <p:spPr>
          <a:xfrm>
            <a:off x="1508380" y="486736"/>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YouTube</a:t>
            </a:r>
          </a:p>
        </p:txBody>
      </p:sp>
      <p:pic>
        <p:nvPicPr>
          <p:cNvPr id="11" name="Grafik 10">
            <a:extLst>
              <a:ext uri="{FF2B5EF4-FFF2-40B4-BE49-F238E27FC236}">
                <a16:creationId xmlns:a16="http://schemas.microsoft.com/office/drawing/2014/main" id="{E1EDCEC8-EA11-9E41-B44B-37FBAC78C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2" name="Grafik 11">
            <a:extLst>
              <a:ext uri="{FF2B5EF4-FFF2-40B4-BE49-F238E27FC236}">
                <a16:creationId xmlns:a16="http://schemas.microsoft.com/office/drawing/2014/main" id="{E58E3224-E6F9-6F4B-B97E-091799FB0D04}"/>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POLIZEI ANZEIGEN</a:t>
            </a:r>
          </a:p>
        </p:txBody>
      </p:sp>
      <p:sp>
        <p:nvSpPr>
          <p:cNvPr id="9" name="Rechteck 8"/>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PLATTFORM MELDEN</a:t>
            </a:r>
          </a:p>
        </p:txBody>
      </p:sp>
      <p:sp>
        <p:nvSpPr>
          <p:cNvPr id="10" name="Rechteck 9"/>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KOMMENTIEREN</a:t>
            </a:r>
            <a:endParaRPr lang="de-DE" b="1" dirty="0">
              <a:solidFill>
                <a:schemeClr val="tx1"/>
              </a:solidFill>
            </a:endParaRPr>
          </a:p>
        </p:txBody>
      </p:sp>
      <p:sp>
        <p:nvSpPr>
          <p:cNvPr id="13" name="Rechteck 12"/>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IGNORIEREN</a:t>
            </a:r>
          </a:p>
        </p:txBody>
      </p:sp>
      <p:sp>
        <p:nvSpPr>
          <p:cNvPr id="14" name="Rechteck 13"/>
          <p:cNvSpPr/>
          <p:nvPr/>
        </p:nvSpPr>
        <p:spPr>
          <a:xfrm>
            <a:off x="5069960" y="5773096"/>
            <a:ext cx="1637856" cy="769441"/>
          </a:xfrm>
          <a:prstGeom prst="rect">
            <a:avLst/>
          </a:prstGeom>
        </p:spPr>
        <p:txBody>
          <a:bodyPr wrap="square">
            <a:spAutoFit/>
          </a:bodyPr>
          <a:lstStyle/>
          <a:p>
            <a:r>
              <a:rPr lang="de-DE" sz="4400" dirty="0"/>
              <a:t>✋</a:t>
            </a:r>
          </a:p>
        </p:txBody>
      </p:sp>
      <p:sp>
        <p:nvSpPr>
          <p:cNvPr id="15" name="Rechteck 14"/>
          <p:cNvSpPr/>
          <p:nvPr/>
        </p:nvSpPr>
        <p:spPr>
          <a:xfrm>
            <a:off x="8299797" y="5792409"/>
            <a:ext cx="1140076" cy="646331"/>
          </a:xfrm>
          <a:prstGeom prst="rect">
            <a:avLst/>
          </a:prstGeom>
        </p:spPr>
        <p:txBody>
          <a:bodyPr wrap="square">
            <a:spAutoFit/>
          </a:bodyPr>
          <a:lstStyle/>
          <a:p>
            <a:r>
              <a:rPr lang="de-DE" sz="3600" dirty="0"/>
              <a:t>🚔</a:t>
            </a:r>
          </a:p>
        </p:txBody>
      </p:sp>
      <p:sp>
        <p:nvSpPr>
          <p:cNvPr id="16" name="Rechteck 15"/>
          <p:cNvSpPr/>
          <p:nvPr/>
        </p:nvSpPr>
        <p:spPr>
          <a:xfrm>
            <a:off x="1915477" y="5809803"/>
            <a:ext cx="1157122" cy="769441"/>
          </a:xfrm>
          <a:prstGeom prst="rect">
            <a:avLst/>
          </a:prstGeom>
        </p:spPr>
        <p:txBody>
          <a:bodyPr wrap="square">
            <a:spAutoFit/>
          </a:bodyPr>
          <a:lstStyle/>
          <a:p>
            <a:r>
              <a:rPr lang="de-DE" sz="4400" dirty="0"/>
              <a:t>⌨</a:t>
            </a:r>
          </a:p>
        </p:txBody>
      </p:sp>
      <p:sp>
        <p:nvSpPr>
          <p:cNvPr id="17" name="Rechteck 16"/>
          <p:cNvSpPr/>
          <p:nvPr/>
        </p:nvSpPr>
        <p:spPr>
          <a:xfrm>
            <a:off x="11486524" y="5792409"/>
            <a:ext cx="636323" cy="584775"/>
          </a:xfrm>
          <a:prstGeom prst="rect">
            <a:avLst/>
          </a:prstGeom>
        </p:spPr>
        <p:txBody>
          <a:bodyPr wrap="square">
            <a:spAutoFit/>
          </a:bodyPr>
          <a:lstStyle/>
          <a:p>
            <a:r>
              <a:rPr lang="de-DE" sz="3200" dirty="0"/>
              <a:t>✘</a:t>
            </a:r>
          </a:p>
        </p:txBody>
      </p:sp>
    </p:spTree>
    <p:extLst>
      <p:ext uri="{BB962C8B-B14F-4D97-AF65-F5344CB8AC3E}">
        <p14:creationId xmlns:p14="http://schemas.microsoft.com/office/powerpoint/2010/main" val="1338738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33" y="329784"/>
            <a:ext cx="1083347" cy="1083347"/>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568909" y="1490307"/>
            <a:ext cx="11332028" cy="2832057"/>
          </a:xfrm>
          <a:prstGeom prst="rect">
            <a:avLst/>
          </a:prstGeom>
        </p:spPr>
        <p:txBody>
          <a:bodyPr wrap="square">
            <a:spAutoFit/>
          </a:bodyPr>
          <a:lstStyle/>
          <a:p>
            <a:pPr algn="ctr">
              <a:lnSpc>
                <a:spcPts val="5500"/>
              </a:lnSpc>
            </a:pPr>
            <a:r>
              <a:rPr lang="de-DE" sz="2800" dirty="0" smtClean="0">
                <a:ea typeface="Noto Serif" panose="02020502060505020204" pitchFamily="18"/>
                <a:cs typeface="Noto Serif" panose="02020502060505020204" pitchFamily="18"/>
              </a:rPr>
              <a:t>Unter dem Video eines afghanischen Geflüchteten, in dem er über seine Erfahrungen in Deutschland spricht, kann man diesen Kommentar lesen: </a:t>
            </a:r>
          </a:p>
          <a:p>
            <a:pPr algn="ctr">
              <a:lnSpc>
                <a:spcPts val="5500"/>
              </a:lnSpc>
            </a:pPr>
            <a:r>
              <a:rPr lang="de-DE" sz="2800" b="1" dirty="0" smtClean="0">
                <a:ea typeface="Noto Serif" panose="02020502060505020204" pitchFamily="18"/>
                <a:cs typeface="Noto Serif" panose="02020502060505020204" pitchFamily="18"/>
              </a:rPr>
              <a:t>„Lasst euch nicht blenden von so einem Goldjungen, denn sie sind fast ALLE Sozialschmarotzer“. </a:t>
            </a:r>
            <a:endParaRPr lang="de-DE" sz="2800" b="1" dirty="0">
              <a:ea typeface="Noto Serif" panose="02020502060505020204" pitchFamily="18"/>
              <a:cs typeface="Noto Serif" panose="02020502060505020204" pitchFamily="18"/>
            </a:endParaRPr>
          </a:p>
        </p:txBody>
      </p:sp>
      <p:sp>
        <p:nvSpPr>
          <p:cNvPr id="19" name="Rechteck 18"/>
          <p:cNvSpPr/>
          <p:nvPr/>
        </p:nvSpPr>
        <p:spPr>
          <a:xfrm>
            <a:off x="1508380" y="486736"/>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YouTube</a:t>
            </a:r>
          </a:p>
        </p:txBody>
      </p:sp>
      <p:pic>
        <p:nvPicPr>
          <p:cNvPr id="11" name="Grafik 10">
            <a:extLst>
              <a:ext uri="{FF2B5EF4-FFF2-40B4-BE49-F238E27FC236}">
                <a16:creationId xmlns:a16="http://schemas.microsoft.com/office/drawing/2014/main" id="{E1EDCEC8-EA11-9E41-B44B-37FBAC78C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2" name="Grafik 11">
            <a:extLst>
              <a:ext uri="{FF2B5EF4-FFF2-40B4-BE49-F238E27FC236}">
                <a16:creationId xmlns:a16="http://schemas.microsoft.com/office/drawing/2014/main" id="{E58E3224-E6F9-6F4B-B97E-091799FB0D04}"/>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POLIZEI ANZEIGEN</a:t>
            </a:r>
          </a:p>
        </p:txBody>
      </p:sp>
      <p:sp>
        <p:nvSpPr>
          <p:cNvPr id="9" name="Rechteck 8"/>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BEI DER PLATTFORM MELDEN</a:t>
            </a:r>
          </a:p>
        </p:txBody>
      </p:sp>
      <p:sp>
        <p:nvSpPr>
          <p:cNvPr id="10" name="Rechteck 9"/>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KOMMENTIEREN</a:t>
            </a:r>
            <a:endParaRPr lang="de-DE" b="1" dirty="0">
              <a:solidFill>
                <a:schemeClr val="tx1"/>
              </a:solidFill>
            </a:endParaRPr>
          </a:p>
        </p:txBody>
      </p:sp>
      <p:sp>
        <p:nvSpPr>
          <p:cNvPr id="13" name="Rechteck 12"/>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2000" b="1" dirty="0">
                <a:solidFill>
                  <a:schemeClr val="tx1"/>
                </a:solidFill>
              </a:rPr>
              <a:t>IGNORIEREN</a:t>
            </a:r>
          </a:p>
        </p:txBody>
      </p:sp>
      <p:sp>
        <p:nvSpPr>
          <p:cNvPr id="14" name="Rechteck 13"/>
          <p:cNvSpPr/>
          <p:nvPr/>
        </p:nvSpPr>
        <p:spPr>
          <a:xfrm>
            <a:off x="5069960" y="5773096"/>
            <a:ext cx="1637856" cy="769441"/>
          </a:xfrm>
          <a:prstGeom prst="rect">
            <a:avLst/>
          </a:prstGeom>
        </p:spPr>
        <p:txBody>
          <a:bodyPr wrap="square">
            <a:spAutoFit/>
          </a:bodyPr>
          <a:lstStyle/>
          <a:p>
            <a:r>
              <a:rPr lang="de-DE" sz="4400" dirty="0"/>
              <a:t>✋</a:t>
            </a:r>
          </a:p>
        </p:txBody>
      </p:sp>
      <p:sp>
        <p:nvSpPr>
          <p:cNvPr id="15" name="Rechteck 14"/>
          <p:cNvSpPr/>
          <p:nvPr/>
        </p:nvSpPr>
        <p:spPr>
          <a:xfrm>
            <a:off x="8299797" y="5792409"/>
            <a:ext cx="1140076" cy="646331"/>
          </a:xfrm>
          <a:prstGeom prst="rect">
            <a:avLst/>
          </a:prstGeom>
        </p:spPr>
        <p:txBody>
          <a:bodyPr wrap="square">
            <a:spAutoFit/>
          </a:bodyPr>
          <a:lstStyle/>
          <a:p>
            <a:r>
              <a:rPr lang="de-DE" sz="3600" dirty="0"/>
              <a:t>🚔</a:t>
            </a:r>
          </a:p>
        </p:txBody>
      </p:sp>
      <p:sp>
        <p:nvSpPr>
          <p:cNvPr id="16" name="Rechteck 15"/>
          <p:cNvSpPr/>
          <p:nvPr/>
        </p:nvSpPr>
        <p:spPr>
          <a:xfrm>
            <a:off x="1915477" y="5809803"/>
            <a:ext cx="1157122" cy="769441"/>
          </a:xfrm>
          <a:prstGeom prst="rect">
            <a:avLst/>
          </a:prstGeom>
        </p:spPr>
        <p:txBody>
          <a:bodyPr wrap="square">
            <a:spAutoFit/>
          </a:bodyPr>
          <a:lstStyle/>
          <a:p>
            <a:r>
              <a:rPr lang="de-DE" sz="4400" dirty="0"/>
              <a:t>⌨</a:t>
            </a:r>
          </a:p>
        </p:txBody>
      </p:sp>
      <p:sp>
        <p:nvSpPr>
          <p:cNvPr id="17" name="Rechteck 16"/>
          <p:cNvSpPr/>
          <p:nvPr/>
        </p:nvSpPr>
        <p:spPr>
          <a:xfrm>
            <a:off x="11486524" y="5792409"/>
            <a:ext cx="636323" cy="584775"/>
          </a:xfrm>
          <a:prstGeom prst="rect">
            <a:avLst/>
          </a:prstGeom>
        </p:spPr>
        <p:txBody>
          <a:bodyPr wrap="square">
            <a:spAutoFit/>
          </a:bodyPr>
          <a:lstStyle/>
          <a:p>
            <a:r>
              <a:rPr lang="de-DE" sz="3200" dirty="0"/>
              <a:t>✘</a:t>
            </a:r>
          </a:p>
        </p:txBody>
      </p:sp>
      <p:sp>
        <p:nvSpPr>
          <p:cNvPr id="18" name="Rechteck 17"/>
          <p:cNvSpPr/>
          <p:nvPr/>
        </p:nvSpPr>
        <p:spPr>
          <a:xfrm>
            <a:off x="-19052" y="-39952"/>
            <a:ext cx="12211051" cy="674555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20" name="Rechteck 19"/>
          <p:cNvSpPr/>
          <p:nvPr/>
        </p:nvSpPr>
        <p:spPr>
          <a:xfrm rot="21160971">
            <a:off x="112905" y="249070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4800" b="1" dirty="0">
                <a:solidFill>
                  <a:schemeClr val="tx1">
                    <a:lumMod val="75000"/>
                    <a:lumOff val="25000"/>
                  </a:schemeClr>
                </a:solidFill>
              </a:rPr>
              <a:t>RASSISMUS</a:t>
            </a:r>
          </a:p>
        </p:txBody>
      </p:sp>
    </p:spTree>
    <p:extLst>
      <p:ext uri="{BB962C8B-B14F-4D97-AF65-F5344CB8AC3E}">
        <p14:creationId xmlns:p14="http://schemas.microsoft.com/office/powerpoint/2010/main" val="260169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3391541" y="2615236"/>
            <a:ext cx="195826" cy="518313"/>
          </a:xfrm>
          <a:prstGeom prst="rect">
            <a:avLst/>
          </a:prstGeom>
        </p:spPr>
        <p:txBody>
          <a:bodyPr wrap="square">
            <a:spAutoFit/>
          </a:bodyPr>
          <a:lstStyle/>
          <a:p>
            <a:endParaRPr lang="de-DE" sz="3200" dirty="0"/>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21" name="Textfeld 20"/>
          <p:cNvSpPr txBox="1"/>
          <p:nvPr/>
        </p:nvSpPr>
        <p:spPr>
          <a:xfrm>
            <a:off x="652073" y="575579"/>
            <a:ext cx="11062046" cy="1138773"/>
          </a:xfrm>
          <a:prstGeom prst="rect">
            <a:avLst/>
          </a:prstGeom>
          <a:noFill/>
        </p:spPr>
        <p:txBody>
          <a:bodyPr wrap="square" rtlCol="0">
            <a:spAutoFit/>
          </a:bodyPr>
          <a:lstStyle/>
          <a:p>
            <a:endParaRPr lang="de-DE" sz="2800" dirty="0"/>
          </a:p>
          <a:p>
            <a:endParaRPr lang="de-DE" sz="2000" dirty="0">
              <a:ea typeface="Noto Serif" panose="02020502060505020204" pitchFamily="18"/>
              <a:cs typeface="Noto Serif" panose="02020502060505020204" pitchFamily="18"/>
            </a:endParaRPr>
          </a:p>
          <a:p>
            <a:endParaRPr lang="de-DE" sz="2000" dirty="0">
              <a:ea typeface="Noto Serif" panose="02020502060505020204" pitchFamily="18"/>
              <a:cs typeface="Noto Serif" panose="02020502060505020204" pitchFamily="18"/>
            </a:endParaRPr>
          </a:p>
        </p:txBody>
      </p:sp>
      <p:sp>
        <p:nvSpPr>
          <p:cNvPr id="29" name="Textfeld 28"/>
          <p:cNvSpPr txBox="1"/>
          <p:nvPr/>
        </p:nvSpPr>
        <p:spPr>
          <a:xfrm>
            <a:off x="6009387" y="2352527"/>
            <a:ext cx="2447973" cy="646331"/>
          </a:xfrm>
          <a:prstGeom prst="rect">
            <a:avLst/>
          </a:prstGeom>
          <a:noFill/>
        </p:spPr>
        <p:txBody>
          <a:bodyPr wrap="square" rtlCol="0">
            <a:spAutoFit/>
          </a:bodyPr>
          <a:lstStyle/>
          <a:p>
            <a:endParaRPr lang="de-DE" dirty="0">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pic>
        <p:nvPicPr>
          <p:cNvPr id="28" name="Grafik 27">
            <a:extLst>
              <a:ext uri="{FF2B5EF4-FFF2-40B4-BE49-F238E27FC236}">
                <a16:creationId xmlns:a16="http://schemas.microsoft.com/office/drawing/2014/main" id="{0C86D7FF-2706-3B4C-9BD8-6CE5CEF8B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0" name="Grafik 29">
            <a:extLst>
              <a:ext uri="{FF2B5EF4-FFF2-40B4-BE49-F238E27FC236}">
                <a16:creationId xmlns:a16="http://schemas.microsoft.com/office/drawing/2014/main" id="{B1D7A87D-E0DE-5847-813F-9EE5B970052F}"/>
              </a:ext>
            </a:extLst>
          </p:cNvPr>
          <p:cNvPicPr>
            <a:picLocks noChangeAspect="1"/>
          </p:cNvPicPr>
          <p:nvPr/>
        </p:nvPicPr>
        <p:blipFill>
          <a:blip r:embed="rId4"/>
          <a:stretch>
            <a:fillRect/>
          </a:stretch>
        </p:blipFill>
        <p:spPr>
          <a:xfrm>
            <a:off x="10601260" y="6355173"/>
            <a:ext cx="444001" cy="445236"/>
          </a:xfrm>
          <a:prstGeom prst="rect">
            <a:avLst/>
          </a:prstGeom>
        </p:spPr>
      </p:pic>
      <p:sp>
        <p:nvSpPr>
          <p:cNvPr id="16" name="Textfeld 15"/>
          <p:cNvSpPr txBox="1"/>
          <p:nvPr/>
        </p:nvSpPr>
        <p:spPr>
          <a:xfrm>
            <a:off x="743395" y="3403927"/>
            <a:ext cx="11062046" cy="2246769"/>
          </a:xfrm>
          <a:prstGeom prst="rect">
            <a:avLst/>
          </a:prstGeom>
          <a:noFill/>
        </p:spPr>
        <p:txBody>
          <a:bodyPr wrap="square" rtlCol="0">
            <a:spAutoFit/>
          </a:bodyPr>
          <a:lstStyle/>
          <a:p>
            <a:endParaRPr lang="de-DE" sz="3600" dirty="0">
              <a:latin typeface="Noto Serif" panose="02020502060505020204" pitchFamily="18"/>
              <a:ea typeface="Noto Serif" panose="02020502060505020204" pitchFamily="18"/>
              <a:cs typeface="Noto Serif" panose="02020502060505020204" pitchFamily="18"/>
            </a:endParaRPr>
          </a:p>
          <a:p>
            <a:r>
              <a:rPr lang="de-DE" sz="3600" dirty="0" smtClean="0">
                <a:solidFill>
                  <a:srgbClr val="E6007E"/>
                </a:solidFill>
                <a:latin typeface="Noto Serif" panose="02020502060505020204" pitchFamily="18"/>
                <a:ea typeface="Noto Serif" panose="02020502060505020204" pitchFamily="18"/>
                <a:cs typeface="Noto Serif" panose="02020502060505020204" pitchFamily="18"/>
              </a:rPr>
              <a:t>„Das Internet“ – </a:t>
            </a:r>
            <a:r>
              <a:rPr lang="de-DE" sz="3600" dirty="0" smtClean="0">
                <a:latin typeface="Noto Serif" panose="02020502060505020204" pitchFamily="18"/>
                <a:ea typeface="Noto Serif" panose="02020502060505020204" pitchFamily="18"/>
                <a:cs typeface="Noto Serif" panose="02020502060505020204" pitchFamily="18"/>
              </a:rPr>
              <a:t>ein rechtsfreier Raum? </a:t>
            </a:r>
            <a:endParaRPr lang="de-DE" sz="3600" dirty="0">
              <a:latin typeface="Noto Serif" panose="02020502060505020204" pitchFamily="18"/>
              <a:ea typeface="Noto Serif" panose="02020502060505020204" pitchFamily="18"/>
              <a:cs typeface="Noto Serif" panose="02020502060505020204" pitchFamily="18"/>
            </a:endParaRPr>
          </a:p>
          <a:p>
            <a:endParaRPr lang="de-DE" sz="2800" dirty="0">
              <a:solidFill>
                <a:srgbClr val="E6007E"/>
              </a:solidFill>
              <a:latin typeface="Noto Serif" panose="02020502060505020204" pitchFamily="18"/>
              <a:ea typeface="Noto Serif" panose="02020502060505020204" pitchFamily="18"/>
              <a:cs typeface="Noto Serif" panose="02020502060505020204" pitchFamily="18"/>
            </a:endParaRPr>
          </a:p>
          <a:p>
            <a:endParaRPr lang="de-DE" sz="2000" dirty="0">
              <a:ea typeface="Noto Serif" panose="02020502060505020204" pitchFamily="18"/>
              <a:cs typeface="Noto Serif" panose="02020502060505020204" pitchFamily="18"/>
            </a:endParaRPr>
          </a:p>
          <a:p>
            <a:r>
              <a:rPr lang="de-DE" sz="2000" dirty="0">
                <a:ea typeface="Noto Serif" panose="02020502060505020204" pitchFamily="18"/>
                <a:cs typeface="Noto Serif" panose="02020502060505020204" pitchFamily="18"/>
              </a:rPr>
              <a:t> </a:t>
            </a:r>
          </a:p>
        </p:txBody>
      </p:sp>
    </p:spTree>
    <p:extLst>
      <p:ext uri="{BB962C8B-B14F-4D97-AF65-F5344CB8AC3E}">
        <p14:creationId xmlns:p14="http://schemas.microsoft.com/office/powerpoint/2010/main" val="433559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323190" y="2991413"/>
            <a:ext cx="5117038" cy="84662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wurde </a:t>
            </a:r>
            <a:r>
              <a:rPr lang="de-DE" sz="3600" b="1" dirty="0" smtClean="0">
                <a:solidFill>
                  <a:schemeClr val="tx1"/>
                </a:solidFill>
              </a:rPr>
              <a:t>verurteilt</a:t>
            </a:r>
            <a:endParaRPr lang="de-DE" sz="3600" b="1" dirty="0">
              <a:solidFill>
                <a:schemeClr val="tx1"/>
              </a:solidFill>
            </a:endParaRPr>
          </a:p>
        </p:txBody>
      </p:sp>
      <p:sp>
        <p:nvSpPr>
          <p:cNvPr id="25" name="Rechteck 24"/>
          <p:cNvSpPr/>
          <p:nvPr/>
        </p:nvSpPr>
        <p:spPr>
          <a:xfrm>
            <a:off x="3323190" y="4190529"/>
            <a:ext cx="5117038" cy="830569"/>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 wurde nicht </a:t>
            </a:r>
            <a:r>
              <a:rPr lang="de-DE" sz="3600" b="1" dirty="0" smtClean="0">
                <a:solidFill>
                  <a:schemeClr val="tx1"/>
                </a:solidFill>
              </a:rPr>
              <a:t>verurteilt</a:t>
            </a:r>
            <a:endParaRPr lang="de-DE" sz="3600" b="1" dirty="0">
              <a:solidFill>
                <a:schemeClr val="tx1"/>
              </a:solidFill>
            </a:endParaRPr>
          </a:p>
        </p:txBody>
      </p:sp>
      <p:sp>
        <p:nvSpPr>
          <p:cNvPr id="27" name="Rechteck 26"/>
          <p:cNvSpPr/>
          <p:nvPr/>
        </p:nvSpPr>
        <p:spPr>
          <a:xfrm>
            <a:off x="5984134" y="2822348"/>
            <a:ext cx="195826" cy="518313"/>
          </a:xfrm>
          <a:prstGeom prst="rect">
            <a:avLst/>
          </a:prstGeom>
        </p:spPr>
        <p:txBody>
          <a:bodyPr wrap="square">
            <a:spAutoFit/>
          </a:bodyPr>
          <a:lstStyle/>
          <a:p>
            <a:endParaRPr lang="de-DE" sz="3200" dirty="0"/>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161438" y="2822348"/>
            <a:ext cx="5415891" cy="237038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652073" y="575579"/>
            <a:ext cx="11062046" cy="2246769"/>
          </a:xfrm>
          <a:prstGeom prst="rect">
            <a:avLst/>
          </a:prstGeom>
          <a:noFill/>
        </p:spPr>
        <p:txBody>
          <a:bodyPr wrap="square" rtlCol="0">
            <a:spAutoFit/>
          </a:bodyPr>
          <a:lstStyle/>
          <a:p>
            <a:endParaRPr lang="de-DE" sz="3600" dirty="0">
              <a:latin typeface="Noto Serif" panose="02020502060505020204" pitchFamily="18"/>
              <a:ea typeface="Noto Serif" panose="02020502060505020204" pitchFamily="18"/>
              <a:cs typeface="Noto Serif" panose="02020502060505020204" pitchFamily="18"/>
            </a:endParaRPr>
          </a:p>
          <a:p>
            <a:r>
              <a:rPr lang="de-DE" sz="3600" dirty="0">
                <a:solidFill>
                  <a:srgbClr val="E6007E"/>
                </a:solidFill>
                <a:latin typeface="Noto Serif" panose="02020502060505020204" pitchFamily="18"/>
                <a:ea typeface="Noto Serif" panose="02020502060505020204" pitchFamily="18"/>
                <a:cs typeface="Noto Serif" panose="02020502060505020204" pitchFamily="18"/>
              </a:rPr>
              <a:t>Wir führen neue Kategorien ein….</a:t>
            </a:r>
          </a:p>
          <a:p>
            <a:endParaRPr lang="de-DE" sz="2800" dirty="0">
              <a:solidFill>
                <a:srgbClr val="E6007E"/>
              </a:solidFill>
              <a:latin typeface="Noto Serif" panose="02020502060505020204" pitchFamily="18"/>
              <a:ea typeface="Noto Serif" panose="02020502060505020204" pitchFamily="18"/>
              <a:cs typeface="Noto Serif" panose="02020502060505020204" pitchFamily="18"/>
            </a:endParaRPr>
          </a:p>
          <a:p>
            <a:endParaRPr lang="de-DE" sz="2000" dirty="0">
              <a:ea typeface="Noto Serif" panose="02020502060505020204" pitchFamily="18"/>
              <a:cs typeface="Noto Serif" panose="02020502060505020204" pitchFamily="18"/>
            </a:endParaRPr>
          </a:p>
          <a:p>
            <a:r>
              <a:rPr lang="de-DE" sz="2000" dirty="0">
                <a:ea typeface="Noto Serif" panose="02020502060505020204" pitchFamily="18"/>
                <a:cs typeface="Noto Serif" panose="02020502060505020204" pitchFamily="18"/>
              </a:rPr>
              <a:t> </a:t>
            </a:r>
          </a:p>
        </p:txBody>
      </p:sp>
      <p:sp>
        <p:nvSpPr>
          <p:cNvPr id="29" name="Textfeld 28"/>
          <p:cNvSpPr txBox="1"/>
          <p:nvPr/>
        </p:nvSpPr>
        <p:spPr>
          <a:xfrm>
            <a:off x="6009387" y="2352527"/>
            <a:ext cx="2447973" cy="646331"/>
          </a:xfrm>
          <a:prstGeom prst="rect">
            <a:avLst/>
          </a:prstGeom>
          <a:noFill/>
        </p:spPr>
        <p:txBody>
          <a:bodyPr wrap="square" rtlCol="0">
            <a:spAutoFit/>
          </a:bodyPr>
          <a:lstStyle/>
          <a:p>
            <a:endParaRPr lang="de-DE" dirty="0">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pic>
        <p:nvPicPr>
          <p:cNvPr id="28" name="Grafik 27">
            <a:extLst>
              <a:ext uri="{FF2B5EF4-FFF2-40B4-BE49-F238E27FC236}">
                <a16:creationId xmlns:a16="http://schemas.microsoft.com/office/drawing/2014/main" id="{0C86D7FF-2706-3B4C-9BD8-6CE5CEF8B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0" name="Grafik 29">
            <a:extLst>
              <a:ext uri="{FF2B5EF4-FFF2-40B4-BE49-F238E27FC236}">
                <a16:creationId xmlns:a16="http://schemas.microsoft.com/office/drawing/2014/main" id="{B1D7A87D-E0DE-5847-813F-9EE5B970052F}"/>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459677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02" y="1074241"/>
            <a:ext cx="1110878" cy="583211"/>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1611980" y="981125"/>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Facebook</a:t>
            </a:r>
            <a:endParaRPr lang="de-DE" sz="4800" b="1" dirty="0">
              <a:latin typeface="Roboto Slab" pitchFamily="2" charset="0"/>
              <a:ea typeface="Roboto Slab" pitchFamily="2" charset="0"/>
              <a:cs typeface="Noto Serif" panose="02020502060505020204" pitchFamily="18"/>
            </a:endParaRPr>
          </a:p>
        </p:txBody>
      </p:sp>
      <p:sp>
        <p:nvSpPr>
          <p:cNvPr id="20" name="Rechteck 19"/>
          <p:cNvSpPr/>
          <p:nvPr/>
        </p:nvSpPr>
        <p:spPr>
          <a:xfrm>
            <a:off x="651003" y="2721054"/>
            <a:ext cx="11332028" cy="1502976"/>
          </a:xfrm>
          <a:prstGeom prst="rect">
            <a:avLst/>
          </a:prstGeom>
        </p:spPr>
        <p:txBody>
          <a:bodyPr wrap="square">
            <a:spAutoFit/>
          </a:bodyPr>
          <a:lstStyle/>
          <a:p>
            <a:pPr algn="ctr">
              <a:lnSpc>
                <a:spcPts val="5500"/>
              </a:lnSpc>
            </a:pPr>
            <a:r>
              <a:rPr lang="de-DE" sz="4000" dirty="0">
                <a:ea typeface="Noto Serif" panose="02020502060505020204" pitchFamily="18"/>
                <a:cs typeface="Noto Serif" panose="02020502060505020204" pitchFamily="18"/>
              </a:rPr>
              <a:t>Eine Person bezeichnet geflüchtete Menschen als </a:t>
            </a:r>
            <a:r>
              <a:rPr lang="de-DE" sz="4000" b="1" dirty="0">
                <a:ea typeface="Noto Serif" panose="02020502060505020204" pitchFamily="18"/>
                <a:cs typeface="Noto Serif" panose="02020502060505020204" pitchFamily="18"/>
              </a:rPr>
              <a:t>„Gelumpe“ </a:t>
            </a:r>
            <a:r>
              <a:rPr lang="de-DE" sz="4000" dirty="0">
                <a:ea typeface="Noto Serif" panose="02020502060505020204" pitchFamily="18"/>
                <a:cs typeface="Noto Serif" panose="02020502060505020204" pitchFamily="18"/>
              </a:rPr>
              <a:t>und </a:t>
            </a:r>
            <a:r>
              <a:rPr lang="de-DE" sz="4000" b="1" dirty="0">
                <a:ea typeface="Noto Serif" panose="02020502060505020204" pitchFamily="18"/>
                <a:cs typeface="Noto Serif" panose="02020502060505020204" pitchFamily="18"/>
              </a:rPr>
              <a:t>„Dreckspack“.</a:t>
            </a:r>
          </a:p>
        </p:txBody>
      </p:sp>
      <p:pic>
        <p:nvPicPr>
          <p:cNvPr id="15" name="Grafik 14">
            <a:extLst>
              <a:ext uri="{FF2B5EF4-FFF2-40B4-BE49-F238E27FC236}">
                <a16:creationId xmlns:a16="http://schemas.microsoft.com/office/drawing/2014/main" id="{D87D74CD-6337-984A-8B57-E701084210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20E673A8-08D7-BC4F-8B31-805DA4250AB4}"/>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1370436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597482" y="1743682"/>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 wurde </a:t>
            </a:r>
            <a:r>
              <a:rPr lang="de-DE" sz="3600" b="1" dirty="0" smtClean="0">
                <a:solidFill>
                  <a:schemeClr val="tx1"/>
                </a:solidFill>
              </a:rPr>
              <a:t>verurteilt</a:t>
            </a:r>
            <a:endParaRPr lang="de-DE" sz="3600" b="1" dirty="0">
              <a:solidFill>
                <a:schemeClr val="tx1"/>
              </a:solidFill>
            </a:endParaRPr>
          </a:p>
        </p:txBody>
      </p:sp>
      <p:sp>
        <p:nvSpPr>
          <p:cNvPr id="25" name="Rechteck 24"/>
          <p:cNvSpPr/>
          <p:nvPr/>
        </p:nvSpPr>
        <p:spPr>
          <a:xfrm>
            <a:off x="3597482" y="4115408"/>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wurde nicht verurteilt</a:t>
            </a:r>
          </a:p>
        </p:txBody>
      </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434013" y="1623743"/>
            <a:ext cx="5109029" cy="46155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77" y="376099"/>
            <a:ext cx="1110878" cy="583211"/>
          </a:xfrm>
          <a:prstGeom prst="rect">
            <a:avLst/>
          </a:prstGeom>
        </p:spPr>
      </p:pic>
      <p:sp>
        <p:nvSpPr>
          <p:cNvPr id="16" name="Rechteck 15"/>
          <p:cNvSpPr/>
          <p:nvPr/>
        </p:nvSpPr>
        <p:spPr>
          <a:xfrm>
            <a:off x="1297046" y="342410"/>
            <a:ext cx="11332028" cy="646331"/>
          </a:xfrm>
          <a:prstGeom prst="rect">
            <a:avLst/>
          </a:prstGeom>
        </p:spPr>
        <p:txBody>
          <a:bodyPr wrap="square">
            <a:spAutoFit/>
          </a:bodyPr>
          <a:lstStyle/>
          <a:p>
            <a:pPr>
              <a:lnSpc>
                <a:spcPct val="150000"/>
              </a:lnSpc>
            </a:pPr>
            <a:r>
              <a:rPr lang="de-DE" sz="2400" dirty="0">
                <a:ea typeface="Noto Serif" panose="02020502060505020204" pitchFamily="18"/>
                <a:cs typeface="Noto Serif" panose="02020502060505020204" pitchFamily="18"/>
              </a:rPr>
              <a:t>Eine Person bezeichnet geflüchtete Menschen als </a:t>
            </a:r>
            <a:r>
              <a:rPr lang="de-DE" sz="2400" b="1" dirty="0">
                <a:ea typeface="Noto Serif" panose="02020502060505020204" pitchFamily="18"/>
                <a:cs typeface="Noto Serif" panose="02020502060505020204" pitchFamily="18"/>
              </a:rPr>
              <a:t>„Gelumpe“ </a:t>
            </a:r>
            <a:r>
              <a:rPr lang="de-DE" sz="2400" dirty="0">
                <a:ea typeface="Noto Serif" panose="02020502060505020204" pitchFamily="18"/>
                <a:cs typeface="Noto Serif" panose="02020502060505020204" pitchFamily="18"/>
              </a:rPr>
              <a:t>und </a:t>
            </a:r>
            <a:r>
              <a:rPr lang="de-DE" sz="2400" b="1" dirty="0">
                <a:ea typeface="Noto Serif" panose="02020502060505020204" pitchFamily="18"/>
                <a:cs typeface="Noto Serif" panose="02020502060505020204" pitchFamily="18"/>
              </a:rPr>
              <a:t>„Dreckspack“.</a:t>
            </a:r>
          </a:p>
        </p:txBody>
      </p:sp>
      <p:pic>
        <p:nvPicPr>
          <p:cNvPr id="28" name="Grafik 27">
            <a:extLst>
              <a:ext uri="{FF2B5EF4-FFF2-40B4-BE49-F238E27FC236}">
                <a16:creationId xmlns:a16="http://schemas.microsoft.com/office/drawing/2014/main" id="{7086C6B9-D791-4E47-AB51-E17F8D5111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9" name="Grafik 28">
            <a:extLst>
              <a:ext uri="{FF2B5EF4-FFF2-40B4-BE49-F238E27FC236}">
                <a16:creationId xmlns:a16="http://schemas.microsoft.com/office/drawing/2014/main" id="{10EB4AF7-3FFB-B441-A73A-2E74946B2908}"/>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055310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956" y="439568"/>
            <a:ext cx="1110878" cy="583211"/>
          </a:xfrm>
          <a:prstGeom prst="rect">
            <a:avLst/>
          </a:prstGeom>
        </p:spPr>
      </p:pic>
      <p:sp>
        <p:nvSpPr>
          <p:cNvPr id="16" name="Rechteck 15"/>
          <p:cNvSpPr/>
          <p:nvPr/>
        </p:nvSpPr>
        <p:spPr>
          <a:xfrm>
            <a:off x="1157006" y="249998"/>
            <a:ext cx="10665539" cy="4524315"/>
          </a:xfrm>
          <a:prstGeom prst="rect">
            <a:avLst/>
          </a:prstGeom>
        </p:spPr>
        <p:txBody>
          <a:bodyPr wrap="square">
            <a:spAutoFit/>
          </a:bodyPr>
          <a:lstStyle/>
          <a:p>
            <a:pPr>
              <a:lnSpc>
                <a:spcPct val="200000"/>
              </a:lnSpc>
            </a:pPr>
            <a:r>
              <a:rPr lang="de-DE" sz="2400" b="1" dirty="0">
                <a:ea typeface="Noto Serif" panose="02020502060505020204" pitchFamily="18"/>
                <a:cs typeface="Noto Serif" panose="02020502060505020204" pitchFamily="18"/>
              </a:rPr>
              <a:t>Lutz Bachmann</a:t>
            </a:r>
            <a:r>
              <a:rPr lang="de-DE" sz="2400" dirty="0">
                <a:ea typeface="Noto Serif" panose="02020502060505020204" pitchFamily="18"/>
                <a:cs typeface="Noto Serif" panose="02020502060505020204" pitchFamily="18"/>
              </a:rPr>
              <a:t>, der Mitbegründer von </a:t>
            </a:r>
            <a:r>
              <a:rPr lang="de-DE" sz="2400" dirty="0" err="1">
                <a:ea typeface="Noto Serif" panose="02020502060505020204" pitchFamily="18"/>
                <a:cs typeface="Noto Serif" panose="02020502060505020204" pitchFamily="18"/>
              </a:rPr>
              <a:t>Pegida</a:t>
            </a:r>
            <a:r>
              <a:rPr lang="de-DE" sz="2400" dirty="0">
                <a:ea typeface="Noto Serif" panose="02020502060505020204" pitchFamily="18"/>
                <a:cs typeface="Noto Serif" panose="02020502060505020204" pitchFamily="18"/>
              </a:rPr>
              <a:t>, bezeichnete 2014 geflüchtete Menschen öffentlich als „Gelumpe“ und „Dreckspack“.</a:t>
            </a:r>
          </a:p>
          <a:p>
            <a:pPr>
              <a:lnSpc>
                <a:spcPct val="200000"/>
              </a:lnSpc>
            </a:pPr>
            <a:endParaRPr lang="de-DE" sz="2400" dirty="0">
              <a:ea typeface="Noto Serif" panose="02020502060505020204" pitchFamily="18"/>
              <a:cs typeface="Noto Serif" panose="02020502060505020204" pitchFamily="18"/>
            </a:endParaRPr>
          </a:p>
          <a:p>
            <a:pPr>
              <a:lnSpc>
                <a:spcPct val="200000"/>
              </a:lnSpc>
            </a:pPr>
            <a:endParaRPr lang="de-DE" sz="4800" dirty="0">
              <a:solidFill>
                <a:srgbClr val="E6007E"/>
              </a:solidFill>
              <a:ea typeface="Noto Serif" panose="02020502060505020204" pitchFamily="18"/>
              <a:cs typeface="Noto Serif" panose="02020502060505020204" pitchFamily="18"/>
            </a:endParaRPr>
          </a:p>
          <a:p>
            <a:pPr>
              <a:lnSpc>
                <a:spcPct val="200000"/>
              </a:lnSpc>
            </a:pPr>
            <a:r>
              <a:rPr lang="de-DE" sz="2400" dirty="0">
                <a:ea typeface="Noto Serif" panose="02020502060505020204" pitchFamily="18"/>
                <a:cs typeface="Noto Serif" panose="02020502060505020204" pitchFamily="18"/>
              </a:rPr>
              <a:t>kostete ihn dieser rassistische Kommentar. </a:t>
            </a:r>
          </a:p>
        </p:txBody>
      </p:sp>
      <p:sp>
        <p:nvSpPr>
          <p:cNvPr id="10" name="Rechteck 9"/>
          <p:cNvSpPr/>
          <p:nvPr/>
        </p:nvSpPr>
        <p:spPr>
          <a:xfrm>
            <a:off x="4246758" y="2653266"/>
            <a:ext cx="3132189" cy="884025"/>
          </a:xfrm>
          <a:prstGeom prst="rect">
            <a:avLst/>
          </a:prstGeom>
          <a:gradFill flip="none" rotWithShape="1">
            <a:gsLst>
              <a:gs pos="31000">
                <a:srgbClr val="E6007E"/>
              </a:gs>
              <a:gs pos="100000">
                <a:srgbClr val="FFFF00"/>
              </a:gs>
            </a:gsLst>
            <a:lin ang="2700000" scaled="1"/>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6600" dirty="0">
                <a:solidFill>
                  <a:schemeClr val="bg1"/>
                </a:solidFill>
                <a:latin typeface="Noto Serif" panose="02020502060505020204" pitchFamily="18"/>
                <a:ea typeface="Noto Serif" panose="02020502060505020204" pitchFamily="18"/>
                <a:cs typeface="Noto Serif" panose="02020502060505020204" pitchFamily="18"/>
              </a:rPr>
              <a:t>9.600 €</a:t>
            </a:r>
            <a:endParaRPr lang="de-DE" sz="6600" dirty="0">
              <a:solidFill>
                <a:schemeClr val="bg1"/>
              </a:solidFill>
            </a:endParaRPr>
          </a:p>
        </p:txBody>
      </p:sp>
      <p:pic>
        <p:nvPicPr>
          <p:cNvPr id="17" name="Grafik 16">
            <a:extLst>
              <a:ext uri="{FF2B5EF4-FFF2-40B4-BE49-F238E27FC236}">
                <a16:creationId xmlns:a16="http://schemas.microsoft.com/office/drawing/2014/main" id="{E8CD814E-CCD4-D14D-A2A2-98D960F30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8" name="Grafik 17">
            <a:extLst>
              <a:ext uri="{FF2B5EF4-FFF2-40B4-BE49-F238E27FC236}">
                <a16:creationId xmlns:a16="http://schemas.microsoft.com/office/drawing/2014/main" id="{FFAE06C1-A758-CB4B-8EEB-E2C2DB597DFC}"/>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078105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02" y="1074241"/>
            <a:ext cx="1110878" cy="583211"/>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1611980" y="968035"/>
            <a:ext cx="10931753" cy="769441"/>
          </a:xfrm>
          <a:prstGeom prst="rect">
            <a:avLst/>
          </a:prstGeom>
        </p:spPr>
        <p:txBody>
          <a:bodyPr wrap="square">
            <a:spAutoFit/>
          </a:bodyPr>
          <a:lstStyle/>
          <a:p>
            <a:r>
              <a:rPr lang="de-DE" sz="4400" b="1" dirty="0">
                <a:latin typeface="Roboto Slab" pitchFamily="2" charset="0"/>
                <a:ea typeface="Roboto Slab" pitchFamily="2" charset="0"/>
                <a:cs typeface="Noto Serif" panose="02020502060505020204" pitchFamily="18"/>
              </a:rPr>
              <a:t>Facebook</a:t>
            </a:r>
          </a:p>
        </p:txBody>
      </p:sp>
      <p:sp>
        <p:nvSpPr>
          <p:cNvPr id="20" name="Rechteck 19"/>
          <p:cNvSpPr/>
          <p:nvPr/>
        </p:nvSpPr>
        <p:spPr>
          <a:xfrm>
            <a:off x="641576" y="2636045"/>
            <a:ext cx="11332028" cy="1502976"/>
          </a:xfrm>
          <a:prstGeom prst="rect">
            <a:avLst/>
          </a:prstGeom>
        </p:spPr>
        <p:txBody>
          <a:bodyPr wrap="square">
            <a:spAutoFit/>
          </a:bodyPr>
          <a:lstStyle/>
          <a:p>
            <a:pPr algn="ctr">
              <a:lnSpc>
                <a:spcPts val="5500"/>
              </a:lnSpc>
            </a:pPr>
            <a:r>
              <a:rPr lang="de-DE" sz="4000" dirty="0">
                <a:ea typeface="Noto Serif" panose="02020502060505020204" pitchFamily="18"/>
                <a:cs typeface="Noto Serif" panose="02020502060505020204" pitchFamily="18"/>
              </a:rPr>
              <a:t>Ein </a:t>
            </a:r>
            <a:r>
              <a:rPr lang="de-DE" sz="4000" dirty="0" err="1">
                <a:ea typeface="Noto Serif" panose="02020502060505020204" pitchFamily="18"/>
                <a:cs typeface="Noto Serif" panose="02020502060505020204" pitchFamily="18"/>
              </a:rPr>
              <a:t>Hater</a:t>
            </a:r>
            <a:r>
              <a:rPr lang="de-DE" sz="4000" dirty="0">
                <a:ea typeface="Noto Serif" panose="02020502060505020204" pitchFamily="18"/>
                <a:cs typeface="Noto Serif" panose="02020502060505020204" pitchFamily="18"/>
              </a:rPr>
              <a:t> bezeichnet eine Journalistin als </a:t>
            </a:r>
            <a:r>
              <a:rPr lang="de-DE" sz="4000" b="1" dirty="0">
                <a:ea typeface="Noto Serif" panose="02020502060505020204" pitchFamily="18"/>
                <a:cs typeface="Noto Serif" panose="02020502060505020204" pitchFamily="18"/>
              </a:rPr>
              <a:t>„Volksschädling“. </a:t>
            </a:r>
          </a:p>
        </p:txBody>
      </p:sp>
      <p:pic>
        <p:nvPicPr>
          <p:cNvPr id="15" name="Grafik 14">
            <a:extLst>
              <a:ext uri="{FF2B5EF4-FFF2-40B4-BE49-F238E27FC236}">
                <a16:creationId xmlns:a16="http://schemas.microsoft.com/office/drawing/2014/main" id="{294549F6-6A12-A943-9F7A-312743034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F3DF772B-0CAA-0340-ACB2-2EB3EAF65CFB}"/>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422646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feld 8"/>
          <p:cNvSpPr txBox="1"/>
          <p:nvPr/>
        </p:nvSpPr>
        <p:spPr>
          <a:xfrm>
            <a:off x="367278" y="555855"/>
            <a:ext cx="113043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E6007E"/>
                </a:solidFill>
                <a:effectLst/>
                <a:uLnTx/>
                <a:uFillTx/>
                <a:latin typeface="Roboto Slab" pitchFamily="2" charset="0"/>
                <a:ea typeface="Roboto Slab" pitchFamily="2" charset="0"/>
                <a:cs typeface="Noto Serif" panose="02020502060505020204" pitchFamily="18"/>
              </a:rPr>
              <a:t>So geht‘s…</a:t>
            </a:r>
          </a:p>
        </p:txBody>
      </p:sp>
      <p:sp>
        <p:nvSpPr>
          <p:cNvPr id="36" name="Rechteck 35"/>
          <p:cNvSpPr/>
          <p:nvPr/>
        </p:nvSpPr>
        <p:spPr>
          <a:xfrm>
            <a:off x="5749220" y="3670737"/>
            <a:ext cx="148992" cy="391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eck 42"/>
          <p:cNvSpPr/>
          <p:nvPr/>
        </p:nvSpPr>
        <p:spPr>
          <a:xfrm>
            <a:off x="3216390" y="3375681"/>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eck 44"/>
          <p:cNvSpPr/>
          <p:nvPr/>
        </p:nvSpPr>
        <p:spPr>
          <a:xfrm>
            <a:off x="6400849" y="3886437"/>
            <a:ext cx="4752362" cy="1397911"/>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46" name="Rechteck 45"/>
          <p:cNvSpPr/>
          <p:nvPr/>
        </p:nvSpPr>
        <p:spPr>
          <a:xfrm>
            <a:off x="6400849" y="1948316"/>
            <a:ext cx="4752362" cy="1397911"/>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47" name="Rechteck 46"/>
          <p:cNvSpPr/>
          <p:nvPr/>
        </p:nvSpPr>
        <p:spPr>
          <a:xfrm>
            <a:off x="1175102" y="1932296"/>
            <a:ext cx="4752362" cy="1397911"/>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eck 47"/>
          <p:cNvSpPr/>
          <p:nvPr/>
        </p:nvSpPr>
        <p:spPr>
          <a:xfrm>
            <a:off x="1175102" y="3886437"/>
            <a:ext cx="4752362" cy="1397911"/>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49" name="Rechteck 48"/>
          <p:cNvSpPr/>
          <p:nvPr/>
        </p:nvSpPr>
        <p:spPr>
          <a:xfrm>
            <a:off x="8271629" y="1370060"/>
            <a:ext cx="1637856"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0" name="Rechteck 49"/>
          <p:cNvSpPr/>
          <p:nvPr/>
        </p:nvSpPr>
        <p:spPr>
          <a:xfrm>
            <a:off x="8424029" y="3375681"/>
            <a:ext cx="114007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1" name="Rechteck 50"/>
          <p:cNvSpPr/>
          <p:nvPr/>
        </p:nvSpPr>
        <p:spPr>
          <a:xfrm>
            <a:off x="2972714" y="1440484"/>
            <a:ext cx="115712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2" name="Rechteck 51"/>
          <p:cNvSpPr/>
          <p:nvPr/>
        </p:nvSpPr>
        <p:spPr>
          <a:xfrm>
            <a:off x="3291138" y="3240061"/>
            <a:ext cx="181870" cy="40554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hteck 52"/>
          <p:cNvSpPr/>
          <p:nvPr/>
        </p:nvSpPr>
        <p:spPr>
          <a:xfrm>
            <a:off x="3289015" y="3442832"/>
            <a:ext cx="636323"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2" name="Rechteck 21">
            <a:extLst>
              <a:ext uri="{FF2B5EF4-FFF2-40B4-BE49-F238E27FC236}">
                <a16:creationId xmlns:a16="http://schemas.microsoft.com/office/drawing/2014/main" id="{DF88DFDE-38BC-5C44-A093-FAB16C3E5827}"/>
              </a:ext>
            </a:extLst>
          </p:cNvPr>
          <p:cNvSpPr/>
          <p:nvPr/>
        </p:nvSpPr>
        <p:spPr>
          <a:xfrm>
            <a:off x="0" y="6727632"/>
            <a:ext cx="12192000" cy="192352"/>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Grafik 22">
            <a:extLst>
              <a:ext uri="{FF2B5EF4-FFF2-40B4-BE49-F238E27FC236}">
                <a16:creationId xmlns:a16="http://schemas.microsoft.com/office/drawing/2014/main" id="{F49F1D03-AEE9-3345-AD99-43DEEBA97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24" name="Grafik 23">
            <a:extLst>
              <a:ext uri="{FF2B5EF4-FFF2-40B4-BE49-F238E27FC236}">
                <a16:creationId xmlns:a16="http://schemas.microsoft.com/office/drawing/2014/main" id="{B112793F-3E6D-D24E-A8BD-93A84C4A2486}"/>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57366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335399" y="164462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 wurde verurteilt</a:t>
            </a:r>
          </a:p>
        </p:txBody>
      </p:sp>
      <p:sp>
        <p:nvSpPr>
          <p:cNvPr id="25" name="Rechteck 24"/>
          <p:cNvSpPr/>
          <p:nvPr/>
        </p:nvSpPr>
        <p:spPr>
          <a:xfrm>
            <a:off x="3335399" y="4016349"/>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3600" b="1" dirty="0">
                <a:solidFill>
                  <a:schemeClr val="tx1"/>
                </a:solidFill>
              </a:rPr>
              <a:t>wurde nicht verurteilt</a:t>
            </a:r>
          </a:p>
        </p:txBody>
      </p:sp>
      <p:sp>
        <p:nvSpPr>
          <p:cNvPr id="27" name="Rechteck 26"/>
          <p:cNvSpPr/>
          <p:nvPr/>
        </p:nvSpPr>
        <p:spPr>
          <a:xfrm>
            <a:off x="3434013" y="3747572"/>
            <a:ext cx="184731" cy="584775"/>
          </a:xfrm>
          <a:prstGeom prst="rect">
            <a:avLst/>
          </a:prstGeom>
        </p:spPr>
        <p:txBody>
          <a:bodyPr wrap="none">
            <a:spAutoFit/>
          </a:bodyPr>
          <a:lstStyle/>
          <a:p>
            <a:endParaRPr lang="de-DE" sz="3200" dirty="0"/>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5" name="Rechteck 4"/>
          <p:cNvSpPr/>
          <p:nvPr/>
        </p:nvSpPr>
        <p:spPr>
          <a:xfrm>
            <a:off x="3171930" y="1524684"/>
            <a:ext cx="5109029" cy="46155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77" y="376099"/>
            <a:ext cx="1110878" cy="583211"/>
          </a:xfrm>
          <a:prstGeom prst="rect">
            <a:avLst/>
          </a:prstGeom>
        </p:spPr>
      </p:pic>
      <p:sp>
        <p:nvSpPr>
          <p:cNvPr id="16" name="Rechteck 15"/>
          <p:cNvSpPr/>
          <p:nvPr/>
        </p:nvSpPr>
        <p:spPr>
          <a:xfrm>
            <a:off x="1426255" y="244405"/>
            <a:ext cx="11332028" cy="700641"/>
          </a:xfrm>
          <a:prstGeom prst="rect">
            <a:avLst/>
          </a:prstGeom>
        </p:spPr>
        <p:txBody>
          <a:bodyPr wrap="square">
            <a:spAutoFit/>
          </a:bodyPr>
          <a:lstStyle/>
          <a:p>
            <a:pPr>
              <a:lnSpc>
                <a:spcPts val="5500"/>
              </a:lnSpc>
            </a:pPr>
            <a:r>
              <a:rPr lang="de-DE" sz="2400" dirty="0">
                <a:ea typeface="Noto Serif" panose="02020502060505020204" pitchFamily="18"/>
                <a:cs typeface="Noto Serif" panose="02020502060505020204" pitchFamily="18"/>
              </a:rPr>
              <a:t>Ein </a:t>
            </a:r>
            <a:r>
              <a:rPr lang="de-DE" sz="2400" dirty="0" err="1">
                <a:ea typeface="Noto Serif" panose="02020502060505020204" pitchFamily="18"/>
                <a:cs typeface="Noto Serif" panose="02020502060505020204" pitchFamily="18"/>
              </a:rPr>
              <a:t>Hater</a:t>
            </a:r>
            <a:r>
              <a:rPr lang="de-DE" sz="2400" dirty="0">
                <a:ea typeface="Noto Serif" panose="02020502060505020204" pitchFamily="18"/>
                <a:cs typeface="Noto Serif" panose="02020502060505020204" pitchFamily="18"/>
              </a:rPr>
              <a:t> bezeichnet eine Journalistin als </a:t>
            </a:r>
            <a:r>
              <a:rPr lang="de-DE" sz="2400" b="1" dirty="0">
                <a:ea typeface="Noto Serif" panose="02020502060505020204" pitchFamily="18"/>
                <a:cs typeface="Noto Serif" panose="02020502060505020204" pitchFamily="18"/>
              </a:rPr>
              <a:t>„Volksschädling“. </a:t>
            </a:r>
          </a:p>
        </p:txBody>
      </p:sp>
      <p:pic>
        <p:nvPicPr>
          <p:cNvPr id="21" name="Grafik 20">
            <a:extLst>
              <a:ext uri="{FF2B5EF4-FFF2-40B4-BE49-F238E27FC236}">
                <a16:creationId xmlns:a16="http://schemas.microsoft.com/office/drawing/2014/main" id="{A79C0CB6-7FE7-9F4A-91AD-79BFB0A89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1" name="Grafik 30">
            <a:extLst>
              <a:ext uri="{FF2B5EF4-FFF2-40B4-BE49-F238E27FC236}">
                <a16:creationId xmlns:a16="http://schemas.microsoft.com/office/drawing/2014/main" id="{3335D2A8-92E6-9246-86F7-D113597341F9}"/>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1475252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p:cNvPicPr>
            <a:picLocks noChangeAspect="1"/>
          </p:cNvPicPr>
          <p:nvPr/>
        </p:nvPicPr>
        <p:blipFill rotWithShape="1">
          <a:blip r:embed="rId3"/>
          <a:srcRect l="26020" t="25169" r="43061" b="19951"/>
          <a:stretch/>
        </p:blipFill>
        <p:spPr>
          <a:xfrm>
            <a:off x="431952" y="1393068"/>
            <a:ext cx="3560663" cy="3554935"/>
          </a:xfrm>
          <a:prstGeom prst="rect">
            <a:avLst/>
          </a:prstGeom>
        </p:spPr>
      </p:pic>
      <p:pic>
        <p:nvPicPr>
          <p:cNvPr id="5" name="Grafik 4"/>
          <p:cNvPicPr>
            <a:picLocks noChangeAspect="1"/>
          </p:cNvPicPr>
          <p:nvPr/>
        </p:nvPicPr>
        <p:blipFill>
          <a:blip r:embed="rId4"/>
          <a:stretch>
            <a:fillRect/>
          </a:stretch>
        </p:blipFill>
        <p:spPr>
          <a:xfrm>
            <a:off x="431952" y="649218"/>
            <a:ext cx="1390650" cy="457200"/>
          </a:xfrm>
          <a:prstGeom prst="rect">
            <a:avLst/>
          </a:prstGeom>
        </p:spPr>
      </p:pic>
      <p:pic>
        <p:nvPicPr>
          <p:cNvPr id="7" name="Grafik 6"/>
          <p:cNvPicPr>
            <a:picLocks noChangeAspect="1"/>
          </p:cNvPicPr>
          <p:nvPr/>
        </p:nvPicPr>
        <p:blipFill rotWithShape="1">
          <a:blip r:embed="rId5"/>
          <a:srcRect l="25938" t="25508" r="43121" b="20000"/>
          <a:stretch/>
        </p:blipFill>
        <p:spPr>
          <a:xfrm>
            <a:off x="4362877" y="1393067"/>
            <a:ext cx="3588421" cy="3554935"/>
          </a:xfrm>
          <a:prstGeom prst="rect">
            <a:avLst/>
          </a:prstGeom>
        </p:spPr>
      </p:pic>
      <p:pic>
        <p:nvPicPr>
          <p:cNvPr id="9" name="Grafik 8"/>
          <p:cNvPicPr>
            <a:picLocks noChangeAspect="1"/>
          </p:cNvPicPr>
          <p:nvPr/>
        </p:nvPicPr>
        <p:blipFill>
          <a:blip r:embed="rId6"/>
          <a:stretch>
            <a:fillRect/>
          </a:stretch>
        </p:blipFill>
        <p:spPr>
          <a:xfrm>
            <a:off x="8321561" y="1393067"/>
            <a:ext cx="3549000" cy="3554935"/>
          </a:xfrm>
          <a:prstGeom prst="rect">
            <a:avLst/>
          </a:prstGeom>
        </p:spPr>
      </p:pic>
      <p:pic>
        <p:nvPicPr>
          <p:cNvPr id="11" name="Grafik 10"/>
          <p:cNvPicPr>
            <a:picLocks noChangeAspect="1"/>
          </p:cNvPicPr>
          <p:nvPr/>
        </p:nvPicPr>
        <p:blipFill>
          <a:blip r:embed="rId7"/>
          <a:stretch>
            <a:fillRect/>
          </a:stretch>
        </p:blipFill>
        <p:spPr>
          <a:xfrm>
            <a:off x="10721866" y="5102689"/>
            <a:ext cx="1381125" cy="581025"/>
          </a:xfrm>
          <a:prstGeom prst="rect">
            <a:avLst/>
          </a:prstGeom>
        </p:spPr>
      </p:pic>
      <p:sp>
        <p:nvSpPr>
          <p:cNvPr id="13" name="Rechteck 12"/>
          <p:cNvSpPr/>
          <p:nvPr/>
        </p:nvSpPr>
        <p:spPr>
          <a:xfrm>
            <a:off x="249071" y="6002755"/>
            <a:ext cx="5646120" cy="797654"/>
          </a:xfrm>
          <a:prstGeom prst="rect">
            <a:avLst/>
          </a:prstGeom>
        </p:spPr>
        <p:txBody>
          <a:bodyPr wrap="square">
            <a:spAutoFit/>
          </a:bodyPr>
          <a:lstStyle/>
          <a:p>
            <a:pPr>
              <a:lnSpc>
                <a:spcPts val="5500"/>
              </a:lnSpc>
            </a:pPr>
            <a:r>
              <a:rPr lang="de-DE" sz="900" dirty="0">
                <a:ea typeface="Noto Serif" panose="02020502060505020204" pitchFamily="18"/>
                <a:cs typeface="Noto Serif" panose="02020502060505020204" pitchFamily="18"/>
              </a:rPr>
              <a:t>Quelle: </a:t>
            </a:r>
            <a:r>
              <a:rPr lang="de-DE" sz="900" dirty="0" err="1">
                <a:ea typeface="Noto Serif" panose="02020502060505020204" pitchFamily="18"/>
                <a:cs typeface="Noto Serif" panose="02020502060505020204" pitchFamily="18"/>
              </a:rPr>
              <a:t>Instgram</a:t>
            </a:r>
            <a:r>
              <a:rPr lang="de-DE" sz="900" dirty="0">
                <a:ea typeface="Noto Serif" panose="02020502060505020204" pitchFamily="18"/>
                <a:cs typeface="Noto Serif" panose="02020502060505020204" pitchFamily="18"/>
              </a:rPr>
              <a:t>, </a:t>
            </a:r>
            <a:r>
              <a:rPr lang="de-DE" sz="900" dirty="0" err="1">
                <a:ea typeface="Noto Serif" panose="02020502060505020204" pitchFamily="18"/>
                <a:cs typeface="Noto Serif" panose="02020502060505020204" pitchFamily="18"/>
              </a:rPr>
              <a:t>HateAid</a:t>
            </a:r>
            <a:r>
              <a:rPr lang="de-DE" sz="900" dirty="0">
                <a:ea typeface="Noto Serif" panose="02020502060505020204" pitchFamily="18"/>
                <a:cs typeface="Noto Serif" panose="02020502060505020204" pitchFamily="18"/>
              </a:rPr>
              <a:t>, https://www.instagram.com/p/CT7b3ClqGoU/ letzter Zugriff: 21. September 2021 </a:t>
            </a:r>
            <a:endParaRPr lang="de-DE" sz="900" b="1" dirty="0">
              <a:ea typeface="Noto Serif" panose="02020502060505020204" pitchFamily="18"/>
              <a:cs typeface="Noto Serif" panose="02020502060505020204" pitchFamily="18"/>
            </a:endParaRPr>
          </a:p>
        </p:txBody>
      </p:sp>
      <p:pic>
        <p:nvPicPr>
          <p:cNvPr id="18" name="Grafik 17">
            <a:extLst>
              <a:ext uri="{FF2B5EF4-FFF2-40B4-BE49-F238E27FC236}">
                <a16:creationId xmlns:a16="http://schemas.microsoft.com/office/drawing/2014/main" id="{985C1E01-42DD-9D46-855A-78D410A969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9" name="Grafik 18">
            <a:extLst>
              <a:ext uri="{FF2B5EF4-FFF2-40B4-BE49-F238E27FC236}">
                <a16:creationId xmlns:a16="http://schemas.microsoft.com/office/drawing/2014/main" id="{BD252D0E-9CA5-D84E-A059-51F6DA1C22F5}"/>
              </a:ext>
            </a:extLst>
          </p:cNvPr>
          <p:cNvPicPr>
            <a:picLocks noChangeAspect="1"/>
          </p:cNvPicPr>
          <p:nvPr/>
        </p:nvPicPr>
        <p:blipFill>
          <a:blip r:embed="rId9"/>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899421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3391541" y="2615236"/>
            <a:ext cx="195826" cy="518313"/>
          </a:xfrm>
          <a:prstGeom prst="rect">
            <a:avLst/>
          </a:prstGeom>
        </p:spPr>
        <p:txBody>
          <a:bodyPr wrap="square">
            <a:spAutoFit/>
          </a:bodyPr>
          <a:lstStyle/>
          <a:p>
            <a:endParaRPr lang="de-DE" sz="3200" dirty="0"/>
          </a:p>
        </p:txBody>
      </p:sp>
      <p:sp>
        <p:nvSpPr>
          <p:cNvPr id="20" name="Rechteck 19"/>
          <p:cNvSpPr/>
          <p:nvPr/>
        </p:nvSpPr>
        <p:spPr>
          <a:xfrm>
            <a:off x="743395" y="439568"/>
            <a:ext cx="10138917" cy="381002"/>
          </a:xfrm>
          <a:prstGeom prst="rect">
            <a:avLst/>
          </a:prstGeom>
        </p:spPr>
        <p:txBody>
          <a:bodyPr wrap="square">
            <a:spAutoFit/>
          </a:bodyPr>
          <a:lstStyle/>
          <a:p>
            <a:pPr>
              <a:lnSpc>
                <a:spcPct val="150000"/>
              </a:lnSpc>
            </a:pPr>
            <a:endParaRPr lang="de-DE" sz="1400" b="1" dirty="0">
              <a:latin typeface="Noto Serif" panose="02020502060505020204" pitchFamily="18"/>
              <a:ea typeface="Noto Serif" panose="02020502060505020204" pitchFamily="18"/>
              <a:cs typeface="Noto Serif" panose="02020502060505020204" pitchFamily="18"/>
            </a:endParaRPr>
          </a:p>
        </p:txBody>
      </p:sp>
      <p:sp>
        <p:nvSpPr>
          <p:cNvPr id="21" name="Textfeld 20"/>
          <p:cNvSpPr txBox="1"/>
          <p:nvPr/>
        </p:nvSpPr>
        <p:spPr>
          <a:xfrm>
            <a:off x="652073" y="575579"/>
            <a:ext cx="11062046" cy="1138773"/>
          </a:xfrm>
          <a:prstGeom prst="rect">
            <a:avLst/>
          </a:prstGeom>
          <a:noFill/>
        </p:spPr>
        <p:txBody>
          <a:bodyPr wrap="square" rtlCol="0">
            <a:spAutoFit/>
          </a:bodyPr>
          <a:lstStyle/>
          <a:p>
            <a:endParaRPr lang="de-DE" sz="2800" dirty="0"/>
          </a:p>
          <a:p>
            <a:endParaRPr lang="de-DE" sz="2000" dirty="0">
              <a:ea typeface="Noto Serif" panose="02020502060505020204" pitchFamily="18"/>
              <a:cs typeface="Noto Serif" panose="02020502060505020204" pitchFamily="18"/>
            </a:endParaRPr>
          </a:p>
          <a:p>
            <a:endParaRPr lang="de-DE" sz="2000" dirty="0">
              <a:ea typeface="Noto Serif" panose="02020502060505020204" pitchFamily="18"/>
              <a:cs typeface="Noto Serif" panose="02020502060505020204" pitchFamily="18"/>
            </a:endParaRPr>
          </a:p>
        </p:txBody>
      </p:sp>
      <p:sp>
        <p:nvSpPr>
          <p:cNvPr id="29" name="Textfeld 28"/>
          <p:cNvSpPr txBox="1"/>
          <p:nvPr/>
        </p:nvSpPr>
        <p:spPr>
          <a:xfrm>
            <a:off x="6009387" y="2352527"/>
            <a:ext cx="2447973" cy="646331"/>
          </a:xfrm>
          <a:prstGeom prst="rect">
            <a:avLst/>
          </a:prstGeom>
          <a:noFill/>
        </p:spPr>
        <p:txBody>
          <a:bodyPr wrap="square" rtlCol="0">
            <a:spAutoFit/>
          </a:bodyPr>
          <a:lstStyle/>
          <a:p>
            <a:endParaRPr lang="de-DE" dirty="0">
              <a:ea typeface="Noto Serif" panose="02020502060505020204" pitchFamily="18"/>
              <a:cs typeface="Noto Serif" panose="02020502060505020204" pitchFamily="18"/>
            </a:endParaRPr>
          </a:p>
          <a:p>
            <a:endParaRPr lang="de-DE" dirty="0">
              <a:latin typeface="Noto Serif" panose="02020502060505020204" pitchFamily="18"/>
              <a:ea typeface="Noto Serif" panose="02020502060505020204" pitchFamily="18"/>
              <a:cs typeface="Noto Serif" panose="02020502060505020204" pitchFamily="18"/>
            </a:endParaRPr>
          </a:p>
        </p:txBody>
      </p:sp>
      <p:pic>
        <p:nvPicPr>
          <p:cNvPr id="28" name="Grafik 27">
            <a:extLst>
              <a:ext uri="{FF2B5EF4-FFF2-40B4-BE49-F238E27FC236}">
                <a16:creationId xmlns:a16="http://schemas.microsoft.com/office/drawing/2014/main" id="{0C86D7FF-2706-3B4C-9BD8-6CE5CEF8B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0" name="Grafik 29">
            <a:extLst>
              <a:ext uri="{FF2B5EF4-FFF2-40B4-BE49-F238E27FC236}">
                <a16:creationId xmlns:a16="http://schemas.microsoft.com/office/drawing/2014/main" id="{B1D7A87D-E0DE-5847-813F-9EE5B970052F}"/>
              </a:ext>
            </a:extLst>
          </p:cNvPr>
          <p:cNvPicPr>
            <a:picLocks noChangeAspect="1"/>
          </p:cNvPicPr>
          <p:nvPr/>
        </p:nvPicPr>
        <p:blipFill>
          <a:blip r:embed="rId4"/>
          <a:stretch>
            <a:fillRect/>
          </a:stretch>
        </p:blipFill>
        <p:spPr>
          <a:xfrm>
            <a:off x="10601260" y="6355173"/>
            <a:ext cx="444001" cy="445236"/>
          </a:xfrm>
          <a:prstGeom prst="rect">
            <a:avLst/>
          </a:prstGeom>
        </p:spPr>
      </p:pic>
      <p:sp>
        <p:nvSpPr>
          <p:cNvPr id="16" name="Textfeld 15"/>
          <p:cNvSpPr txBox="1"/>
          <p:nvPr/>
        </p:nvSpPr>
        <p:spPr>
          <a:xfrm>
            <a:off x="743395" y="3403927"/>
            <a:ext cx="11062046" cy="2246769"/>
          </a:xfrm>
          <a:prstGeom prst="rect">
            <a:avLst/>
          </a:prstGeom>
          <a:noFill/>
        </p:spPr>
        <p:txBody>
          <a:bodyPr wrap="square" rtlCol="0">
            <a:spAutoFit/>
          </a:bodyPr>
          <a:lstStyle/>
          <a:p>
            <a:endParaRPr lang="de-DE" sz="3600" dirty="0">
              <a:latin typeface="Noto Serif" panose="02020502060505020204" pitchFamily="18"/>
              <a:ea typeface="Noto Serif" panose="02020502060505020204" pitchFamily="18"/>
              <a:cs typeface="Noto Serif" panose="02020502060505020204" pitchFamily="18"/>
            </a:endParaRPr>
          </a:p>
          <a:p>
            <a:r>
              <a:rPr lang="de-DE" sz="3600" dirty="0" smtClean="0">
                <a:solidFill>
                  <a:srgbClr val="E6007E"/>
                </a:solidFill>
                <a:latin typeface="Noto Serif" panose="02020502060505020204" pitchFamily="18"/>
                <a:ea typeface="Noto Serif" panose="02020502060505020204" pitchFamily="18"/>
                <a:cs typeface="Noto Serif" panose="02020502060505020204" pitchFamily="18"/>
              </a:rPr>
              <a:t>„Das Internet“ – </a:t>
            </a:r>
            <a:r>
              <a:rPr lang="de-DE" sz="3600" dirty="0" smtClean="0">
                <a:latin typeface="Noto Serif" panose="02020502060505020204" pitchFamily="18"/>
                <a:ea typeface="Noto Serif" panose="02020502060505020204" pitchFamily="18"/>
                <a:cs typeface="Noto Serif" panose="02020502060505020204" pitchFamily="18"/>
              </a:rPr>
              <a:t>kein rechtsfreier </a:t>
            </a:r>
            <a:r>
              <a:rPr lang="de-DE" sz="3600" dirty="0" smtClean="0">
                <a:latin typeface="Noto Serif" panose="02020502060505020204" pitchFamily="18"/>
                <a:ea typeface="Noto Serif" panose="02020502060505020204" pitchFamily="18"/>
                <a:cs typeface="Noto Serif" panose="02020502060505020204" pitchFamily="18"/>
              </a:rPr>
              <a:t>Raum! </a:t>
            </a:r>
            <a:endParaRPr lang="de-DE" sz="3600" dirty="0">
              <a:latin typeface="Noto Serif" panose="02020502060505020204" pitchFamily="18"/>
              <a:ea typeface="Noto Serif" panose="02020502060505020204" pitchFamily="18"/>
              <a:cs typeface="Noto Serif" panose="02020502060505020204" pitchFamily="18"/>
            </a:endParaRPr>
          </a:p>
          <a:p>
            <a:endParaRPr lang="de-DE" sz="2800" dirty="0">
              <a:solidFill>
                <a:srgbClr val="E6007E"/>
              </a:solidFill>
              <a:latin typeface="Noto Serif" panose="02020502060505020204" pitchFamily="18"/>
              <a:ea typeface="Noto Serif" panose="02020502060505020204" pitchFamily="18"/>
              <a:cs typeface="Noto Serif" panose="02020502060505020204" pitchFamily="18"/>
            </a:endParaRPr>
          </a:p>
          <a:p>
            <a:endParaRPr lang="de-DE" sz="2000" dirty="0">
              <a:ea typeface="Noto Serif" panose="02020502060505020204" pitchFamily="18"/>
              <a:cs typeface="Noto Serif" panose="02020502060505020204" pitchFamily="18"/>
            </a:endParaRPr>
          </a:p>
          <a:p>
            <a:r>
              <a:rPr lang="de-DE" sz="2000" dirty="0">
                <a:ea typeface="Noto Serif" panose="02020502060505020204" pitchFamily="18"/>
                <a:cs typeface="Noto Serif" panose="02020502060505020204" pitchFamily="18"/>
              </a:rPr>
              <a:t> </a:t>
            </a:r>
          </a:p>
        </p:txBody>
      </p:sp>
    </p:spTree>
    <p:extLst>
      <p:ext uri="{BB962C8B-B14F-4D97-AF65-F5344CB8AC3E}">
        <p14:creationId xmlns:p14="http://schemas.microsoft.com/office/powerpoint/2010/main" val="2213147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21685" r="23776"/>
          <a:stretch/>
        </p:blipFill>
        <p:spPr>
          <a:xfrm>
            <a:off x="4687599" y="915368"/>
            <a:ext cx="5584696" cy="5760000"/>
          </a:xfrm>
          <a:prstGeom prst="rect">
            <a:avLst/>
          </a:prstGeom>
        </p:spPr>
      </p:pic>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feld 17"/>
          <p:cNvSpPr txBox="1"/>
          <p:nvPr/>
        </p:nvSpPr>
        <p:spPr>
          <a:xfrm>
            <a:off x="495596" y="4265445"/>
            <a:ext cx="5986708" cy="21544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Deine Ideen sind gefragt: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E6007E"/>
                </a:solidFill>
                <a:effectLst/>
                <a:uLnTx/>
                <a:uFillTx/>
                <a:ea typeface="Noto Serif" panose="02020502060505020204" pitchFamily="18"/>
                <a:cs typeface="Noto Serif" panose="02020502060505020204" pitchFamily="18"/>
              </a:rPr>
              <a:t>Was können wir noch tun gegen </a:t>
            </a:r>
            <a:r>
              <a:rPr kumimoji="0" lang="de-DE" sz="2400" b="0" i="0" u="none" strike="noStrike" kern="1200" cap="none" spc="0" normalizeH="0" baseline="0" noProof="0" dirty="0" err="1">
                <a:ln>
                  <a:noFill/>
                </a:ln>
                <a:solidFill>
                  <a:srgbClr val="E6007E"/>
                </a:solidFill>
                <a:effectLst/>
                <a:uLnTx/>
                <a:uFillTx/>
                <a:ea typeface="Noto Serif" panose="02020502060505020204" pitchFamily="18"/>
                <a:cs typeface="Noto Serif" panose="02020502060505020204" pitchFamily="18"/>
              </a:rPr>
              <a:t>Hassrede</a:t>
            </a:r>
            <a:r>
              <a:rPr kumimoji="0" lang="de-DE" sz="2400" b="0" i="0" u="none" strike="noStrike" kern="1200" cap="none" spc="0" normalizeH="0" baseline="0" noProof="0" dirty="0">
                <a:ln>
                  <a:noFill/>
                </a:ln>
                <a:solidFill>
                  <a:srgbClr val="E6007E"/>
                </a:solidFill>
                <a:effectLst/>
                <a:uLnTx/>
                <a:uFillTx/>
                <a:ea typeface="Noto Serif" panose="02020502060505020204" pitchFamily="18"/>
                <a:cs typeface="Noto Serif" panose="02020502060505020204" pitchFamily="18"/>
              </a:rPr>
              <a:t> im Netz?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endParaRPr>
          </a:p>
        </p:txBody>
      </p:sp>
      <p:pic>
        <p:nvPicPr>
          <p:cNvPr id="15" name="Grafik 14">
            <a:extLst>
              <a:ext uri="{FF2B5EF4-FFF2-40B4-BE49-F238E27FC236}">
                <a16:creationId xmlns:a16="http://schemas.microsoft.com/office/drawing/2014/main" id="{A25CE8D7-3969-3745-98A4-4BE1BDDA05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B2E455BB-B7F2-844C-8BF0-2629DB6C99EB}"/>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144711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3">
            <a:extLst>
              <a:ext uri="{28A0092B-C50C-407E-A947-70E740481C1C}">
                <a14:useLocalDpi xmlns:a14="http://schemas.microsoft.com/office/drawing/2010/main" val="0"/>
              </a:ext>
            </a:extLst>
          </a:blip>
          <a:srcRect l="21114" r="22636"/>
          <a:stretch/>
        </p:blipFill>
        <p:spPr>
          <a:xfrm>
            <a:off x="4629316" y="822678"/>
            <a:ext cx="5760000" cy="5760000"/>
          </a:xfrm>
          <a:prstGeom prst="rect">
            <a:avLst/>
          </a:prstGeom>
        </p:spPr>
      </p:pic>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feld 17"/>
          <p:cNvSpPr txBox="1"/>
          <p:nvPr/>
        </p:nvSpPr>
        <p:spPr>
          <a:xfrm>
            <a:off x="573118" y="4480307"/>
            <a:ext cx="598670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Roboto Slab Medium" pitchFamily="2" charset="0"/>
                <a:ea typeface="Roboto Slab Medium" pitchFamily="2" charset="0"/>
                <a:cs typeface="Noto Serif" panose="02020502060505020204" pitchFamily="18"/>
              </a:rPr>
              <a:t>Zeige dich</a:t>
            </a:r>
            <a:r>
              <a:rPr kumimoji="0" lang="de-DE" sz="3600" b="0" i="0" u="none" strike="noStrike" kern="1200" cap="none" spc="0" normalizeH="0" baseline="0" noProof="0" dirty="0">
                <a:ln>
                  <a:noFill/>
                </a:ln>
                <a:solidFill>
                  <a:srgbClr val="E6007E"/>
                </a:solidFill>
                <a:effectLst/>
                <a:uLnTx/>
                <a:uFillTx/>
                <a:latin typeface="Roboto Slab Medium" pitchFamily="2" charset="0"/>
                <a:ea typeface="Roboto Slab Medium" pitchFamily="2" charset="0"/>
                <a:cs typeface="Noto Serif" panose="02020502060505020204" pitchFamily="18"/>
              </a:rPr>
              <a:t> solidarisch </a:t>
            </a:r>
            <a:r>
              <a:rPr kumimoji="0" lang="de-DE" sz="3600" b="0" i="0" u="none" strike="noStrike" kern="1200" cap="none" spc="0" normalizeH="0" baseline="0" noProof="0" dirty="0">
                <a:ln>
                  <a:noFill/>
                </a:ln>
                <a:solidFill>
                  <a:prstClr val="black"/>
                </a:solidFill>
                <a:effectLst/>
                <a:uLnTx/>
                <a:uFillTx/>
                <a:latin typeface="Roboto Slab Medium" pitchFamily="2" charset="0"/>
                <a:ea typeface="Roboto Slab Medium" pitchFamily="2" charset="0"/>
                <a:cs typeface="Noto Serif" panose="02020502060505020204" pitchFamily="18"/>
              </a:rPr>
              <a:t>mit Betroffenen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1"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1"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endParaRPr>
          </a:p>
        </p:txBody>
      </p:sp>
      <p:sp>
        <p:nvSpPr>
          <p:cNvPr id="10" name="Herz 9"/>
          <p:cNvSpPr/>
          <p:nvPr/>
        </p:nvSpPr>
        <p:spPr>
          <a:xfrm>
            <a:off x="3406607" y="5239089"/>
            <a:ext cx="319729" cy="242166"/>
          </a:xfrm>
          <a:prstGeom prst="heart">
            <a:avLst/>
          </a:prstGeom>
          <a:solidFill>
            <a:srgbClr val="E6007E"/>
          </a:solidFill>
          <a:ln>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solidFill>
                  <a:srgbClr val="E6007E"/>
                </a:solidFill>
              </a:ln>
              <a:solidFill>
                <a:srgbClr val="E6007E"/>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384B953A-2A69-FB49-970E-B87AFAF2AE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7" name="Grafik 16">
            <a:extLst>
              <a:ext uri="{FF2B5EF4-FFF2-40B4-BE49-F238E27FC236}">
                <a16:creationId xmlns:a16="http://schemas.microsoft.com/office/drawing/2014/main" id="{480214DF-C198-D34C-985E-3791C309876C}"/>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290013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hteck 18"/>
          <p:cNvSpPr/>
          <p:nvPr/>
        </p:nvSpPr>
        <p:spPr>
          <a:xfrm>
            <a:off x="1684562" y="1076969"/>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smtClean="0">
                <a:ln>
                  <a:noFill/>
                </a:ln>
                <a:solidFill>
                  <a:prstClr val="black"/>
                </a:solidFill>
                <a:effectLst/>
                <a:uLnTx/>
                <a:uFillTx/>
                <a:latin typeface="Roboto Slab" pitchFamily="2" charset="0"/>
                <a:ea typeface="Roboto Slab" pitchFamily="2" charset="0"/>
                <a:cs typeface="Noto Serif" panose="02020502060505020204" pitchFamily="18"/>
              </a:rPr>
              <a:t>Twitter</a:t>
            </a:r>
            <a:endParaRPr kumimoji="0" lang="de-DE" sz="40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endParaRPr>
          </a:p>
        </p:txBody>
      </p:sp>
      <p:sp>
        <p:nvSpPr>
          <p:cNvPr id="20" name="Rechteck 19"/>
          <p:cNvSpPr/>
          <p:nvPr/>
        </p:nvSpPr>
        <p:spPr>
          <a:xfrm>
            <a:off x="651003" y="2092888"/>
            <a:ext cx="11332028" cy="2208297"/>
          </a:xfrm>
          <a:prstGeom prst="rect">
            <a:avLst/>
          </a:prstGeom>
        </p:spPr>
        <p:txBody>
          <a:bodyPr wrap="square">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Man müsse sich nicht wundern, dass </a:t>
            </a:r>
            <a:r>
              <a:rPr kumimoji="0" lang="de-DE" sz="28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„die Juden immer noch so gehasst werden, wenn sie schon wieder mit ihren heimlichen Absprachen anfangen“.</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03" y="970468"/>
            <a:ext cx="771993" cy="771993"/>
          </a:xfrm>
          <a:prstGeom prst="rect">
            <a:avLst/>
          </a:prstGeom>
        </p:spPr>
      </p:pic>
      <p:pic>
        <p:nvPicPr>
          <p:cNvPr id="15" name="Grafik 14">
            <a:extLst>
              <a:ext uri="{FF2B5EF4-FFF2-40B4-BE49-F238E27FC236}">
                <a16:creationId xmlns:a16="http://schemas.microsoft.com/office/drawing/2014/main" id="{A24177A5-D4AD-6E47-814D-E7493D94B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434FE627-D32D-E84D-9D9E-F075E02C28EC}"/>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8" name="Rechteck 7"/>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ea typeface="+mn-ea"/>
                <a:cs typeface="+mn-cs"/>
              </a:rPr>
              <a:t>BEI DER POLIZEI ANZEIGEN</a:t>
            </a:r>
          </a:p>
        </p:txBody>
      </p:sp>
      <p:sp>
        <p:nvSpPr>
          <p:cNvPr id="10" name="Rechteck 9"/>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ea typeface="+mn-ea"/>
                <a:cs typeface="+mn-cs"/>
              </a:rPr>
              <a:t>BEI DER PLATTFORM MELDEN</a:t>
            </a:r>
          </a:p>
        </p:txBody>
      </p:sp>
      <p:sp>
        <p:nvSpPr>
          <p:cNvPr id="11" name="Rechteck 10"/>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ea typeface="+mn-ea"/>
                <a:cs typeface="+mn-cs"/>
              </a:rPr>
              <a:t>KOMMENTIEREN</a:t>
            </a:r>
            <a:endParaRPr kumimoji="0" lang="de-DE" sz="1800" b="1" i="0" u="none" strike="noStrike" kern="1200" cap="none" spc="0" normalizeH="0" baseline="0" noProof="0" dirty="0">
              <a:ln>
                <a:noFill/>
              </a:ln>
              <a:solidFill>
                <a:prstClr val="black"/>
              </a:solidFill>
              <a:effectLst/>
              <a:uLnTx/>
              <a:uFillTx/>
              <a:ea typeface="+mn-ea"/>
              <a:cs typeface="+mn-cs"/>
            </a:endParaRPr>
          </a:p>
        </p:txBody>
      </p:sp>
      <p:sp>
        <p:nvSpPr>
          <p:cNvPr id="12" name="Rechteck 11"/>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ea typeface="+mn-ea"/>
                <a:cs typeface="+mn-cs"/>
              </a:rPr>
              <a:t>IGNORIEREN</a:t>
            </a:r>
          </a:p>
        </p:txBody>
      </p:sp>
      <p:sp>
        <p:nvSpPr>
          <p:cNvPr id="13" name="Rechteck 12"/>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 name="Rechteck 13"/>
          <p:cNvSpPr/>
          <p:nvPr/>
        </p:nvSpPr>
        <p:spPr>
          <a:xfrm>
            <a:off x="8299797" y="5792409"/>
            <a:ext cx="11400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hteck 16"/>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 name="Rechteck 17"/>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2193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097" y="115732"/>
            <a:ext cx="771993" cy="771993"/>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FACEBOOK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hteck 9"/>
          <p:cNvSpPr/>
          <p:nvPr/>
        </p:nvSpPr>
        <p:spPr>
          <a:xfrm>
            <a:off x="8566905" y="3615084"/>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7" name="Rechteck 16"/>
          <p:cNvSpPr/>
          <p:nvPr/>
        </p:nvSpPr>
        <p:spPr>
          <a:xfrm>
            <a:off x="0" y="0"/>
            <a:ext cx="12191999" cy="6705599"/>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hteck 18"/>
          <p:cNvSpPr/>
          <p:nvPr/>
        </p:nvSpPr>
        <p:spPr>
          <a:xfrm rot="21160971">
            <a:off x="112905" y="249070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ANTISEMITISMUS</a:t>
            </a:r>
          </a:p>
        </p:txBody>
      </p:sp>
      <p:pic>
        <p:nvPicPr>
          <p:cNvPr id="33" name="Grafik 32">
            <a:extLst>
              <a:ext uri="{FF2B5EF4-FFF2-40B4-BE49-F238E27FC236}">
                <a16:creationId xmlns:a16="http://schemas.microsoft.com/office/drawing/2014/main" id="{DA13B516-63F9-5149-9FF8-6B3512F70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4" name="Grafik 33">
            <a:extLst>
              <a:ext uri="{FF2B5EF4-FFF2-40B4-BE49-F238E27FC236}">
                <a16:creationId xmlns:a16="http://schemas.microsoft.com/office/drawing/2014/main" id="{40551D63-7B40-684A-9C82-DDB07B086023}"/>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29" name="Rechteck 28"/>
          <p:cNvSpPr/>
          <p:nvPr/>
        </p:nvSpPr>
        <p:spPr>
          <a:xfrm>
            <a:off x="1231916" y="115732"/>
            <a:ext cx="11332028" cy="9679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Man müsse sich nicht wundern, dass </a:t>
            </a:r>
            <a:r>
              <a:rPr kumimoji="0" lang="de-DE" sz="20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„die Juden immer noch so gehasst werden, wenn sie schon wieder mit ihren heimlichen Absprachen anfangen“.</a:t>
            </a:r>
          </a:p>
        </p:txBody>
      </p:sp>
    </p:spTree>
    <p:extLst>
      <p:ext uri="{BB962C8B-B14F-4D97-AF65-F5344CB8AC3E}">
        <p14:creationId xmlns:p14="http://schemas.microsoft.com/office/powerpoint/2010/main" val="255776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29" y="269546"/>
            <a:ext cx="1410553" cy="793436"/>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eck 2"/>
          <p:cNvSpPr/>
          <p:nvPr/>
        </p:nvSpPr>
        <p:spPr>
          <a:xfrm>
            <a:off x="589929" y="1287655"/>
            <a:ext cx="11332028" cy="3170099"/>
          </a:xfrm>
          <a:prstGeom prst="rect">
            <a:avLst/>
          </a:prstGeom>
        </p:spPr>
        <p:txBody>
          <a:bodyPr wrap="square">
            <a:spAutoFit/>
          </a:bodyPr>
          <a:lstStyle/>
          <a:p>
            <a:pPr marL="0" marR="0" lvl="0" indent="0" algn="ctr" defTabSz="914400" rtl="0" eaLnBrk="1" fontAlgn="auto" latinLnBrk="0" hangingPunct="1">
              <a:lnSpc>
                <a:spcPts val="48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In einer Telegram-Gruppe von Impfgegner*innen kann man Folgendes über einen prominenten Impfbefürworter lesen: </a:t>
            </a:r>
          </a:p>
          <a:p>
            <a:pPr marL="0" marR="0" lvl="0" indent="0" algn="ctr" defTabSz="914400" rtl="0" eaLnBrk="1" fontAlgn="auto" latinLnBrk="0" hangingPunct="1">
              <a:lnSpc>
                <a:spcPts val="4800"/>
              </a:lnSpc>
              <a:spcBef>
                <a:spcPts val="0"/>
              </a:spcBef>
              <a:spcAft>
                <a:spcPts val="0"/>
              </a:spcAft>
              <a:buClrTx/>
              <a:buSzTx/>
              <a:buFontTx/>
              <a:buNone/>
              <a:tabLst>
                <a:tab pos="8334375" algn="l"/>
              </a:tabLst>
              <a:defRPr/>
            </a:pPr>
            <a:r>
              <a:rPr kumimoji="0" lang="de-DE" sz="28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„Wir müssen rausfinden wo dieser sogenannte Wissenschaftler wohnt und einfach mal da aufkreuzen. Keine Zeugen, nicht gleich umbringen, aber mal n bisschen Angst machen…“. </a:t>
            </a:r>
          </a:p>
        </p:txBody>
      </p:sp>
      <p:sp>
        <p:nvSpPr>
          <p:cNvPr id="19" name="Rechteck 18"/>
          <p:cNvSpPr/>
          <p:nvPr/>
        </p:nvSpPr>
        <p:spPr>
          <a:xfrm>
            <a:off x="1430574" y="417796"/>
            <a:ext cx="1093175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err="1">
                <a:ln>
                  <a:noFill/>
                </a:ln>
                <a:solidFill>
                  <a:prstClr val="black"/>
                </a:solidFill>
                <a:effectLst/>
                <a:uLnTx/>
                <a:uFillTx/>
                <a:latin typeface="Roboto Slab" pitchFamily="2" charset="0"/>
                <a:ea typeface="Roboto Slab" pitchFamily="2" charset="0"/>
                <a:cs typeface="Noto Serif" panose="02020502060505020204" pitchFamily="18"/>
              </a:rPr>
              <a:t>Telegram</a:t>
            </a:r>
            <a:endParaRPr kumimoji="0" lang="de-DE" sz="3600" b="1" i="0" u="none" strike="noStrike" kern="1200" cap="none" spc="0" normalizeH="0" baseline="0" noProof="0" dirty="0">
              <a:ln>
                <a:noFill/>
              </a:ln>
              <a:solidFill>
                <a:prstClr val="black"/>
              </a:solidFill>
              <a:effectLst/>
              <a:uLnTx/>
              <a:uFillTx/>
              <a:latin typeface="Roboto Slab" pitchFamily="2" charset="0"/>
              <a:ea typeface="Roboto Slab" pitchFamily="2" charset="0"/>
              <a:cs typeface="Noto Serif" panose="02020502060505020204" pitchFamily="18"/>
            </a:endParaRPr>
          </a:p>
        </p:txBody>
      </p:sp>
      <p:pic>
        <p:nvPicPr>
          <p:cNvPr id="15" name="Grafik 14">
            <a:extLst>
              <a:ext uri="{FF2B5EF4-FFF2-40B4-BE49-F238E27FC236}">
                <a16:creationId xmlns:a16="http://schemas.microsoft.com/office/drawing/2014/main" id="{960554BD-561A-0046-A6FC-179877D2FB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6" name="Grafik 15">
            <a:extLst>
              <a:ext uri="{FF2B5EF4-FFF2-40B4-BE49-F238E27FC236}">
                <a16:creationId xmlns:a16="http://schemas.microsoft.com/office/drawing/2014/main" id="{52623309-EEB9-7540-9FC1-982A979FC602}"/>
              </a:ext>
            </a:extLst>
          </p:cNvPr>
          <p:cNvPicPr>
            <a:picLocks noChangeAspect="1"/>
          </p:cNvPicPr>
          <p:nvPr/>
        </p:nvPicPr>
        <p:blipFill>
          <a:blip r:embed="rId5"/>
          <a:stretch>
            <a:fillRect/>
          </a:stretch>
        </p:blipFill>
        <p:spPr>
          <a:xfrm>
            <a:off x="10601260" y="6355173"/>
            <a:ext cx="444001" cy="445236"/>
          </a:xfrm>
          <a:prstGeom prst="rect">
            <a:avLst/>
          </a:prstGeom>
        </p:spPr>
      </p:pic>
      <p:sp>
        <p:nvSpPr>
          <p:cNvPr id="20" name="Rechteck 19"/>
          <p:cNvSpPr/>
          <p:nvPr/>
        </p:nvSpPr>
        <p:spPr>
          <a:xfrm>
            <a:off x="6140583" y="5600918"/>
            <a:ext cx="2954734" cy="547934"/>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1" name="Rechteck 20"/>
          <p:cNvSpPr/>
          <p:nvPr/>
        </p:nvSpPr>
        <p:spPr>
          <a:xfrm>
            <a:off x="3046895" y="5600918"/>
            <a:ext cx="2954734" cy="547934"/>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BEI DER PLATTFORM MELDEN</a:t>
            </a:r>
          </a:p>
        </p:txBody>
      </p:sp>
      <p:sp>
        <p:nvSpPr>
          <p:cNvPr id="22" name="Rechteck 21"/>
          <p:cNvSpPr/>
          <p:nvPr/>
        </p:nvSpPr>
        <p:spPr>
          <a:xfrm>
            <a:off x="-46793" y="5596788"/>
            <a:ext cx="2954734" cy="547934"/>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eck 22"/>
          <p:cNvSpPr/>
          <p:nvPr/>
        </p:nvSpPr>
        <p:spPr>
          <a:xfrm>
            <a:off x="9237266" y="5597410"/>
            <a:ext cx="2954734" cy="547934"/>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24" name="Rechteck 23"/>
          <p:cNvSpPr/>
          <p:nvPr/>
        </p:nvSpPr>
        <p:spPr>
          <a:xfrm>
            <a:off x="5069960" y="5773096"/>
            <a:ext cx="1637856"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hteck 24"/>
          <p:cNvSpPr/>
          <p:nvPr/>
        </p:nvSpPr>
        <p:spPr>
          <a:xfrm>
            <a:off x="8299797" y="5792409"/>
            <a:ext cx="11400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1915477" y="5809803"/>
            <a:ext cx="1157122"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11486524" y="5792409"/>
            <a:ext cx="6363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4788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20" y="153747"/>
            <a:ext cx="1410553" cy="793436"/>
          </a:xfrm>
          <a:prstGeom prst="rect">
            <a:avLst/>
          </a:prstGeom>
        </p:spPr>
      </p:pic>
      <p:sp>
        <p:nvSpPr>
          <p:cNvPr id="6" name="Rechteck 5"/>
          <p:cNvSpPr/>
          <p:nvPr/>
        </p:nvSpPr>
        <p:spPr>
          <a:xfrm>
            <a:off x="0" y="6705600"/>
            <a:ext cx="12192000" cy="264826"/>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hteck 19"/>
          <p:cNvSpPr/>
          <p:nvPr/>
        </p:nvSpPr>
        <p:spPr>
          <a:xfrm>
            <a:off x="1231916" y="115732"/>
            <a:ext cx="10138917" cy="79149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ea typeface="Noto Serif" panose="02020502060505020204" pitchFamily="18"/>
                <a:cs typeface="Noto Serif" panose="02020502060505020204" pitchFamily="18"/>
              </a:rPr>
              <a:t>„Wir müssen rausfinden wo dieser sogenannte Wissenschaftler wohnt und einfach mal da aufkreuzen. Keine Zeugen, nicht gleich umbringen, aber mal n bisschen Angst machen…“. </a:t>
            </a:r>
          </a:p>
        </p:txBody>
      </p:sp>
      <p:sp>
        <p:nvSpPr>
          <p:cNvPr id="18" name="Rechteck 17"/>
          <p:cNvSpPr/>
          <p:nvPr/>
        </p:nvSpPr>
        <p:spPr>
          <a:xfrm>
            <a:off x="6543724" y="3955363"/>
            <a:ext cx="4827109" cy="201573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p:txBody>
      </p:sp>
      <p:sp>
        <p:nvSpPr>
          <p:cNvPr id="23" name="Rechteck 22"/>
          <p:cNvSpPr/>
          <p:nvPr/>
        </p:nvSpPr>
        <p:spPr>
          <a:xfrm>
            <a:off x="6543724" y="1647599"/>
            <a:ext cx="4827109" cy="2015730"/>
          </a:xfrm>
          <a:prstGeom prst="rect">
            <a:avLst/>
          </a:prstGeom>
          <a:pattFill prst="pct25">
            <a:fgClr>
              <a:srgbClr val="00FF99"/>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TELEGRAM MELDEN</a:t>
            </a:r>
          </a:p>
        </p:txBody>
      </p:sp>
      <p:sp>
        <p:nvSpPr>
          <p:cNvPr id="24" name="Rechteck 23"/>
          <p:cNvSpPr/>
          <p:nvPr/>
        </p:nvSpPr>
        <p:spPr>
          <a:xfrm>
            <a:off x="1317977" y="1631579"/>
            <a:ext cx="4827109" cy="2015730"/>
          </a:xfrm>
          <a:prstGeom prst="rect">
            <a:avLst/>
          </a:prstGeom>
          <a:pattFill prst="pct25">
            <a:fgClr>
              <a:schemeClr val="accent1"/>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KOMMENTIEREN</a:t>
            </a:r>
            <a:endParaRPr kumimoji="0" lang="de-DE"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eck 24"/>
          <p:cNvSpPr/>
          <p:nvPr/>
        </p:nvSpPr>
        <p:spPr>
          <a:xfrm>
            <a:off x="1317977" y="3955363"/>
            <a:ext cx="4827109" cy="2015730"/>
          </a:xfrm>
          <a:prstGeom prst="rect">
            <a:avLst/>
          </a:prstGeom>
          <a:pattFill prst="pct25">
            <a:fgClr>
              <a:schemeClr val="bg2">
                <a:lumMod val="75000"/>
              </a:schemeClr>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IGNORIEREN</a:t>
            </a:r>
          </a:p>
        </p:txBody>
      </p:sp>
      <p:sp>
        <p:nvSpPr>
          <p:cNvPr id="9" name="Rechteck 8"/>
          <p:cNvSpPr/>
          <p:nvPr/>
        </p:nvSpPr>
        <p:spPr>
          <a:xfrm>
            <a:off x="8491600" y="1133906"/>
            <a:ext cx="1663617"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 name="Rechteck 9"/>
          <p:cNvSpPr/>
          <p:nvPr/>
        </p:nvSpPr>
        <p:spPr>
          <a:xfrm>
            <a:off x="8566905" y="3615084"/>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Rechteck 25"/>
          <p:cNvSpPr/>
          <p:nvPr/>
        </p:nvSpPr>
        <p:spPr>
          <a:xfrm>
            <a:off x="3143870" y="1123747"/>
            <a:ext cx="117532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Rechteck 26"/>
          <p:cNvSpPr/>
          <p:nvPr/>
        </p:nvSpPr>
        <p:spPr>
          <a:xfrm>
            <a:off x="3434013" y="3747572"/>
            <a:ext cx="18473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eck 27"/>
          <p:cNvSpPr/>
          <p:nvPr/>
        </p:nvSpPr>
        <p:spPr>
          <a:xfrm>
            <a:off x="3408365" y="3687261"/>
            <a:ext cx="64633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echteck 18"/>
          <p:cNvSpPr/>
          <p:nvPr/>
        </p:nvSpPr>
        <p:spPr>
          <a:xfrm>
            <a:off x="-19053" y="0"/>
            <a:ext cx="12211051" cy="6745552"/>
          </a:xfrm>
          <a:prstGeom prst="rect">
            <a:avLst/>
          </a:prstGeom>
          <a:solidFill>
            <a:schemeClr val="bg1">
              <a:lumMod val="8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hteck 15"/>
          <p:cNvSpPr/>
          <p:nvPr/>
        </p:nvSpPr>
        <p:spPr>
          <a:xfrm rot="21160971">
            <a:off x="112905" y="2490702"/>
            <a:ext cx="11947137" cy="1134933"/>
          </a:xfrm>
          <a:prstGeom prst="rect">
            <a:avLst/>
          </a:prstGeom>
          <a:ln w="41275">
            <a:gradFill flip="none" rotWithShape="1">
              <a:gsLst>
                <a:gs pos="25000">
                  <a:srgbClr val="E6007E"/>
                </a:gs>
                <a:gs pos="100000">
                  <a:srgbClr val="FFEE00"/>
                </a:gs>
              </a:gsLst>
              <a:lin ang="13500000" scaled="1"/>
              <a:tileRect/>
            </a:gra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AUFRUF ZUR GEWALT</a:t>
            </a:r>
          </a:p>
        </p:txBody>
      </p:sp>
      <p:pic>
        <p:nvPicPr>
          <p:cNvPr id="32" name="Grafik 31">
            <a:extLst>
              <a:ext uri="{FF2B5EF4-FFF2-40B4-BE49-F238E27FC236}">
                <a16:creationId xmlns:a16="http://schemas.microsoft.com/office/drawing/2014/main" id="{E1B5F86A-B0F3-0340-BE7C-5302C37B2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33" name="Grafik 32">
            <a:extLst>
              <a:ext uri="{FF2B5EF4-FFF2-40B4-BE49-F238E27FC236}">
                <a16:creationId xmlns:a16="http://schemas.microsoft.com/office/drawing/2014/main" id="{EAC9BD92-ADA6-524F-A62E-583B7408CD39}"/>
              </a:ext>
            </a:extLst>
          </p:cNvPr>
          <p:cNvPicPr>
            <a:picLocks noChangeAspect="1"/>
          </p:cNvPicPr>
          <p:nvPr/>
        </p:nvPicPr>
        <p:blipFill>
          <a:blip r:embed="rId5"/>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379733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eck 14"/>
          <p:cNvSpPr/>
          <p:nvPr/>
        </p:nvSpPr>
        <p:spPr>
          <a:xfrm>
            <a:off x="524437" y="1630270"/>
            <a:ext cx="4827109" cy="360226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Aber wie?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p:cNvSpPr/>
          <p:nvPr/>
        </p:nvSpPr>
        <p:spPr>
          <a:xfrm>
            <a:off x="2547618" y="1289991"/>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6" name="Grafik 15">
            <a:extLst>
              <a:ext uri="{FF2B5EF4-FFF2-40B4-BE49-F238E27FC236}">
                <a16:creationId xmlns:a16="http://schemas.microsoft.com/office/drawing/2014/main" id="{E7A92939-F70D-C046-8A05-4613F6A26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7" name="Grafik 16">
            <a:extLst>
              <a:ext uri="{FF2B5EF4-FFF2-40B4-BE49-F238E27FC236}">
                <a16:creationId xmlns:a16="http://schemas.microsoft.com/office/drawing/2014/main" id="{4E73D5A5-97E3-AF44-91BD-F1D022502488}"/>
              </a:ext>
            </a:extLst>
          </p:cNvPr>
          <p:cNvPicPr>
            <a:picLocks noChangeAspect="1"/>
          </p:cNvPicPr>
          <p:nvPr/>
        </p:nvPicPr>
        <p:blipFill>
          <a:blip r:embed="rId4"/>
          <a:stretch>
            <a:fillRect/>
          </a:stretch>
        </p:blipFill>
        <p:spPr>
          <a:xfrm>
            <a:off x="10601260" y="6355173"/>
            <a:ext cx="444001" cy="445236"/>
          </a:xfrm>
          <a:prstGeom prst="rect">
            <a:avLst/>
          </a:prstGeom>
        </p:spPr>
      </p:pic>
      <p:sp>
        <p:nvSpPr>
          <p:cNvPr id="8" name="Textfeld 7"/>
          <p:cNvSpPr txBox="1"/>
          <p:nvPr/>
        </p:nvSpPr>
        <p:spPr>
          <a:xfrm>
            <a:off x="5351546" y="2154127"/>
            <a:ext cx="6451778" cy="1908215"/>
          </a:xfrm>
          <a:prstGeom prst="rect">
            <a:avLst/>
          </a:prstGeom>
          <a:noFill/>
        </p:spPr>
        <p:txBody>
          <a:bodyPr wrap="square" rtlCol="0">
            <a:spAutoFit/>
          </a:bodyPr>
          <a:lstStyle/>
          <a:p>
            <a:endParaRPr lang="de-DE" sz="2000" dirty="0">
              <a:ea typeface="Noto Serif" panose="02020502060505020204" pitchFamily="18"/>
              <a:cs typeface="Noto Serif" panose="02020502060505020204" pitchFamily="18"/>
            </a:endParaRPr>
          </a:p>
          <a:p>
            <a:pPr algn="r"/>
            <a:r>
              <a:rPr lang="de-DE" sz="2000" b="1" dirty="0">
                <a:ea typeface="Noto Serif" panose="02020502060505020204" pitchFamily="18"/>
                <a:cs typeface="Noto Serif" panose="02020502060505020204" pitchFamily="18"/>
              </a:rPr>
              <a:t>Meldestelle </a:t>
            </a:r>
            <a:r>
              <a:rPr lang="de-DE" sz="2000" b="1" dirty="0" err="1">
                <a:ea typeface="Noto Serif" panose="02020502060505020204" pitchFamily="18"/>
                <a:cs typeface="Noto Serif" panose="02020502060505020204" pitchFamily="18"/>
              </a:rPr>
              <a:t>respect</a:t>
            </a:r>
            <a:r>
              <a:rPr lang="de-DE" sz="2000" b="1" dirty="0">
                <a:ea typeface="Noto Serif" panose="02020502060505020204" pitchFamily="18"/>
                <a:cs typeface="Noto Serif" panose="02020502060505020204" pitchFamily="18"/>
              </a:rPr>
              <a:t>!</a:t>
            </a:r>
          </a:p>
          <a:p>
            <a:pPr algn="r"/>
            <a:r>
              <a:rPr lang="de-DE" dirty="0">
                <a:ea typeface="Noto Serif" panose="02020502060505020204" pitchFamily="18"/>
                <a:cs typeface="Noto Serif" panose="02020502060505020204" pitchFamily="18"/>
                <a:hlinkClick r:id="rId5"/>
              </a:rPr>
              <a:t>https://demokratiezentrum-bw.de/meldestelle-respect/</a:t>
            </a:r>
            <a:endParaRPr lang="de-DE" dirty="0">
              <a:ea typeface="Noto Serif" panose="02020502060505020204" pitchFamily="18"/>
              <a:cs typeface="Noto Serif" panose="02020502060505020204" pitchFamily="18"/>
            </a:endParaRPr>
          </a:p>
          <a:p>
            <a:pPr algn="r"/>
            <a:endParaRPr lang="de-DE" sz="2000" dirty="0">
              <a:ea typeface="Noto Serif" panose="02020502060505020204" pitchFamily="18"/>
              <a:cs typeface="Noto Serif" panose="02020502060505020204" pitchFamily="18"/>
            </a:endParaRPr>
          </a:p>
          <a:p>
            <a:pPr algn="r"/>
            <a:r>
              <a:rPr lang="de-DE" sz="2000" b="1" dirty="0">
                <a:ea typeface="Noto Serif" panose="02020502060505020204" pitchFamily="18"/>
                <a:cs typeface="Noto Serif" panose="02020502060505020204" pitchFamily="18"/>
              </a:rPr>
              <a:t>Online-Wache Polizei (Sachsen)</a:t>
            </a:r>
            <a:br>
              <a:rPr lang="de-DE" sz="2000" b="1" dirty="0">
                <a:ea typeface="Noto Serif" panose="02020502060505020204" pitchFamily="18"/>
                <a:cs typeface="Noto Serif" panose="02020502060505020204" pitchFamily="18"/>
              </a:rPr>
            </a:br>
            <a:r>
              <a:rPr lang="de-DE" dirty="0">
                <a:ea typeface="Noto Serif" panose="02020502060505020204" pitchFamily="18"/>
                <a:cs typeface="Noto Serif" panose="02020502060505020204" pitchFamily="18"/>
                <a:hlinkClick r:id="rId6"/>
              </a:rPr>
              <a:t>https://www.polizei.sachsen.de/onlinewache/onlinewache.aspx</a:t>
            </a:r>
            <a:r>
              <a:rPr lang="de-DE" dirty="0">
                <a:ea typeface="Noto Serif" panose="02020502060505020204" pitchFamily="18"/>
                <a:cs typeface="Noto Serif" panose="02020502060505020204" pitchFamily="18"/>
              </a:rPr>
              <a:t> </a:t>
            </a:r>
            <a:endParaRPr lang="de-DE" sz="2000" dirty="0">
              <a:ea typeface="Noto Serif" panose="02020502060505020204" pitchFamily="18"/>
              <a:cs typeface="Noto Serif" panose="02020502060505020204" pitchFamily="18"/>
            </a:endParaRPr>
          </a:p>
        </p:txBody>
      </p:sp>
    </p:spTree>
    <p:extLst>
      <p:ext uri="{BB962C8B-B14F-4D97-AF65-F5344CB8AC3E}">
        <p14:creationId xmlns:p14="http://schemas.microsoft.com/office/powerpoint/2010/main" val="401311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6705600"/>
            <a:ext cx="12192000" cy="162189"/>
          </a:xfrm>
          <a:prstGeom prst="rect">
            <a:avLst/>
          </a:prstGeom>
          <a:gradFill>
            <a:gsLst>
              <a:gs pos="47000">
                <a:srgbClr val="FFEE00"/>
              </a:gs>
              <a:gs pos="100000">
                <a:srgbClr val="E6007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eck 14"/>
          <p:cNvSpPr/>
          <p:nvPr/>
        </p:nvSpPr>
        <p:spPr>
          <a:xfrm>
            <a:off x="524437" y="1630270"/>
            <a:ext cx="4827109" cy="3602260"/>
          </a:xfrm>
          <a:prstGeom prst="rect">
            <a:avLst/>
          </a:prstGeom>
          <a:pattFill prst="pct25">
            <a:fgClr>
              <a:srgbClr val="FF99FF"/>
            </a:fgClr>
            <a:bgClr>
              <a:schemeClr val="bg1"/>
            </a:bgClr>
          </a:pattFill>
          <a:ln w="41275">
            <a:no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rPr>
              <a:t>BEI DER POLIZEI ANZEIGEN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E6007E"/>
                </a:solidFill>
                <a:effectLst/>
                <a:uLnTx/>
                <a:uFillTx/>
                <a:latin typeface="Noto Serif" panose="02020502060505020204" pitchFamily="18"/>
                <a:ea typeface="Noto Serif" panose="02020502060505020204" pitchFamily="18"/>
                <a:cs typeface="Noto Serif" panose="02020502060505020204" pitchFamily="18"/>
              </a:rPr>
              <a:t>Aber wie?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eck 18"/>
          <p:cNvSpPr/>
          <p:nvPr/>
        </p:nvSpPr>
        <p:spPr>
          <a:xfrm>
            <a:off x="2547618" y="1289991"/>
            <a:ext cx="115800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Textfeld 15"/>
          <p:cNvSpPr txBox="1"/>
          <p:nvPr/>
        </p:nvSpPr>
        <p:spPr>
          <a:xfrm>
            <a:off x="5714461" y="1562241"/>
            <a:ext cx="647753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srgbClr val="E6007E"/>
                </a:solidFill>
                <a:effectLst/>
                <a:uLnTx/>
                <a:uFillTx/>
                <a:latin typeface="Calibri" panose="020F0502020204030204"/>
                <a:ea typeface="Noto Serif" panose="02020502060505020204" pitchFamily="18"/>
                <a:cs typeface="Noto Serif" panose="02020502060505020204" pitchFamily="18"/>
              </a:rPr>
              <a:t>Vergiss den Screenshot nicht!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srgbClr val="E6007E"/>
              </a:solidFill>
              <a:effectLst/>
              <a:uLnTx/>
              <a:uFillTx/>
              <a:latin typeface="Calibri" panose="020F0502020204030204"/>
              <a:ea typeface="Noto Serif" panose="02020502060505020204" pitchFamily="18"/>
              <a:cs typeface="Noto Serif" panose="02020502060505020204" pitchFamily="18"/>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URL (Quelle / Absender*in)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Datum</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Namen der*des User*in, die den problematischen Inhalt geteilt/veröffentlicht hat</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Kontext des Screenshots mit benennen/dokumentieren</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de-DE" sz="2000" b="0" i="0" u="none" strike="noStrike" kern="1200" cap="none" spc="0" normalizeH="0" baseline="0" noProof="0" dirty="0">
                <a:ln>
                  <a:noFill/>
                </a:ln>
                <a:solidFill>
                  <a:prstClr val="black"/>
                </a:solidFill>
                <a:effectLst/>
                <a:uLnTx/>
                <a:uFillTx/>
                <a:latin typeface="Calibri" panose="020F0502020204030204"/>
                <a:ea typeface="+mn-ea"/>
                <a:cs typeface="+mn-cs"/>
              </a:rPr>
              <a:t>sich selbst anonymisieren auf dem Screenshot </a:t>
            </a:r>
            <a:endParaRPr kumimoji="0" lang="de-DE" sz="1800" b="0" i="0" u="none" strike="noStrike" kern="1200" cap="none" spc="0" normalizeH="0" baseline="0" noProof="0" dirty="0">
              <a:ln>
                <a:noFill/>
              </a:ln>
              <a:solidFill>
                <a:srgbClr val="E6007E"/>
              </a:solidFill>
              <a:effectLst/>
              <a:uLnTx/>
              <a:uFillTx/>
              <a:latin typeface="Calibri" panose="020F0502020204030204"/>
              <a:ea typeface="Noto Serif" panose="02020502060505020204" pitchFamily="18"/>
              <a:cs typeface="Noto Serif" panose="02020502060505020204" pitchFamily="18"/>
            </a:endParaRPr>
          </a:p>
        </p:txBody>
      </p:sp>
      <p:pic>
        <p:nvPicPr>
          <p:cNvPr id="17" name="Grafik 16">
            <a:extLst>
              <a:ext uri="{FF2B5EF4-FFF2-40B4-BE49-F238E27FC236}">
                <a16:creationId xmlns:a16="http://schemas.microsoft.com/office/drawing/2014/main" id="{7F678582-3BCA-0A48-BD0A-4CD32DFF2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3211" y="6379474"/>
            <a:ext cx="518436" cy="420935"/>
          </a:xfrm>
          <a:prstGeom prst="rect">
            <a:avLst/>
          </a:prstGeom>
        </p:spPr>
      </p:pic>
      <p:pic>
        <p:nvPicPr>
          <p:cNvPr id="18" name="Grafik 17">
            <a:extLst>
              <a:ext uri="{FF2B5EF4-FFF2-40B4-BE49-F238E27FC236}">
                <a16:creationId xmlns:a16="http://schemas.microsoft.com/office/drawing/2014/main" id="{8E22CC2B-7906-F445-8F6A-08475B67D77D}"/>
              </a:ext>
            </a:extLst>
          </p:cNvPr>
          <p:cNvPicPr>
            <a:picLocks noChangeAspect="1"/>
          </p:cNvPicPr>
          <p:nvPr/>
        </p:nvPicPr>
        <p:blipFill>
          <a:blip r:embed="rId4"/>
          <a:stretch>
            <a:fillRect/>
          </a:stretch>
        </p:blipFill>
        <p:spPr>
          <a:xfrm>
            <a:off x="10601260" y="6355173"/>
            <a:ext cx="444001" cy="445236"/>
          </a:xfrm>
          <a:prstGeom prst="rect">
            <a:avLst/>
          </a:prstGeom>
        </p:spPr>
      </p:pic>
    </p:spTree>
    <p:extLst>
      <p:ext uri="{BB962C8B-B14F-4D97-AF65-F5344CB8AC3E}">
        <p14:creationId xmlns:p14="http://schemas.microsoft.com/office/powerpoint/2010/main" val="928064345"/>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Breitbild</PresentationFormat>
  <Paragraphs>403</Paragraphs>
  <Slides>34</Slides>
  <Notes>34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Arial</vt:lpstr>
      <vt:lpstr>Calibri</vt:lpstr>
      <vt:lpstr>Calibri Light</vt:lpstr>
      <vt:lpstr>Noto Serif</vt:lpstr>
      <vt:lpstr>Roboto Slab</vt:lpstr>
      <vt:lpstr>Roboto Slab Medium</vt:lpstr>
      <vt:lpstr>Wingdings</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Paul Dombrowski</dc:creator>
  <cp:lastModifiedBy>Eva Schwarz</cp:lastModifiedBy>
  <cp:revision>219</cp:revision>
  <dcterms:created xsi:type="dcterms:W3CDTF">2021-08-31T15:45:26Z</dcterms:created>
  <dcterms:modified xsi:type="dcterms:W3CDTF">2022-11-10T13:08:37Z</dcterms:modified>
</cp:coreProperties>
</file>