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1" r:id="rId2"/>
    <p:sldId id="292" r:id="rId3"/>
    <p:sldId id="275" r:id="rId4"/>
    <p:sldId id="293" r:id="rId5"/>
    <p:sldId id="294" r:id="rId6"/>
    <p:sldId id="267" r:id="rId7"/>
    <p:sldId id="295" r:id="rId8"/>
    <p:sldId id="269" r:id="rId9"/>
    <p:sldId id="296" r:id="rId10"/>
    <p:sldId id="266" r:id="rId11"/>
    <p:sldId id="286" r:id="rId12"/>
    <p:sldId id="271" r:id="rId13"/>
    <p:sldId id="287" r:id="rId14"/>
    <p:sldId id="273" r:id="rId15"/>
    <p:sldId id="288" r:id="rId16"/>
    <p:sldId id="289" r:id="rId17"/>
    <p:sldId id="290" r:id="rId18"/>
    <p:sldId id="298" r:id="rId19"/>
    <p:sldId id="297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007E"/>
    <a:srgbClr val="FFEE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48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55890-E028-4D62-A1A8-CD66CFEE1FFE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FADF5-8F23-4AF7-9208-F96C9BD2A6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37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ea typeface="Noto Serif" panose="02020502060505020204" pitchFamily="18"/>
                <a:cs typeface="Noto Serif" panose="02020502060505020204" pitchFamily="18"/>
              </a:rPr>
              <a:t>Um dies besser verstehen zu können nutzen wir das Bild eines Kaktus!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7FADF5-8F23-4AF7-9208-F96C9BD2A6EB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05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ea typeface="Noto Serif" panose="02020502060505020204" pitchFamily="18"/>
                <a:cs typeface="Noto Serif" panose="02020502060505020204" pitchFamily="18"/>
              </a:rPr>
              <a:t>Um dies besser verstehen zu können nutzen wir das Bild eines Kaktus!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7FADF5-8F23-4AF7-9208-F96C9BD2A6EB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68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83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67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8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7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09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1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4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16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78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10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88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4E0AA-6D02-41D9-B8CA-341B28934AB2}" type="datetimeFigureOut">
              <a:rPr lang="de-DE" smtClean="0"/>
              <a:t>26.07.2022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03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37" y="514350"/>
            <a:ext cx="2603481" cy="5272182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>
          <a:xfrm>
            <a:off x="0" y="3776756"/>
            <a:ext cx="12192000" cy="76200"/>
          </a:xfrm>
          <a:prstGeom prst="line">
            <a:avLst/>
          </a:prstGeom>
          <a:ln w="1301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095913" y="2133578"/>
            <a:ext cx="47163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Ursachen und Folgen von Hass im </a:t>
            </a:r>
            <a:r>
              <a:rPr lang="de-DE" sz="2000" dirty="0">
                <a:solidFill>
                  <a:prstClr val="black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Netz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812967" y="1277589"/>
            <a:ext cx="66736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i="0" u="none" strike="noStrike" kern="1200" cap="none" spc="0" normalizeH="0" baseline="0" noProof="0" dirty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HATERS GONNA </a:t>
            </a:r>
            <a:r>
              <a:rPr kumimoji="0" lang="de-DE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</a:t>
            </a:r>
            <a:endParaRPr kumimoji="0" lang="de-DE" sz="4000" i="0" u="none" strike="noStrike" kern="1200" cap="none" spc="0" normalizeH="0" baseline="0" noProof="0" dirty="0">
              <a:ln>
                <a:noFill/>
              </a:ln>
              <a:solidFill>
                <a:srgbClr val="E6007E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161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858072" y="928008"/>
            <a:ext cx="5416263" cy="5086350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Axel ist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Mitglied in einer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WhatsApp-Gruppe des Sportvereins. </a:t>
            </a:r>
          </a:p>
          <a:p>
            <a:pPr algn="ctr"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Dort wurde gestern ein </a:t>
            </a:r>
            <a:r>
              <a:rPr lang="de-DE" sz="2000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Meme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gepostet, das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verletzende Dinge über Schwule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aussagt.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Axel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selber ist schwul, allerdings weiß das niemand aus der Gruppe. 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000" y="1071659"/>
            <a:ext cx="816872" cy="81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85191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Axel ist Mitglied in einer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WhatsApp-Gruppe des Sportvereins. </a:t>
            </a: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/>
            </a:r>
            <a:b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</a:b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Dort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wurde gestern ein </a:t>
            </a:r>
            <a:r>
              <a:rPr lang="de-DE" sz="1200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Meme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gepostet, das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verletzende Dinge über Schwule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aussagt. </a:t>
            </a: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/>
            </a:r>
            <a:b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</a:b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Axel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selber ist schwul, allerdings weiß das niemand aus der Gruppe. 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260" y="305925"/>
            <a:ext cx="816872" cy="81960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7F337635-DA95-DD45-A54D-80502174608F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5C0759-3581-3D40-A027-620F685FC323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11516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315147" y="381000"/>
            <a:ext cx="6933878" cy="5854598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Dari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hat viele Interessen und folgt deshalb auf Instagram ganz unterschiedlichen Personen, auch </a:t>
            </a:r>
            <a:r>
              <a:rPr lang="de-DE" sz="2000" b="1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Fridays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b="1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for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Future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findet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Dari gut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. </a:t>
            </a:r>
            <a:endParaRPr lang="de-DE" sz="2000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endParaRPr lang="de-DE" sz="2000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Eine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Person, der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Dari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folgt, postet seit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kurzem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Karikaturen von Greta </a:t>
            </a:r>
            <a:r>
              <a:rPr lang="de-DE" sz="2000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Thunberg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, in denen sich über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Gretas Diagnose mit dem </a:t>
            </a:r>
            <a:r>
              <a:rPr lang="de-DE" sz="2000" b="1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Asperger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-Syndrom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lustig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gemacht wird. </a:t>
            </a: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764" y="595458"/>
            <a:ext cx="718992" cy="71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94522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Dari hat viele Interessen und folgt deshalb auf Instagram ganz unterschiedlichen Personen, auch </a:t>
            </a:r>
            <a:r>
              <a:rPr lang="de-DE" sz="1200" b="1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Fridays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1200" b="1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for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Future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findet Dari gut. </a:t>
            </a: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/>
            </a:r>
            <a:b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</a:b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Eine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Person, der Dari folgt, postet seit kurzem Karikaturen von Greta </a:t>
            </a:r>
            <a:r>
              <a:rPr lang="de-DE" sz="1200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Thunberg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, </a:t>
            </a: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/>
            </a:r>
            <a:b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</a:b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in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denen sich über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Gretas Diagnose mit dem </a:t>
            </a:r>
            <a:r>
              <a:rPr lang="de-DE" sz="1200" b="1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Asperger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-Syndrom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lustig gemacht wird. 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715" y="348502"/>
            <a:ext cx="718992" cy="718992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7F337635-DA95-DD45-A54D-80502174608F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5C0759-3581-3D40-A027-620F685FC323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340099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315147" y="381000"/>
            <a:ext cx="6933878" cy="5854598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Elo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surft gerne in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Gaming-Foren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und tauscht sich dort über die neusten Spiele und Neuigkeiten aus. </a:t>
            </a:r>
            <a:endParaRPr lang="de-DE" sz="2000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Gestern wurde dort von einer Person ein Bild gepostet,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das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Gewalt gegenüber Geflüchteten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verharmlost und verherrlicht. </a:t>
            </a:r>
          </a:p>
        </p:txBody>
      </p:sp>
      <p:pic>
        <p:nvPicPr>
          <p:cNvPr id="9" name="Picture 2" descr="Quellbild anzeig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621" y="594785"/>
            <a:ext cx="1151465" cy="71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8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94522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sz="12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Elo</a:t>
            </a: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surft gerne in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Gaming-Foren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und tauscht sich dort über die neusten Spiele und Neuigkeiten aus. </a:t>
            </a:r>
          </a:p>
          <a:p>
            <a:pPr>
              <a:lnSpc>
                <a:spcPct val="100000"/>
              </a:lnSpc>
            </a:pP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Gestern wurde dort von einer Person ein Bild gepostet, dass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Gewalt gegenüber Geflüchteten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verharmlost und verherrlicht. </a:t>
            </a:r>
          </a:p>
        </p:txBody>
      </p:sp>
      <p:pic>
        <p:nvPicPr>
          <p:cNvPr id="17" name="Picture 2" descr="Quellbild anzeig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528" y="354563"/>
            <a:ext cx="1151465" cy="71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7F337635-DA95-DD45-A54D-80502174608F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5C0759-3581-3D40-A027-620F685FC323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215187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315147" y="381000"/>
            <a:ext cx="6933878" cy="5854598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Elo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surft gerne in </a:t>
            </a:r>
            <a:r>
              <a:rPr lang="de-DE" sz="2000" b="1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Tiktok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und tauscht sich dort über die neusten Spiele und Neuigkeiten aus. </a:t>
            </a:r>
            <a:endParaRPr lang="de-DE" sz="2000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Gestern wurde dort von einer Person ein Bild gepostet,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das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Gewalt gegenüber Geflüchteten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verharmlost und verherrlicht. </a:t>
            </a:r>
          </a:p>
        </p:txBody>
      </p:sp>
    </p:spTree>
    <p:extLst>
      <p:ext uri="{BB962C8B-B14F-4D97-AF65-F5344CB8AC3E}">
        <p14:creationId xmlns:p14="http://schemas.microsoft.com/office/powerpoint/2010/main" val="391307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94522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sz="12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Elo</a:t>
            </a:r>
            <a:r>
              <a:rPr lang="de-DE" sz="12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surft gerne in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Gaming-Foren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und tauscht sich dort über die neusten Spiele und Neuigkeiten aus. </a:t>
            </a:r>
          </a:p>
          <a:p>
            <a:pPr>
              <a:lnSpc>
                <a:spcPct val="100000"/>
              </a:lnSpc>
            </a:pP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Gestern wurde dort von einer Person ein Bild gepostet, dass </a:t>
            </a:r>
            <a:r>
              <a:rPr lang="de-DE" sz="12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Gewalt gegenüber Geflüchteten </a:t>
            </a:r>
            <a:r>
              <a:rPr lang="de-DE" sz="12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verharmlost und verherrlicht. 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337635-DA95-DD45-A54D-80502174608F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45C0759-3581-3D40-A027-620F685FC323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37849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37" y="514350"/>
            <a:ext cx="2603481" cy="5272182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>
          <a:xfrm>
            <a:off x="0" y="3776756"/>
            <a:ext cx="12192000" cy="76200"/>
          </a:xfrm>
          <a:prstGeom prst="line">
            <a:avLst/>
          </a:prstGeom>
          <a:ln w="1301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649127" y="4408329"/>
            <a:ext cx="66736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HATERS </a:t>
            </a:r>
            <a:r>
              <a:rPr kumimoji="0" lang="de-DE" sz="4000" i="0" u="none" strike="noStrike" kern="1200" cap="none" spc="0" normalizeH="0" baseline="0" noProof="0" dirty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GONNA HATE?</a:t>
            </a:r>
          </a:p>
        </p:txBody>
      </p:sp>
    </p:spTree>
    <p:extLst>
      <p:ext uri="{BB962C8B-B14F-4D97-AF65-F5344CB8AC3E}">
        <p14:creationId xmlns:p14="http://schemas.microsoft.com/office/powerpoint/2010/main" val="2385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93EEE29-31E4-6F42-98B2-4E9D78AC2CF9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876257" y="5184923"/>
            <a:ext cx="2768648" cy="646331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wichtig: Verstehen</a:t>
            </a:r>
            <a:r>
              <a:rPr kumimoji="0" lang="de-DE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 statt Verständnis 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8276613" y="4644205"/>
            <a:ext cx="2768648" cy="1477328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Bewusstsein</a:t>
            </a:r>
            <a:r>
              <a:rPr kumimoji="0" lang="de-DE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 für Funktionsweise bestimmter Argumentationslinien / Haltungen 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8054612" y="1412660"/>
            <a:ext cx="2768648" cy="646331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gesamtgesellschaftlich</a:t>
            </a:r>
            <a:r>
              <a:rPr kumimoji="0" lang="de-DE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 vs. individuell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876257" y="1518657"/>
            <a:ext cx="2768648" cy="923330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Sichtbarkeit</a:t>
            </a:r>
            <a:r>
              <a:rPr kumimoji="0" lang="de-DE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 = wichtig für Nachvollziehbarkeit / Empathie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Roboto Slab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820" y="1468968"/>
            <a:ext cx="2432404" cy="4925742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266456" y="1816632"/>
            <a:ext cx="72139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7150" y="428161"/>
            <a:ext cx="66736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i="0" u="none" strike="noStrike" kern="1200" cap="none" spc="0" normalizeH="0" baseline="0" noProof="0" dirty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HATERS GONNA </a:t>
            </a:r>
            <a:r>
              <a:rPr kumimoji="0" lang="de-DE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</a:t>
            </a:r>
            <a:endParaRPr kumimoji="0" lang="de-DE" sz="4000" i="0" u="none" strike="noStrike" kern="1200" cap="none" spc="0" normalizeH="0" baseline="0" noProof="0" dirty="0">
              <a:ln>
                <a:noFill/>
              </a:ln>
              <a:solidFill>
                <a:srgbClr val="E6007E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184988" y="4932281"/>
            <a:ext cx="2581607" cy="147732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zugrundeliegende und komplexe (problematische) Haltungen und Ideologien </a:t>
            </a:r>
          </a:p>
        </p:txBody>
      </p:sp>
      <p:sp>
        <p:nvSpPr>
          <p:cNvPr id="15" name="Rechteck 14"/>
          <p:cNvSpPr/>
          <p:nvPr/>
        </p:nvSpPr>
        <p:spPr>
          <a:xfrm>
            <a:off x="843984" y="2322950"/>
            <a:ext cx="2768648" cy="646331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sichtbare Wirkung von Hassrede</a:t>
            </a:r>
          </a:p>
        </p:txBody>
      </p:sp>
      <p:sp>
        <p:nvSpPr>
          <p:cNvPr id="17" name="Rechteck 16"/>
          <p:cNvSpPr/>
          <p:nvPr/>
        </p:nvSpPr>
        <p:spPr>
          <a:xfrm>
            <a:off x="8057954" y="2188056"/>
            <a:ext cx="2768648" cy="120032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verborgene Auswirkungen von Hassrede </a:t>
            </a:r>
            <a:b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</a:b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(für Betroffene und Gesellschaft) </a:t>
            </a:r>
          </a:p>
        </p:txBody>
      </p:sp>
      <p:sp>
        <p:nvSpPr>
          <p:cNvPr id="3" name="Eckige Klammer links 2"/>
          <p:cNvSpPr/>
          <p:nvPr/>
        </p:nvSpPr>
        <p:spPr>
          <a:xfrm>
            <a:off x="4698205" y="1432130"/>
            <a:ext cx="394709" cy="2594433"/>
          </a:xfrm>
          <a:prstGeom prst="leftBracket">
            <a:avLst>
              <a:gd name="adj" fmla="val 0"/>
            </a:avLst>
          </a:prstGeom>
          <a:ln w="12700"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Gerader Verbinder 4"/>
          <p:cNvCxnSpPr>
            <a:stCxn id="15" idx="3"/>
            <a:endCxn id="3" idx="1"/>
          </p:cNvCxnSpPr>
          <p:nvPr/>
        </p:nvCxnSpPr>
        <p:spPr>
          <a:xfrm>
            <a:off x="3612632" y="2646116"/>
            <a:ext cx="1085573" cy="83231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>
            <a:stCxn id="17" idx="1"/>
          </p:cNvCxnSpPr>
          <p:nvPr/>
        </p:nvCxnSpPr>
        <p:spPr>
          <a:xfrm flipH="1">
            <a:off x="6301376" y="2788221"/>
            <a:ext cx="1756578" cy="92333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8399388" y="4672667"/>
            <a:ext cx="2285847" cy="646331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Motivation für Äußerung </a:t>
            </a:r>
          </a:p>
        </p:txBody>
      </p:sp>
      <p:cxnSp>
        <p:nvCxnSpPr>
          <p:cNvPr id="24" name="Gerader Verbinder 23"/>
          <p:cNvCxnSpPr>
            <a:stCxn id="23" idx="1"/>
          </p:cNvCxnSpPr>
          <p:nvPr/>
        </p:nvCxnSpPr>
        <p:spPr>
          <a:xfrm flipH="1" flipV="1">
            <a:off x="5995001" y="4672667"/>
            <a:ext cx="2404387" cy="323166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>
            <a:endCxn id="13" idx="3"/>
          </p:cNvCxnSpPr>
          <p:nvPr/>
        </p:nvCxnSpPr>
        <p:spPr>
          <a:xfrm flipH="1">
            <a:off x="3766595" y="4947517"/>
            <a:ext cx="2228406" cy="723428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17" idx="1"/>
          </p:cNvCxnSpPr>
          <p:nvPr/>
        </p:nvCxnSpPr>
        <p:spPr>
          <a:xfrm flipH="1" flipV="1">
            <a:off x="6245140" y="1855134"/>
            <a:ext cx="1812814" cy="933087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>
            <a:stCxn id="17" idx="1"/>
          </p:cNvCxnSpPr>
          <p:nvPr/>
        </p:nvCxnSpPr>
        <p:spPr>
          <a:xfrm flipH="1">
            <a:off x="6096000" y="2788221"/>
            <a:ext cx="1961954" cy="860469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7" idx="1"/>
          </p:cNvCxnSpPr>
          <p:nvPr/>
        </p:nvCxnSpPr>
        <p:spPr>
          <a:xfrm flipH="1">
            <a:off x="5599518" y="2788221"/>
            <a:ext cx="2458436" cy="724671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/>
          <p:cNvCxnSpPr>
            <a:stCxn id="17" idx="1"/>
          </p:cNvCxnSpPr>
          <p:nvPr/>
        </p:nvCxnSpPr>
        <p:spPr>
          <a:xfrm flipH="1">
            <a:off x="5887616" y="2788221"/>
            <a:ext cx="2170338" cy="222047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>
            <a:stCxn id="17" idx="1"/>
          </p:cNvCxnSpPr>
          <p:nvPr/>
        </p:nvCxnSpPr>
        <p:spPr>
          <a:xfrm flipH="1" flipV="1">
            <a:off x="5829054" y="2495090"/>
            <a:ext cx="2228900" cy="293131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>
            <a:off x="0" y="4523159"/>
            <a:ext cx="12192000" cy="76200"/>
          </a:xfrm>
          <a:prstGeom prst="line">
            <a:avLst/>
          </a:prstGeom>
          <a:ln w="1301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>
            <a:endCxn id="13" idx="3"/>
          </p:cNvCxnSpPr>
          <p:nvPr/>
        </p:nvCxnSpPr>
        <p:spPr>
          <a:xfrm flipH="1">
            <a:off x="3766595" y="5270416"/>
            <a:ext cx="2764834" cy="400529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>
            <a:endCxn id="13" idx="3"/>
          </p:cNvCxnSpPr>
          <p:nvPr/>
        </p:nvCxnSpPr>
        <p:spPr>
          <a:xfrm flipH="1">
            <a:off x="3766595" y="5577941"/>
            <a:ext cx="2895800" cy="93004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>
            <a:endCxn id="13" idx="3"/>
          </p:cNvCxnSpPr>
          <p:nvPr/>
        </p:nvCxnSpPr>
        <p:spPr>
          <a:xfrm flipH="1" flipV="1">
            <a:off x="3766595" y="5670945"/>
            <a:ext cx="1943740" cy="359977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90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315147" y="481450"/>
            <a:ext cx="6933878" cy="5536795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Sinah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postet auf Instagram ein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Foto von sich in Abendkleid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und schreibt dazu: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„Hab mich schick gemacht für die Hochzeit meines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Bruders“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. </a:t>
            </a:r>
            <a:endParaRPr lang="de-DE" sz="2000" b="1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Als </a:t>
            </a: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Sinah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kurz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darauf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das Smartphone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checkt, sieht </a:t>
            </a: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Sinah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neben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vielen </a:t>
            </a:r>
            <a:r>
              <a:rPr lang="de-DE" sz="2000" dirty="0" err="1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Likes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unter dem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Bild mehrere beleidigende Kommentare, die </a:t>
            </a: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Sinahs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Äußeres kommentieren und zum Beispiel als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„fett“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bezeichnen.</a:t>
            </a: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65854" y="4228256"/>
            <a:ext cx="29910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BEISPIEL</a:t>
            </a:r>
            <a:endParaRPr lang="de-DE" sz="3200" dirty="0">
              <a:solidFill>
                <a:srgbClr val="E6007E"/>
              </a:solidFill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764" y="645683"/>
            <a:ext cx="718992" cy="71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9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820" y="1468968"/>
            <a:ext cx="2432404" cy="4925742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266456" y="1816632"/>
            <a:ext cx="72139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7150" y="428161"/>
            <a:ext cx="66736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i="0" u="none" strike="noStrike" kern="1200" cap="none" spc="0" normalizeH="0" baseline="0" noProof="0" dirty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HATERS GONNA </a:t>
            </a:r>
            <a:r>
              <a:rPr kumimoji="0" lang="de-DE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E6007E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HATE</a:t>
            </a:r>
            <a:endParaRPr kumimoji="0" lang="de-DE" sz="4000" i="0" u="none" strike="noStrike" kern="1200" cap="none" spc="0" normalizeH="0" baseline="0" noProof="0" dirty="0">
              <a:ln>
                <a:noFill/>
              </a:ln>
              <a:solidFill>
                <a:srgbClr val="E6007E"/>
              </a:solidFill>
              <a:effectLst/>
              <a:uLnTx/>
              <a:uFillTx/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184988" y="4932281"/>
            <a:ext cx="2581607" cy="147732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zugrundeliegende und komplexe (problematische) Haltungen und Ideologien </a:t>
            </a:r>
          </a:p>
        </p:txBody>
      </p:sp>
      <p:sp>
        <p:nvSpPr>
          <p:cNvPr id="15" name="Rechteck 14"/>
          <p:cNvSpPr/>
          <p:nvPr/>
        </p:nvSpPr>
        <p:spPr>
          <a:xfrm>
            <a:off x="843984" y="2322950"/>
            <a:ext cx="2768648" cy="646331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sichtbare Wirkung von Hassrede</a:t>
            </a:r>
          </a:p>
        </p:txBody>
      </p:sp>
      <p:sp>
        <p:nvSpPr>
          <p:cNvPr id="17" name="Rechteck 16"/>
          <p:cNvSpPr/>
          <p:nvPr/>
        </p:nvSpPr>
        <p:spPr>
          <a:xfrm>
            <a:off x="8057954" y="2188056"/>
            <a:ext cx="2768648" cy="120032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verborgene Auswirkungen von Hassrede </a:t>
            </a:r>
            <a:b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</a:b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(für Betroffene und Gesellschaft) </a:t>
            </a:r>
          </a:p>
        </p:txBody>
      </p:sp>
      <p:sp>
        <p:nvSpPr>
          <p:cNvPr id="3" name="Eckige Klammer links 2"/>
          <p:cNvSpPr/>
          <p:nvPr/>
        </p:nvSpPr>
        <p:spPr>
          <a:xfrm>
            <a:off x="4698205" y="1432130"/>
            <a:ext cx="394709" cy="2594433"/>
          </a:xfrm>
          <a:prstGeom prst="leftBracket">
            <a:avLst>
              <a:gd name="adj" fmla="val 0"/>
            </a:avLst>
          </a:prstGeom>
          <a:ln w="12700"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Gerader Verbinder 4"/>
          <p:cNvCxnSpPr>
            <a:stCxn id="15" idx="3"/>
            <a:endCxn id="3" idx="1"/>
          </p:cNvCxnSpPr>
          <p:nvPr/>
        </p:nvCxnSpPr>
        <p:spPr>
          <a:xfrm>
            <a:off x="3612632" y="2646116"/>
            <a:ext cx="1085573" cy="83231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>
            <a:stCxn id="17" idx="1"/>
          </p:cNvCxnSpPr>
          <p:nvPr/>
        </p:nvCxnSpPr>
        <p:spPr>
          <a:xfrm flipH="1">
            <a:off x="6301376" y="2788221"/>
            <a:ext cx="1756578" cy="92333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8399388" y="4672667"/>
            <a:ext cx="2285847" cy="646331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Roboto Slab" pitchFamily="2" charset="0"/>
                <a:cs typeface="Roboto" panose="02000000000000000000" pitchFamily="2" charset="0"/>
              </a:rPr>
              <a:t>Motivation für Äußerung </a:t>
            </a:r>
          </a:p>
        </p:txBody>
      </p:sp>
      <p:cxnSp>
        <p:nvCxnSpPr>
          <p:cNvPr id="24" name="Gerader Verbinder 23"/>
          <p:cNvCxnSpPr>
            <a:stCxn id="23" idx="1"/>
          </p:cNvCxnSpPr>
          <p:nvPr/>
        </p:nvCxnSpPr>
        <p:spPr>
          <a:xfrm flipH="1" flipV="1">
            <a:off x="5995001" y="4672667"/>
            <a:ext cx="2404387" cy="323166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>
            <a:endCxn id="13" idx="3"/>
          </p:cNvCxnSpPr>
          <p:nvPr/>
        </p:nvCxnSpPr>
        <p:spPr>
          <a:xfrm flipH="1">
            <a:off x="3766595" y="4947517"/>
            <a:ext cx="2228406" cy="723428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17" idx="1"/>
          </p:cNvCxnSpPr>
          <p:nvPr/>
        </p:nvCxnSpPr>
        <p:spPr>
          <a:xfrm flipH="1" flipV="1">
            <a:off x="6245140" y="1855134"/>
            <a:ext cx="1812814" cy="933087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>
            <a:stCxn id="17" idx="1"/>
          </p:cNvCxnSpPr>
          <p:nvPr/>
        </p:nvCxnSpPr>
        <p:spPr>
          <a:xfrm flipH="1">
            <a:off x="6096000" y="2788221"/>
            <a:ext cx="1961954" cy="860469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7" idx="1"/>
          </p:cNvCxnSpPr>
          <p:nvPr/>
        </p:nvCxnSpPr>
        <p:spPr>
          <a:xfrm flipH="1">
            <a:off x="5599518" y="2788221"/>
            <a:ext cx="2458436" cy="724671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/>
          <p:cNvCxnSpPr>
            <a:stCxn id="17" idx="1"/>
          </p:cNvCxnSpPr>
          <p:nvPr/>
        </p:nvCxnSpPr>
        <p:spPr>
          <a:xfrm flipH="1">
            <a:off x="5887616" y="2788221"/>
            <a:ext cx="2170338" cy="222047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>
            <a:stCxn id="17" idx="1"/>
          </p:cNvCxnSpPr>
          <p:nvPr/>
        </p:nvCxnSpPr>
        <p:spPr>
          <a:xfrm flipH="1" flipV="1">
            <a:off x="5829054" y="2495090"/>
            <a:ext cx="2228900" cy="293131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>
            <a:off x="0" y="4523159"/>
            <a:ext cx="12192000" cy="76200"/>
          </a:xfrm>
          <a:prstGeom prst="line">
            <a:avLst/>
          </a:prstGeom>
          <a:ln w="1301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>
            <a:endCxn id="13" idx="3"/>
          </p:cNvCxnSpPr>
          <p:nvPr/>
        </p:nvCxnSpPr>
        <p:spPr>
          <a:xfrm flipH="1">
            <a:off x="3766595" y="5270416"/>
            <a:ext cx="2764834" cy="400529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>
            <a:endCxn id="13" idx="3"/>
          </p:cNvCxnSpPr>
          <p:nvPr/>
        </p:nvCxnSpPr>
        <p:spPr>
          <a:xfrm flipH="1">
            <a:off x="3766595" y="5577941"/>
            <a:ext cx="2895800" cy="93004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>
            <a:endCxn id="13" idx="3"/>
          </p:cNvCxnSpPr>
          <p:nvPr/>
        </p:nvCxnSpPr>
        <p:spPr>
          <a:xfrm flipH="1" flipV="1">
            <a:off x="3766595" y="5670945"/>
            <a:ext cx="1943740" cy="359977"/>
          </a:xfrm>
          <a:prstGeom prst="line">
            <a:avLst/>
          </a:prstGeom>
          <a:ln>
            <a:solidFill>
              <a:srgbClr val="E60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54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94522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Sinah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 postet auf Instagram ein Foto von sich in Abendkleid und schreibt dazu: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„Hab mich schick gemacht für die Hochzeit meines Bruders“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.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/>
            </a:r>
            <a:b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Als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Sinah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 kurz darauf das Smartphone checkt, sieht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Sinah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 neben vielen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Likes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 unter dem Bild mehrere beleidigende Kommentare,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die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Sinahs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 Äußeres kommentieren und zum Beispiel als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„fett“ 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bezeichnen.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364" y="356231"/>
            <a:ext cx="718992" cy="718992"/>
          </a:xfrm>
          <a:prstGeom prst="rect">
            <a:avLst/>
          </a:prstGeom>
        </p:spPr>
      </p:pic>
      <p:sp>
        <p:nvSpPr>
          <p:cNvPr id="15" name="Inhaltsplatzhalter 2"/>
          <p:cNvSpPr txBox="1">
            <a:spLocks/>
          </p:cNvSpPr>
          <p:nvPr/>
        </p:nvSpPr>
        <p:spPr>
          <a:xfrm>
            <a:off x="6897342" y="1755563"/>
            <a:ext cx="4327385" cy="370631"/>
          </a:xfrm>
          <a:prstGeom prst="rect">
            <a:avLst/>
          </a:prstGeom>
          <a:noFill/>
          <a:ln w="19050" cap="flat" cmpd="sng" algn="ctr">
            <a:noFill/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Fühlt sich dick und will abnehmen </a:t>
            </a:r>
          </a:p>
        </p:txBody>
      </p:sp>
      <p:sp>
        <p:nvSpPr>
          <p:cNvPr id="17" name="Rechteck 16"/>
          <p:cNvSpPr/>
          <p:nvPr/>
        </p:nvSpPr>
        <p:spPr>
          <a:xfrm rot="20222408">
            <a:off x="8975435" y="2078662"/>
            <a:ext cx="29859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Postet keine Fotos mehr von sich ;(</a:t>
            </a:r>
          </a:p>
        </p:txBody>
      </p:sp>
      <p:sp>
        <p:nvSpPr>
          <p:cNvPr id="22" name="Inhaltsplatzhalter 2"/>
          <p:cNvSpPr txBox="1">
            <a:spLocks/>
          </p:cNvSpPr>
          <p:nvPr/>
        </p:nvSpPr>
        <p:spPr>
          <a:xfrm rot="901891">
            <a:off x="207875" y="2023000"/>
            <a:ext cx="3740634" cy="356835"/>
          </a:xfrm>
          <a:prstGeom prst="rect">
            <a:avLst/>
          </a:prstGeom>
          <a:noFill/>
          <a:ln w="19050" cap="flat" cmpd="sng" algn="ctr">
            <a:noFill/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omic Sans MS" panose="030F0702030302020204" pitchFamily="66" charset="0"/>
                <a:ea typeface="Noto Serif" panose="02020502060505020204" pitchFamily="18"/>
                <a:cs typeface="Noto Serif" panose="02020502060505020204" pitchFamily="18"/>
              </a:rPr>
              <a:t>Unerreichbare Schönheitsideale für alle Frauen </a:t>
            </a:r>
          </a:p>
        </p:txBody>
      </p:sp>
      <p:sp>
        <p:nvSpPr>
          <p:cNvPr id="24" name="Rechteck 23"/>
          <p:cNvSpPr/>
          <p:nvPr/>
        </p:nvSpPr>
        <p:spPr>
          <a:xfrm rot="21190065">
            <a:off x="7644565" y="4320387"/>
            <a:ext cx="15005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Frauen werden auch in den Zeitschriften oft aufgrund ihres Aussehens bewertet</a:t>
            </a:r>
          </a:p>
        </p:txBody>
      </p:sp>
      <p:sp>
        <p:nvSpPr>
          <p:cNvPr id="25" name="Rechteck 24"/>
          <p:cNvSpPr/>
          <p:nvPr/>
        </p:nvSpPr>
        <p:spPr>
          <a:xfrm rot="707675">
            <a:off x="8709576" y="4638704"/>
            <a:ext cx="29910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Manche Männer denken sie haben die Macht über Frauen und dürfen sie beurteilen.</a:t>
            </a:r>
          </a:p>
        </p:txBody>
      </p:sp>
      <p:sp>
        <p:nvSpPr>
          <p:cNvPr id="26" name="Rechteck 25"/>
          <p:cNvSpPr/>
          <p:nvPr/>
        </p:nvSpPr>
        <p:spPr>
          <a:xfrm rot="291862">
            <a:off x="147401" y="4394777"/>
            <a:ext cx="45569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60000"/>
                    <a:lumOff val="4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Vielleicht hat die Person sich nicht viele Gedanken dazu gemacht, wie es S damit gehen könnte.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1285C9A-D36B-7149-A574-EC37038F7D91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0E7EF58-0762-7341-866E-208C31696342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16813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315147" y="381000"/>
            <a:ext cx="6933878" cy="5854598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Benx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ist in Deutschland geboren und aufgewachsen. </a:t>
            </a: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Benx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ist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auf YouTube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und spricht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in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Videos viel über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den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Alltag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und manchmal auch über politische Themen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. </a:t>
            </a:r>
            <a:endParaRPr lang="de-DE" sz="2000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Unter </a:t>
            </a: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Benx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‘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Videos kommentieren immer wieder Leute, die sagen, </a:t>
            </a:r>
            <a:r>
              <a:rPr lang="de-DE" sz="2000" dirty="0" err="1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Benx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‘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solle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in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die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Heimat zurückkehren und Deutschland in Ruhe lassen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. 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089" y="381000"/>
            <a:ext cx="1083347" cy="10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94522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Benx ist in Deutschland geboren und aufgewachsen.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Benx ist auf YouTube und spricht in Videos viel über den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Alltag und manchmal auch über politische Themen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.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Unter Benx‘ Videos kommentieren immer wieder Leute, die sagen, Benx‘ solle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in die Heimat zurückkehren und Deutschland in Ruhe lassen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. 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587" y="174053"/>
            <a:ext cx="1083347" cy="1083347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7F337635-DA95-DD45-A54D-80502174608F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5C0759-3581-3D40-A027-620F685FC323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15593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55" y="152983"/>
            <a:ext cx="1624752" cy="329020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0" y="2247900"/>
            <a:ext cx="12258675" cy="19050"/>
          </a:xfrm>
          <a:prstGeom prst="line">
            <a:avLst/>
          </a:prstGeom>
          <a:ln w="79375">
            <a:solidFill>
              <a:srgbClr val="E6007E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315147" y="381000"/>
            <a:ext cx="6933878" cy="5854598"/>
          </a:xfrm>
          <a:prstGeom prst="rect">
            <a:avLst/>
          </a:prstGeom>
          <a:solidFill>
            <a:srgbClr val="FFFFFF"/>
          </a:solidFill>
          <a:ln w="19050">
            <a:solidFill>
              <a:srgbClr val="E6007E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Cleo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ist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auf YouTube aktiv und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macht am liebsten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Videos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übers Kochen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. Neben dem Kochen erzählt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Cleo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viel von sich und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dem eigenen Leben.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U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nter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anderem, dass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Cleo die Schule nach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dem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Hauptschulabschluss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 beendet hat. </a:t>
            </a:r>
            <a:endParaRPr lang="de-DE" sz="2000" dirty="0" smtClean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endParaRPr lang="de-DE" sz="2000" dirty="0">
              <a:solidFill>
                <a:schemeClr val="tx1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pPr algn="ctr">
              <a:lnSpc>
                <a:spcPct val="150000"/>
              </a:lnSpc>
            </a:pP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Immer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wieder stehen deshalb Kommentare unter </a:t>
            </a:r>
            <a:r>
              <a:rPr lang="de-DE" sz="2000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Cleos 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Videos, die behaupten,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dass </a:t>
            </a:r>
            <a:r>
              <a:rPr lang="de-DE" sz="2000" b="1" dirty="0" smtClean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Cleo </a:t>
            </a:r>
            <a:r>
              <a:rPr lang="de-DE" sz="2000" b="1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dumm sei und nicht rechtschreiben könnte</a:t>
            </a:r>
            <a:r>
              <a:rPr lang="de-DE" sz="2000" dirty="0">
                <a:solidFill>
                  <a:schemeClr val="tx1"/>
                </a:solidFill>
                <a:ea typeface="Noto Serif" panose="02020502060505020204" pitchFamily="18"/>
                <a:cs typeface="Noto Serif" panose="02020502060505020204" pitchFamily="18"/>
              </a:rPr>
              <a:t>. 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914" y="381000"/>
            <a:ext cx="1083347" cy="10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duotone>
              <a:srgbClr val="DC006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25" y="1518657"/>
            <a:ext cx="2006147" cy="406254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0" y="4019550"/>
            <a:ext cx="12192000" cy="76200"/>
          </a:xfrm>
          <a:prstGeom prst="line">
            <a:avLst/>
          </a:prstGeom>
          <a:ln w="28575">
            <a:gradFill flip="none" rotWithShape="1">
              <a:gsLst>
                <a:gs pos="0">
                  <a:srgbClr val="E6007E"/>
                </a:gs>
                <a:gs pos="100000">
                  <a:srgbClr val="FFEE00"/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94522" y="248297"/>
            <a:ext cx="11177125" cy="934860"/>
          </a:xfrm>
          <a:prstGeom prst="rect">
            <a:avLst/>
          </a:prstGeom>
          <a:noFill/>
          <a:ln w="19050" cap="flat" cmpd="sng" algn="ctr">
            <a:solidFill>
              <a:srgbClr val="E6007E"/>
            </a:solidFill>
            <a:prstDash val="sysDash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Benx ist in Deutschland geboren und aufgewachsen.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Benx ist auf YouTube und spricht in Videos viel über den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Alltag und manchmal auch über politische Themen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.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Unter Benx‘ Videos kommentieren immer wieder Leute, die sagen, Benx‘ solle 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in die Heimat zurückkehren und Deutschland in Ruhe lassen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erif" panose="02020502060505020204" pitchFamily="18"/>
                <a:cs typeface="Noto Serif" panose="02020502060505020204" pitchFamily="18"/>
              </a:rPr>
              <a:t>. 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587" y="174053"/>
            <a:ext cx="1083347" cy="1083347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7F337635-DA95-DD45-A54D-80502174608F}"/>
              </a:ext>
            </a:extLst>
          </p:cNvPr>
          <p:cNvSpPr/>
          <p:nvPr/>
        </p:nvSpPr>
        <p:spPr>
          <a:xfrm>
            <a:off x="4256645" y="3018105"/>
            <a:ext cx="3678706" cy="338554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Auswirkungen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5C0759-3581-3D40-A027-620F685FC323}"/>
              </a:ext>
            </a:extLst>
          </p:cNvPr>
          <p:cNvSpPr/>
          <p:nvPr/>
        </p:nvSpPr>
        <p:spPr>
          <a:xfrm>
            <a:off x="4499155" y="4509832"/>
            <a:ext cx="3167857" cy="338554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solidFill>
              <a:srgbClr val="E6007E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zugrundeliegende Haltungen</a:t>
            </a:r>
          </a:p>
        </p:txBody>
      </p:sp>
    </p:spTree>
    <p:extLst>
      <p:ext uri="{BB962C8B-B14F-4D97-AF65-F5344CB8AC3E}">
        <p14:creationId xmlns:p14="http://schemas.microsoft.com/office/powerpoint/2010/main" val="314198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Breitbild</PresentationFormat>
  <Paragraphs>84</Paragraphs>
  <Slides>19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Noto Serif</vt:lpstr>
      <vt:lpstr>Roboto</vt:lpstr>
      <vt:lpstr>Roboto Slab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 Dombrowski</dc:creator>
  <cp:lastModifiedBy>Eva Schwarz</cp:lastModifiedBy>
  <cp:revision>47</cp:revision>
  <dcterms:created xsi:type="dcterms:W3CDTF">2022-04-12T13:17:18Z</dcterms:created>
  <dcterms:modified xsi:type="dcterms:W3CDTF">2022-07-26T15:57:21Z</dcterms:modified>
</cp:coreProperties>
</file>