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73" r:id="rId3"/>
    <p:sldId id="274" r:id="rId4"/>
    <p:sldId id="275" r:id="rId5"/>
    <p:sldId id="276" r:id="rId6"/>
    <p:sldId id="277" r:id="rId7"/>
    <p:sldId id="278" r:id="rId8"/>
    <p:sldId id="279" r:id="rId9"/>
    <p:sldId id="280" r:id="rId10"/>
    <p:sldId id="281" r:id="rId11"/>
    <p:sldId id="282" r:id="rId12"/>
    <p:sldId id="283"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801" autoAdjust="0"/>
  </p:normalViewPr>
  <p:slideViewPr>
    <p:cSldViewPr snapToGrid="0">
      <p:cViewPr varScale="1">
        <p:scale>
          <a:sx n="78" d="100"/>
          <a:sy n="78" d="100"/>
        </p:scale>
        <p:origin x="87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FF3AE9-9B6B-44F0-81A5-237A9593FEA2}" type="datetimeFigureOut">
              <a:rPr lang="de-DE" smtClean="0"/>
              <a:t>19.07.2022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46B00C-8955-4D9A-8416-D84822DD1F39}" type="slidenum">
              <a:rPr lang="de-DE" smtClean="0"/>
              <a:t>‹Nr.›</a:t>
            </a:fld>
            <a:endParaRPr lang="de-DE"/>
          </a:p>
        </p:txBody>
      </p:sp>
    </p:spTree>
    <p:extLst>
      <p:ext uri="{BB962C8B-B14F-4D97-AF65-F5344CB8AC3E}">
        <p14:creationId xmlns:p14="http://schemas.microsoft.com/office/powerpoint/2010/main" val="83128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2703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2046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7844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712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5529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96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4909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3703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1192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0283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8627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5622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CE00EB3-BCEA-487E-A8AF-DDCB168A0373}" type="datetimeFigureOut">
              <a:rPr lang="de-DE" smtClean="0"/>
              <a:t>19.07.2022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609293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E00EB3-BCEA-487E-A8AF-DDCB168A0373}" type="datetimeFigureOut">
              <a:rPr lang="de-DE" smtClean="0"/>
              <a:t>19.07.2022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4094994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E00EB3-BCEA-487E-A8AF-DDCB168A0373}" type="datetimeFigureOut">
              <a:rPr lang="de-DE" smtClean="0"/>
              <a:t>19.07.2022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289833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E00EB3-BCEA-487E-A8AF-DDCB168A0373}" type="datetimeFigureOut">
              <a:rPr lang="de-DE" smtClean="0"/>
              <a:t>19.07.2022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74735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CE00EB3-BCEA-487E-A8AF-DDCB168A0373}" type="datetimeFigureOut">
              <a:rPr lang="de-DE" smtClean="0"/>
              <a:t>19.07.2022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42254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CE00EB3-BCEA-487E-A8AF-DDCB168A0373}" type="datetimeFigureOut">
              <a:rPr lang="de-DE" smtClean="0"/>
              <a:t>19.07.2022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77460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CE00EB3-BCEA-487E-A8AF-DDCB168A0373}" type="datetimeFigureOut">
              <a:rPr lang="de-DE" smtClean="0"/>
              <a:t>19.07.2022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521415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CE00EB3-BCEA-487E-A8AF-DDCB168A0373}" type="datetimeFigureOut">
              <a:rPr lang="de-DE" smtClean="0"/>
              <a:t>19.07.2022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4246321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CE00EB3-BCEA-487E-A8AF-DDCB168A0373}" type="datetimeFigureOut">
              <a:rPr lang="de-DE" smtClean="0"/>
              <a:t>19.07.2022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230182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CE00EB3-BCEA-487E-A8AF-DDCB168A0373}" type="datetimeFigureOut">
              <a:rPr lang="de-DE" smtClean="0"/>
              <a:t>19.07.2022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292816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CE00EB3-BCEA-487E-A8AF-DDCB168A0373}" type="datetimeFigureOut">
              <a:rPr lang="de-DE" smtClean="0"/>
              <a:t>19.07.2022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69753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00EB3-BCEA-487E-A8AF-DDCB168A0373}" type="datetimeFigureOut">
              <a:rPr lang="de-DE" smtClean="0"/>
              <a:t>19.07.2022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6A0B2-3663-4B66-BD47-30427389454D}" type="slidenum">
              <a:rPr lang="de-DE" smtClean="0"/>
              <a:t>‹Nr.›</a:t>
            </a:fld>
            <a:endParaRPr lang="de-DE"/>
          </a:p>
        </p:txBody>
      </p:sp>
    </p:spTree>
    <p:extLst>
      <p:ext uri="{BB962C8B-B14F-4D97-AF65-F5344CB8AC3E}">
        <p14:creationId xmlns:p14="http://schemas.microsoft.com/office/powerpoint/2010/main" val="743239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1.jpeg"/><Relationship Id="rId7" Type="http://schemas.openxmlformats.org/officeDocument/2006/relationships/image" Target="../media/image13.jpeg"/><Relationship Id="rId12" Type="http://schemas.openxmlformats.org/officeDocument/2006/relationships/image" Target="../media/image18.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2.jpeg"/><Relationship Id="rId11" Type="http://schemas.openxmlformats.org/officeDocument/2006/relationships/image" Target="../media/image17.jpeg"/><Relationship Id="rId5" Type="http://schemas.openxmlformats.org/officeDocument/2006/relationships/image" Target="../media/image11.png"/><Relationship Id="rId10" Type="http://schemas.openxmlformats.org/officeDocument/2006/relationships/image" Target="../media/image16.jpeg"/><Relationship Id="rId4" Type="http://schemas.openxmlformats.org/officeDocument/2006/relationships/image" Target="../media/image2.png"/><Relationship Id="rId9"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1.jpeg"/><Relationship Id="rId7" Type="http://schemas.openxmlformats.org/officeDocument/2006/relationships/image" Target="../media/image13.jpeg"/><Relationship Id="rId12" Type="http://schemas.openxmlformats.org/officeDocument/2006/relationships/image" Target="../media/image18.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2.jpeg"/><Relationship Id="rId11" Type="http://schemas.openxmlformats.org/officeDocument/2006/relationships/image" Target="../media/image17.jpeg"/><Relationship Id="rId5" Type="http://schemas.openxmlformats.org/officeDocument/2006/relationships/image" Target="../media/image11.png"/><Relationship Id="rId10" Type="http://schemas.openxmlformats.org/officeDocument/2006/relationships/image" Target="../media/image16.jpeg"/><Relationship Id="rId4" Type="http://schemas.openxmlformats.org/officeDocument/2006/relationships/image" Target="../media/image2.png"/><Relationship Id="rId9"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1.jpeg"/><Relationship Id="rId7" Type="http://schemas.openxmlformats.org/officeDocument/2006/relationships/image" Target="../media/image13.jpeg"/><Relationship Id="rId12"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2.jpeg"/><Relationship Id="rId11" Type="http://schemas.openxmlformats.org/officeDocument/2006/relationships/image" Target="../media/image17.jpeg"/><Relationship Id="rId5" Type="http://schemas.openxmlformats.org/officeDocument/2006/relationships/image" Target="../media/image11.png"/><Relationship Id="rId10" Type="http://schemas.openxmlformats.org/officeDocument/2006/relationships/image" Target="../media/image16.jpeg"/><Relationship Id="rId4" Type="http://schemas.openxmlformats.org/officeDocument/2006/relationships/image" Target="../media/image2.png"/><Relationship Id="rId9"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Textfeld 17"/>
          <p:cNvSpPr txBox="1"/>
          <p:nvPr/>
        </p:nvSpPr>
        <p:spPr>
          <a:xfrm>
            <a:off x="740884" y="2884688"/>
            <a:ext cx="10812019" cy="769441"/>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4400" i="0" u="none" strike="noStrike" kern="1200" cap="none" spc="0" normalizeH="0" baseline="0" noProof="0" dirty="0" smtClean="0">
                <a:ln>
                  <a:noFill/>
                </a:ln>
                <a:solidFill>
                  <a:srgbClr val="E5027D"/>
                </a:solidFill>
                <a:effectLst/>
                <a:uLnTx/>
                <a:uFillTx/>
                <a:latin typeface="Roboto Slab" pitchFamily="2" charset="0"/>
                <a:ea typeface="Roboto Slab" pitchFamily="2" charset="0"/>
                <a:cs typeface="Noto Serif" panose="02020502060505020204" pitchFamily="18"/>
              </a:rPr>
              <a:t>Willkommen</a:t>
            </a:r>
            <a:r>
              <a:rPr kumimoji="0" lang="de-DE" sz="4400" i="0" u="none" strike="noStrike" kern="1200" cap="none" spc="0" normalizeH="0" noProof="0" dirty="0" smtClean="0">
                <a:ln>
                  <a:noFill/>
                </a:ln>
                <a:solidFill>
                  <a:srgbClr val="E5027D"/>
                </a:solidFill>
                <a:effectLst/>
                <a:uLnTx/>
                <a:uFillTx/>
                <a:latin typeface="Roboto Slab" pitchFamily="2" charset="0"/>
                <a:ea typeface="Roboto Slab" pitchFamily="2" charset="0"/>
                <a:cs typeface="Noto Serif" panose="02020502060505020204" pitchFamily="18"/>
              </a:rPr>
              <a:t> im </a:t>
            </a:r>
            <a:r>
              <a:rPr kumimoji="0" lang="de-DE" sz="4400" i="0" u="none" strike="noStrike" kern="1200" cap="none" spc="0" normalizeH="0" baseline="0" noProof="0" dirty="0" smtClean="0">
                <a:ln>
                  <a:noFill/>
                </a:ln>
                <a:solidFill>
                  <a:srgbClr val="E5027D"/>
                </a:solidFill>
                <a:effectLst/>
                <a:uLnTx/>
                <a:uFillTx/>
                <a:latin typeface="Roboto Slab" pitchFamily="2" charset="0"/>
                <a:ea typeface="Roboto Slab" pitchFamily="2" charset="0"/>
                <a:cs typeface="Noto Serif" panose="02020502060505020204" pitchFamily="18"/>
              </a:rPr>
              <a:t>Internetministerium </a:t>
            </a:r>
            <a:endParaRPr kumimoji="0" lang="de-DE" sz="2800" i="1" u="none" strike="noStrike" kern="1200" cap="none" spc="0" normalizeH="0" baseline="0" noProof="0" dirty="0">
              <a:ln>
                <a:noFill/>
              </a:ln>
              <a:solidFill>
                <a:srgbClr val="E6007E"/>
              </a:solidFill>
              <a:effectLst/>
              <a:uLnTx/>
              <a:uFillTx/>
              <a:latin typeface="Noto Serif" panose="02020502060505020204" pitchFamily="18"/>
              <a:ea typeface="Noto Serif" panose="02020502060505020204" pitchFamily="18"/>
              <a:cs typeface="Noto Serif" panose="02020502060505020204" pitchFamily="18"/>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48217" y="487561"/>
            <a:ext cx="2095565" cy="2095565"/>
          </a:xfrm>
          <a:prstGeom prst="rect">
            <a:avLst/>
          </a:prstGeom>
        </p:spPr>
      </p:pic>
      <p:pic>
        <p:nvPicPr>
          <p:cNvPr id="15" name="Grafik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15471" y="4387152"/>
            <a:ext cx="720000" cy="720000"/>
          </a:xfrm>
          <a:prstGeom prst="rect">
            <a:avLst/>
          </a:prstGeom>
        </p:spPr>
      </p:pic>
      <p:pic>
        <p:nvPicPr>
          <p:cNvPr id="16" name="Grafik 15"/>
          <p:cNvPicPr>
            <a:picLocks noChangeAspect="1"/>
          </p:cNvPicPr>
          <p:nvPr/>
        </p:nvPicPr>
        <p:blipFill rotWithShape="1">
          <a:blip r:embed="rId7" cstate="print">
            <a:extLst>
              <a:ext uri="{28A0092B-C50C-407E-A947-70E740481C1C}">
                <a14:useLocalDpi xmlns:a14="http://schemas.microsoft.com/office/drawing/2010/main" val="0"/>
              </a:ext>
            </a:extLst>
          </a:blip>
          <a:srcRect l="17615" r="17548"/>
          <a:stretch/>
        </p:blipFill>
        <p:spPr>
          <a:xfrm>
            <a:off x="7601281" y="4404500"/>
            <a:ext cx="884903" cy="762353"/>
          </a:xfrm>
          <a:prstGeom prst="rect">
            <a:avLst/>
          </a:prstGeom>
        </p:spPr>
      </p:pic>
      <p:pic>
        <p:nvPicPr>
          <p:cNvPr id="22" name="Grafik 21"/>
          <p:cNvPicPr>
            <a:picLocks noChangeAspect="1"/>
          </p:cNvPicPr>
          <p:nvPr/>
        </p:nvPicPr>
        <p:blipFill rotWithShape="1">
          <a:blip r:embed="rId8" cstate="print">
            <a:extLst>
              <a:ext uri="{28A0092B-C50C-407E-A947-70E740481C1C}">
                <a14:useLocalDpi xmlns:a14="http://schemas.microsoft.com/office/drawing/2010/main" val="0"/>
              </a:ext>
            </a:extLst>
          </a:blip>
          <a:srcRect t="17668" b="23100"/>
          <a:stretch/>
        </p:blipFill>
        <p:spPr>
          <a:xfrm>
            <a:off x="8778970" y="4354033"/>
            <a:ext cx="1069080" cy="720000"/>
          </a:xfrm>
          <a:prstGeom prst="rect">
            <a:avLst/>
          </a:prstGeom>
        </p:spPr>
      </p:pic>
      <p:pic>
        <p:nvPicPr>
          <p:cNvPr id="23" name="Grafik 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79004" y="4327450"/>
            <a:ext cx="839403" cy="839403"/>
          </a:xfrm>
          <a:prstGeom prst="rect">
            <a:avLst/>
          </a:prstGeom>
        </p:spPr>
      </p:pic>
      <p:pic>
        <p:nvPicPr>
          <p:cNvPr id="24" name="Grafik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75999" y="4354033"/>
            <a:ext cx="720000" cy="720000"/>
          </a:xfrm>
          <a:prstGeom prst="rect">
            <a:avLst/>
          </a:prstGeom>
        </p:spPr>
      </p:pic>
      <p:pic>
        <p:nvPicPr>
          <p:cNvPr id="25" name="Grafik 2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265934" y="4327450"/>
            <a:ext cx="812820" cy="812820"/>
          </a:xfrm>
          <a:prstGeom prst="rect">
            <a:avLst/>
          </a:prstGeom>
        </p:spPr>
      </p:pic>
      <p:pic>
        <p:nvPicPr>
          <p:cNvPr id="26" name="Grafik 25"/>
          <p:cNvPicPr>
            <a:picLocks noChangeAspect="1"/>
          </p:cNvPicPr>
          <p:nvPr/>
        </p:nvPicPr>
        <p:blipFill rotWithShape="1">
          <a:blip r:embed="rId12" cstate="print">
            <a:extLst>
              <a:ext uri="{28A0092B-C50C-407E-A947-70E740481C1C}">
                <a14:useLocalDpi xmlns:a14="http://schemas.microsoft.com/office/drawing/2010/main" val="0"/>
              </a:ext>
            </a:extLst>
          </a:blip>
          <a:srcRect l="15768" r="15355"/>
          <a:stretch/>
        </p:blipFill>
        <p:spPr>
          <a:xfrm>
            <a:off x="6388785" y="4387152"/>
            <a:ext cx="919710" cy="720000"/>
          </a:xfrm>
          <a:prstGeom prst="rect">
            <a:avLst/>
          </a:prstGeom>
        </p:spPr>
      </p:pic>
      <p:cxnSp>
        <p:nvCxnSpPr>
          <p:cNvPr id="4" name="Gerader Verbinder 3"/>
          <p:cNvCxnSpPr/>
          <p:nvPr/>
        </p:nvCxnSpPr>
        <p:spPr>
          <a:xfrm>
            <a:off x="0" y="4817806"/>
            <a:ext cx="1907458" cy="0"/>
          </a:xfrm>
          <a:prstGeom prst="line">
            <a:avLst/>
          </a:prstGeom>
          <a:ln w="28575">
            <a:solidFill>
              <a:srgbClr val="FF3399"/>
            </a:solidFill>
          </a:ln>
        </p:spPr>
        <p:style>
          <a:lnRef idx="1">
            <a:schemeClr val="accent1"/>
          </a:lnRef>
          <a:fillRef idx="0">
            <a:schemeClr val="accent1"/>
          </a:fillRef>
          <a:effectRef idx="0">
            <a:schemeClr val="accent1"/>
          </a:effectRef>
          <a:fontRef idx="minor">
            <a:schemeClr val="tx1"/>
          </a:fontRef>
        </p:style>
      </p:cxnSp>
      <p:cxnSp>
        <p:nvCxnSpPr>
          <p:cNvPr id="35" name="Gerader Verbinder 34"/>
          <p:cNvCxnSpPr/>
          <p:nvPr/>
        </p:nvCxnSpPr>
        <p:spPr>
          <a:xfrm>
            <a:off x="10284542" y="4817806"/>
            <a:ext cx="1907458" cy="0"/>
          </a:xfrm>
          <a:prstGeom prst="line">
            <a:avLst/>
          </a:prstGeom>
          <a:ln w="28575">
            <a:solidFill>
              <a:srgbClr val="FF33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626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18" name="Textfeld 17"/>
          <p:cNvSpPr txBox="1"/>
          <p:nvPr/>
        </p:nvSpPr>
        <p:spPr>
          <a:xfrm>
            <a:off x="611417" y="1904673"/>
            <a:ext cx="10541793" cy="3662541"/>
          </a:xfrm>
          <a:prstGeom prst="rect">
            <a:avLst/>
          </a:prstGeom>
          <a:noFill/>
        </p:spPr>
        <p:txBody>
          <a:bodyPr wrap="square" rtlCol="0">
            <a:spAutoFit/>
          </a:bodyPr>
          <a:lstStyle/>
          <a:p>
            <a:r>
              <a:rPr lang="de-DE" sz="3600" dirty="0" smtClean="0">
                <a:solidFill>
                  <a:srgbClr val="E6007E"/>
                </a:solidFill>
                <a:latin typeface="Roboto Slab" pitchFamily="2" charset="0"/>
                <a:ea typeface="Roboto Slab" pitchFamily="2" charset="0"/>
                <a:cs typeface="Noto Serif" panose="02020502060505020204" pitchFamily="18"/>
              </a:rPr>
              <a:t>Tag der großen Konferenz!</a:t>
            </a:r>
          </a:p>
          <a:p>
            <a:endParaRPr lang="de-DE" sz="2800" i="1" dirty="0" smtClean="0">
              <a:solidFill>
                <a:srgbClr val="E6007E"/>
              </a:solidFill>
              <a:ea typeface="Roboto" panose="02000000000000000000" pitchFamily="2" charset="0"/>
              <a:cs typeface="Roboto" panose="02000000000000000000" pitchFamily="2" charset="0"/>
            </a:endParaRPr>
          </a:p>
          <a:p>
            <a:r>
              <a:rPr lang="de-DE" dirty="0" smtClean="0">
                <a:ea typeface="Roboto" panose="02000000000000000000" pitchFamily="2" charset="0"/>
                <a:cs typeface="Roboto" panose="02000000000000000000" pitchFamily="2" charset="0"/>
              </a:rPr>
              <a:t>Auf dem Board hat jedes Komitee seine 5 besten Lösungsvorschläge geschrieben.</a:t>
            </a:r>
          </a:p>
          <a:p>
            <a:endParaRPr lang="de-DE" dirty="0">
              <a:ea typeface="Roboto" panose="02000000000000000000" pitchFamily="2" charset="0"/>
              <a:cs typeface="Roboto" panose="02000000000000000000" pitchFamily="2" charset="0"/>
            </a:endParaRPr>
          </a:p>
          <a:p>
            <a:r>
              <a:rPr lang="de-DE" dirty="0" smtClean="0">
                <a:ea typeface="Roboto" panose="02000000000000000000" pitchFamily="2" charset="0"/>
                <a:cs typeface="Roboto" panose="02000000000000000000" pitchFamily="2" charset="0"/>
              </a:rPr>
              <a:t>Schaut euch dieses Board an: </a:t>
            </a:r>
          </a:p>
          <a:p>
            <a:pPr marL="342900" indent="-342900">
              <a:buAutoNum type="arabicPeriod"/>
            </a:pPr>
            <a:r>
              <a:rPr lang="de-DE" dirty="0" smtClean="0">
                <a:ea typeface="Roboto" panose="02000000000000000000" pitchFamily="2" charset="0"/>
                <a:cs typeface="Roboto" panose="02000000000000000000" pitchFamily="2" charset="0"/>
              </a:rPr>
              <a:t>Welchen Punkten stimmt ihr zu? </a:t>
            </a:r>
          </a:p>
          <a:p>
            <a:pPr marL="342900" indent="-342900">
              <a:buFontTx/>
              <a:buAutoNum type="arabicPeriod"/>
            </a:pPr>
            <a:r>
              <a:rPr lang="de-DE" dirty="0">
                <a:ea typeface="Roboto" panose="02000000000000000000" pitchFamily="2" charset="0"/>
                <a:cs typeface="Roboto" panose="02000000000000000000" pitchFamily="2" charset="0"/>
              </a:rPr>
              <a:t>Fallen Euch Gemeinsamkeiten auf? </a:t>
            </a:r>
            <a:endParaRPr lang="de-DE" dirty="0" smtClean="0">
              <a:ea typeface="Roboto" panose="02000000000000000000" pitchFamily="2" charset="0"/>
              <a:cs typeface="Roboto" panose="02000000000000000000" pitchFamily="2" charset="0"/>
            </a:endParaRPr>
          </a:p>
          <a:p>
            <a:pPr marL="342900" indent="-342900">
              <a:buAutoNum type="arabicPeriod"/>
            </a:pPr>
            <a:r>
              <a:rPr lang="de-DE" dirty="0" smtClean="0">
                <a:ea typeface="Roboto" panose="02000000000000000000" pitchFamily="2" charset="0"/>
                <a:cs typeface="Roboto" panose="02000000000000000000" pitchFamily="2" charset="0"/>
              </a:rPr>
              <a:t>Was findet ihr ganz besonders wichtig?</a:t>
            </a:r>
          </a:p>
          <a:p>
            <a:endParaRPr lang="de-DE" dirty="0" smtClean="0">
              <a:ea typeface="Noto Serif" panose="02020502060505020204" pitchFamily="18"/>
              <a:cs typeface="Noto Serif" panose="02020502060505020204" pitchFamily="18"/>
            </a:endParaRPr>
          </a:p>
          <a:p>
            <a:endParaRPr lang="de-DE" dirty="0">
              <a:ea typeface="Noto Serif" panose="02020502060505020204" pitchFamily="18"/>
              <a:cs typeface="Noto Serif" panose="02020502060505020204" pitchFamily="18"/>
            </a:endParaRPr>
          </a:p>
          <a:p>
            <a:r>
              <a:rPr lang="de-DE" sz="2400" dirty="0" smtClean="0">
                <a:solidFill>
                  <a:srgbClr val="E6007E"/>
                </a:solidFill>
                <a:latin typeface="Roboto Slab" pitchFamily="2" charset="0"/>
                <a:ea typeface="Noto Serif" panose="02020502060505020204" pitchFamily="18"/>
                <a:cs typeface="Noto Serif" panose="02020502060505020204" pitchFamily="18"/>
                <a:sym typeface="Wingdings" panose="05000000000000000000" pitchFamily="2" charset="2"/>
              </a:rPr>
              <a:t> </a:t>
            </a:r>
            <a:r>
              <a:rPr lang="de-DE" sz="2400" dirty="0" smtClean="0">
                <a:solidFill>
                  <a:srgbClr val="E6007E"/>
                </a:solidFill>
                <a:latin typeface="Roboto Slab" pitchFamily="2" charset="0"/>
                <a:ea typeface="Roboto Slab" pitchFamily="2" charset="0"/>
                <a:cs typeface="Noto Serif" panose="02020502060505020204" pitchFamily="18"/>
              </a:rPr>
              <a:t>Welche </a:t>
            </a:r>
            <a:r>
              <a:rPr lang="de-DE" sz="2400" dirty="0">
                <a:solidFill>
                  <a:srgbClr val="E6007E"/>
                </a:solidFill>
                <a:latin typeface="Roboto Slab" pitchFamily="2" charset="0"/>
                <a:ea typeface="Roboto Slab" pitchFamily="2" charset="0"/>
                <a:cs typeface="Noto Serif" panose="02020502060505020204" pitchFamily="18"/>
              </a:rPr>
              <a:t>Vorschläge würdet ihr </a:t>
            </a:r>
            <a:r>
              <a:rPr lang="de-DE" sz="2400" dirty="0" smtClean="0">
                <a:solidFill>
                  <a:srgbClr val="E6007E"/>
                </a:solidFill>
                <a:latin typeface="Roboto Slab" pitchFamily="2" charset="0"/>
                <a:ea typeface="Roboto Slab" pitchFamily="2" charset="0"/>
                <a:cs typeface="Noto Serif" panose="02020502060505020204" pitchFamily="18"/>
              </a:rPr>
              <a:t>an </a:t>
            </a:r>
            <a:r>
              <a:rPr lang="de-DE" sz="2400" dirty="0">
                <a:solidFill>
                  <a:srgbClr val="E6007E"/>
                </a:solidFill>
                <a:latin typeface="Roboto Slab" pitchFamily="2" charset="0"/>
                <a:ea typeface="Roboto Slab" pitchFamily="2" charset="0"/>
                <a:cs typeface="Noto Serif" panose="02020502060505020204" pitchFamily="18"/>
              </a:rPr>
              <a:t>die Plattformen schicken</a:t>
            </a:r>
            <a:r>
              <a:rPr lang="de-DE" sz="2400" dirty="0" smtClean="0">
                <a:solidFill>
                  <a:srgbClr val="E6007E"/>
                </a:solidFill>
                <a:latin typeface="Roboto Slab" pitchFamily="2" charset="0"/>
                <a:ea typeface="Roboto Slab" pitchFamily="2" charset="0"/>
                <a:cs typeface="Noto Serif" panose="02020502060505020204" pitchFamily="18"/>
              </a:rPr>
              <a:t>?</a:t>
            </a:r>
            <a:endParaRPr lang="de-DE" sz="2400" dirty="0">
              <a:solidFill>
                <a:srgbClr val="E6007E"/>
              </a:solidFill>
              <a:latin typeface="Roboto Slab" pitchFamily="2" charset="0"/>
              <a:ea typeface="Roboto Slab" pitchFamily="2" charset="0"/>
              <a:cs typeface="Noto Serif" panose="02020502060505020204" pitchFamily="18"/>
            </a:endParaRPr>
          </a:p>
        </p:txBody>
      </p:sp>
    </p:spTree>
    <p:extLst>
      <p:ext uri="{BB962C8B-B14F-4D97-AF65-F5344CB8AC3E}">
        <p14:creationId xmlns:p14="http://schemas.microsoft.com/office/powerpoint/2010/main" val="1422465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9" name="Rechteck 8"/>
          <p:cNvSpPr/>
          <p:nvPr/>
        </p:nvSpPr>
        <p:spPr>
          <a:xfrm>
            <a:off x="345944" y="3819949"/>
            <a:ext cx="11559481" cy="2400657"/>
          </a:xfrm>
          <a:prstGeom prst="rect">
            <a:avLst/>
          </a:prstGeom>
        </p:spPr>
        <p:txBody>
          <a:bodyPr wrap="square">
            <a:spAutoFit/>
          </a:bodyPr>
          <a:lstStyle/>
          <a:p>
            <a:r>
              <a:rPr lang="de-DE" sz="2400" dirty="0" smtClean="0">
                <a:solidFill>
                  <a:srgbClr val="FF3399"/>
                </a:solidFill>
                <a:latin typeface="Roboto Slab" pitchFamily="2" charset="0"/>
                <a:ea typeface="Roboto Slab" pitchFamily="2" charset="0"/>
                <a:cs typeface="Roboto" panose="02000000000000000000" pitchFamily="2" charset="0"/>
              </a:rPr>
              <a:t>Optional:</a:t>
            </a:r>
            <a:r>
              <a:rPr lang="de-DE" sz="2400" dirty="0" smtClean="0">
                <a:latin typeface="Roboto" panose="02000000000000000000" pitchFamily="2" charset="0"/>
                <a:ea typeface="Roboto" panose="02000000000000000000" pitchFamily="2" charset="0"/>
                <a:cs typeface="Roboto" panose="02000000000000000000" pitchFamily="2" charset="0"/>
              </a:rPr>
              <a:t/>
            </a:r>
            <a:br>
              <a:rPr lang="de-DE" sz="2400" dirty="0" smtClean="0">
                <a:latin typeface="Roboto" panose="02000000000000000000" pitchFamily="2" charset="0"/>
                <a:ea typeface="Roboto" panose="02000000000000000000" pitchFamily="2" charset="0"/>
                <a:cs typeface="Roboto" panose="02000000000000000000" pitchFamily="2" charset="0"/>
              </a:rPr>
            </a:br>
            <a:r>
              <a:rPr lang="de-DE" sz="2400" dirty="0" smtClean="0">
                <a:latin typeface="Roboto" panose="02000000000000000000" pitchFamily="2" charset="0"/>
                <a:ea typeface="Roboto" panose="02000000000000000000" pitchFamily="2" charset="0"/>
                <a:cs typeface="Roboto" panose="02000000000000000000" pitchFamily="2" charset="0"/>
              </a:rPr>
              <a:t/>
            </a:r>
            <a:br>
              <a:rPr lang="de-DE" sz="2400" dirty="0" smtClean="0">
                <a:latin typeface="Roboto" panose="02000000000000000000" pitchFamily="2" charset="0"/>
                <a:ea typeface="Roboto" panose="02000000000000000000" pitchFamily="2" charset="0"/>
                <a:cs typeface="Roboto" panose="02000000000000000000" pitchFamily="2" charset="0"/>
              </a:rPr>
            </a:br>
            <a:r>
              <a:rPr lang="de-DE" sz="2400" dirty="0" smtClean="0">
                <a:ea typeface="Roboto" panose="02000000000000000000" pitchFamily="2" charset="0"/>
                <a:cs typeface="Roboto" panose="02000000000000000000" pitchFamily="2" charset="0"/>
              </a:rPr>
              <a:t>Stimmt ab und wählt pro Plattform die 2 besten Vorschläge aus oder wählt aus allen Vorschlägen die 10 besten und schreibt einen 10-Punkte-Plan an die Plattformen. </a:t>
            </a:r>
            <a:r>
              <a:rPr lang="de-DE" dirty="0" smtClean="0">
                <a:ea typeface="Roboto" panose="02000000000000000000" pitchFamily="2" charset="0"/>
                <a:cs typeface="Roboto" panose="02000000000000000000" pitchFamily="2" charset="0"/>
              </a:rPr>
              <a:t/>
            </a:r>
            <a:br>
              <a:rPr lang="de-DE" dirty="0" smtClean="0">
                <a:ea typeface="Roboto" panose="02000000000000000000" pitchFamily="2" charset="0"/>
                <a:cs typeface="Roboto" panose="02000000000000000000" pitchFamily="2" charset="0"/>
              </a:rPr>
            </a:br>
            <a:r>
              <a:rPr lang="de-DE" dirty="0" smtClean="0">
                <a:latin typeface="Roboto" panose="02000000000000000000" pitchFamily="2" charset="0"/>
                <a:ea typeface="Roboto" panose="02000000000000000000" pitchFamily="2" charset="0"/>
                <a:cs typeface="Roboto" panose="02000000000000000000" pitchFamily="2" charset="0"/>
              </a:rPr>
              <a:t/>
            </a:r>
            <a:br>
              <a:rPr lang="de-DE" dirty="0" smtClean="0">
                <a:latin typeface="Roboto" panose="02000000000000000000" pitchFamily="2" charset="0"/>
                <a:ea typeface="Roboto" panose="02000000000000000000" pitchFamily="2" charset="0"/>
                <a:cs typeface="Roboto" panose="02000000000000000000" pitchFamily="2" charset="0"/>
              </a:rPr>
            </a:br>
            <a:r>
              <a:rPr lang="de-DE" dirty="0" smtClean="0">
                <a:latin typeface="Roboto" panose="02000000000000000000" pitchFamily="2" charset="0"/>
                <a:ea typeface="Roboto" panose="02000000000000000000" pitchFamily="2" charset="0"/>
                <a:cs typeface="Roboto" panose="02000000000000000000" pitchFamily="2" charset="0"/>
              </a:rPr>
              <a:t/>
            </a:r>
            <a:br>
              <a:rPr lang="de-DE" dirty="0" smtClean="0">
                <a:latin typeface="Roboto" panose="02000000000000000000" pitchFamily="2" charset="0"/>
                <a:ea typeface="Roboto" panose="02000000000000000000" pitchFamily="2" charset="0"/>
                <a:cs typeface="Roboto" panose="02000000000000000000" pitchFamily="2" charset="0"/>
              </a:rPr>
            </a:br>
            <a:endParaRPr lang="de-DE" dirty="0" smtClean="0">
              <a:latin typeface="Roboto" panose="02000000000000000000" pitchFamily="2" charset="0"/>
              <a:ea typeface="Roboto" panose="02000000000000000000" pitchFamily="2" charset="0"/>
              <a:cs typeface="Roboto" panose="02000000000000000000" pitchFamily="2" charset="0"/>
            </a:endParaRPr>
          </a:p>
        </p:txBody>
      </p:sp>
      <p:pic>
        <p:nvPicPr>
          <p:cNvPr id="10" name="Grafik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29490" y="2457842"/>
            <a:ext cx="1330251" cy="748266"/>
          </a:xfrm>
          <a:prstGeom prst="rect">
            <a:avLst/>
          </a:prstGeom>
        </p:spPr>
      </p:pic>
      <p:pic>
        <p:nvPicPr>
          <p:cNvPr id="11" name="Grafik 10"/>
          <p:cNvPicPr>
            <a:picLocks noChangeAspect="1"/>
          </p:cNvPicPr>
          <p:nvPr/>
        </p:nvPicPr>
        <p:blipFill rotWithShape="1">
          <a:blip r:embed="rId7" cstate="print">
            <a:extLst>
              <a:ext uri="{28A0092B-C50C-407E-A947-70E740481C1C}">
                <a14:useLocalDpi xmlns:a14="http://schemas.microsoft.com/office/drawing/2010/main" val="0"/>
              </a:ext>
            </a:extLst>
          </a:blip>
          <a:srcRect l="24595" t="6055" r="22876" b="7318"/>
          <a:stretch/>
        </p:blipFill>
        <p:spPr>
          <a:xfrm>
            <a:off x="2932837" y="2497560"/>
            <a:ext cx="764138" cy="708839"/>
          </a:xfrm>
          <a:prstGeom prst="rect">
            <a:avLst/>
          </a:prstGeom>
        </p:spPr>
      </p:pic>
      <p:pic>
        <p:nvPicPr>
          <p:cNvPr id="12" name="Grafik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71715" y="2519179"/>
            <a:ext cx="1239750" cy="697359"/>
          </a:xfrm>
          <a:prstGeom prst="rect">
            <a:avLst/>
          </a:prstGeom>
        </p:spPr>
      </p:pic>
      <p:pic>
        <p:nvPicPr>
          <p:cNvPr id="13" name="Grafik 12"/>
          <p:cNvPicPr>
            <a:picLocks noChangeAspect="1"/>
          </p:cNvPicPr>
          <p:nvPr/>
        </p:nvPicPr>
        <p:blipFill rotWithShape="1">
          <a:blip r:embed="rId9" cstate="print">
            <a:extLst>
              <a:ext uri="{28A0092B-C50C-407E-A947-70E740481C1C}">
                <a14:useLocalDpi xmlns:a14="http://schemas.microsoft.com/office/drawing/2010/main" val="0"/>
              </a:ext>
            </a:extLst>
          </a:blip>
          <a:srcRect l="19172" r="18960"/>
          <a:stretch/>
        </p:blipFill>
        <p:spPr>
          <a:xfrm>
            <a:off x="4736986" y="2480964"/>
            <a:ext cx="834468" cy="758696"/>
          </a:xfrm>
          <a:prstGeom prst="rect">
            <a:avLst/>
          </a:prstGeom>
        </p:spPr>
      </p:pic>
      <p:pic>
        <p:nvPicPr>
          <p:cNvPr id="14" name="Grafik 13"/>
          <p:cNvPicPr>
            <a:picLocks noChangeAspect="1"/>
          </p:cNvPicPr>
          <p:nvPr/>
        </p:nvPicPr>
        <p:blipFill rotWithShape="1">
          <a:blip r:embed="rId10" cstate="print">
            <a:extLst>
              <a:ext uri="{28A0092B-C50C-407E-A947-70E740481C1C}">
                <a14:useLocalDpi xmlns:a14="http://schemas.microsoft.com/office/drawing/2010/main" val="0"/>
              </a:ext>
            </a:extLst>
          </a:blip>
          <a:srcRect l="13558" r="16138"/>
          <a:stretch/>
        </p:blipFill>
        <p:spPr>
          <a:xfrm>
            <a:off x="8526188" y="2586356"/>
            <a:ext cx="797026" cy="664925"/>
          </a:xfrm>
          <a:prstGeom prst="rect">
            <a:avLst/>
          </a:prstGeom>
        </p:spPr>
      </p:pic>
      <p:pic>
        <p:nvPicPr>
          <p:cNvPr id="15" name="Grafik 14"/>
          <p:cNvPicPr>
            <a:picLocks noChangeAspect="1"/>
          </p:cNvPicPr>
          <p:nvPr/>
        </p:nvPicPr>
        <p:blipFill rotWithShape="1">
          <a:blip r:embed="rId11" cstate="print">
            <a:extLst>
              <a:ext uri="{28A0092B-C50C-407E-A947-70E740481C1C}">
                <a14:useLocalDpi xmlns:a14="http://schemas.microsoft.com/office/drawing/2010/main" val="0"/>
              </a:ext>
            </a:extLst>
          </a:blip>
          <a:srcRect l="11787" r="12573"/>
          <a:stretch/>
        </p:blipFill>
        <p:spPr>
          <a:xfrm>
            <a:off x="6497611" y="2493151"/>
            <a:ext cx="893138" cy="715758"/>
          </a:xfrm>
          <a:prstGeom prst="rect">
            <a:avLst/>
          </a:prstGeom>
        </p:spPr>
      </p:pic>
      <p:pic>
        <p:nvPicPr>
          <p:cNvPr id="16" name="Grafik 15"/>
          <p:cNvPicPr>
            <a:picLocks noChangeAspect="1"/>
          </p:cNvPicPr>
          <p:nvPr/>
        </p:nvPicPr>
        <p:blipFill rotWithShape="1">
          <a:blip r:embed="rId12" cstate="print">
            <a:extLst>
              <a:ext uri="{28A0092B-C50C-407E-A947-70E740481C1C}">
                <a14:useLocalDpi xmlns:a14="http://schemas.microsoft.com/office/drawing/2010/main" val="0"/>
              </a:ext>
            </a:extLst>
          </a:blip>
          <a:srcRect l="23371" r="19566"/>
          <a:stretch/>
        </p:blipFill>
        <p:spPr>
          <a:xfrm>
            <a:off x="7641945" y="2415203"/>
            <a:ext cx="884243" cy="871653"/>
          </a:xfrm>
          <a:prstGeom prst="rect">
            <a:avLst/>
          </a:prstGeom>
        </p:spPr>
      </p:pic>
    </p:spTree>
    <p:extLst>
      <p:ext uri="{BB962C8B-B14F-4D97-AF65-F5344CB8AC3E}">
        <p14:creationId xmlns:p14="http://schemas.microsoft.com/office/powerpoint/2010/main" val="2252404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17" name="Textfeld 16"/>
          <p:cNvSpPr txBox="1"/>
          <p:nvPr/>
        </p:nvSpPr>
        <p:spPr>
          <a:xfrm>
            <a:off x="611417" y="2428655"/>
            <a:ext cx="10541793" cy="2462213"/>
          </a:xfrm>
          <a:prstGeom prst="rect">
            <a:avLst/>
          </a:prstGeom>
          <a:noFill/>
        </p:spPr>
        <p:txBody>
          <a:bodyPr wrap="square" rtlCol="0">
            <a:spAutoFit/>
          </a:bodyPr>
          <a:lstStyle/>
          <a:p>
            <a:r>
              <a:rPr lang="de-DE" sz="3600" dirty="0" smtClean="0">
                <a:solidFill>
                  <a:srgbClr val="E6007E"/>
                </a:solidFill>
                <a:latin typeface="Roboto Slab" pitchFamily="2" charset="0"/>
                <a:ea typeface="Roboto Slab" pitchFamily="2" charset="0"/>
                <a:cs typeface="Noto Serif" panose="02020502060505020204" pitchFamily="18"/>
              </a:rPr>
              <a:t>Danke!</a:t>
            </a:r>
          </a:p>
          <a:p>
            <a:endParaRPr lang="de-DE" sz="3600" dirty="0">
              <a:solidFill>
                <a:srgbClr val="E6007E"/>
              </a:solidFill>
              <a:latin typeface="Roboto Slab" pitchFamily="2" charset="0"/>
              <a:ea typeface="Roboto Slab" pitchFamily="2" charset="0"/>
              <a:cs typeface="Noto Serif" panose="02020502060505020204" pitchFamily="18"/>
            </a:endParaRPr>
          </a:p>
          <a:p>
            <a:r>
              <a:rPr lang="de-DE" sz="3600" dirty="0" smtClean="0">
                <a:solidFill>
                  <a:srgbClr val="E6007E"/>
                </a:solidFill>
                <a:latin typeface="Roboto Slab" pitchFamily="2" charset="0"/>
                <a:ea typeface="Roboto Slab" pitchFamily="2" charset="0"/>
                <a:cs typeface="Noto Serif" panose="02020502060505020204" pitchFamily="18"/>
              </a:rPr>
              <a:t>Ihre Vorschläge wurden abgeschickt.</a:t>
            </a:r>
          </a:p>
          <a:p>
            <a:endParaRPr lang="de-DE" sz="2800" i="1" dirty="0" smtClean="0">
              <a:solidFill>
                <a:srgbClr val="E6007E"/>
              </a:solidFill>
              <a:latin typeface="Roboto Slab" pitchFamily="2" charset="0"/>
              <a:ea typeface="Roboto Slab" pitchFamily="2" charset="0"/>
              <a:cs typeface="Noto Serif" panose="02020502060505020204" pitchFamily="18"/>
            </a:endParaRPr>
          </a:p>
          <a:p>
            <a:endParaRPr lang="de-DE" dirty="0">
              <a:latin typeface="Roboto Slab" pitchFamily="2" charset="0"/>
              <a:ea typeface="Roboto Slab" pitchFamily="2" charset="0"/>
              <a:cs typeface="Noto Serif" panose="02020502060505020204" pitchFamily="18"/>
            </a:endParaRPr>
          </a:p>
        </p:txBody>
      </p:sp>
    </p:spTree>
    <p:extLst>
      <p:ext uri="{BB962C8B-B14F-4D97-AF65-F5344CB8AC3E}">
        <p14:creationId xmlns:p14="http://schemas.microsoft.com/office/powerpoint/2010/main" val="7111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17" name="Textfeld 16"/>
          <p:cNvSpPr txBox="1"/>
          <p:nvPr/>
        </p:nvSpPr>
        <p:spPr>
          <a:xfrm>
            <a:off x="581474" y="2312410"/>
            <a:ext cx="11009141" cy="4093428"/>
          </a:xfrm>
          <a:prstGeom prst="rect">
            <a:avLst/>
          </a:prstGeom>
          <a:noFill/>
        </p:spPr>
        <p:txBody>
          <a:bodyPr wrap="square" rtlCol="0">
            <a:spAutoFit/>
          </a:bodyPr>
          <a:lstStyle/>
          <a:p>
            <a:r>
              <a:rPr lang="de-DE" sz="2600" dirty="0" smtClean="0">
                <a:solidFill>
                  <a:srgbClr val="E6007E"/>
                </a:solidFill>
                <a:latin typeface="Roboto Slab" pitchFamily="2" charset="0"/>
                <a:ea typeface="Roboto Slab" pitchFamily="2" charset="0"/>
                <a:cs typeface="Roboto" panose="02000000000000000000" pitchFamily="2" charset="0"/>
              </a:rPr>
              <a:t>Gegen Hass im Netz engagieren: </a:t>
            </a:r>
            <a:r>
              <a:rPr lang="de-DE" sz="2600" dirty="0" smtClean="0">
                <a:solidFill>
                  <a:srgbClr val="E6007E"/>
                </a:solidFill>
                <a:latin typeface="Roboto Slab" pitchFamily="2" charset="0"/>
                <a:ea typeface="Roboto Slab" pitchFamily="2" charset="0"/>
                <a:cs typeface="Roboto" panose="02000000000000000000" pitchFamily="2" charset="0"/>
              </a:rPr>
              <a:t>Auch </a:t>
            </a:r>
            <a:r>
              <a:rPr lang="de-DE" sz="2600" dirty="0" smtClean="0">
                <a:solidFill>
                  <a:srgbClr val="E6007E"/>
                </a:solidFill>
                <a:latin typeface="Roboto Slab" pitchFamily="2" charset="0"/>
                <a:ea typeface="Roboto Slab" pitchFamily="2" charset="0"/>
                <a:cs typeface="Roboto" panose="02000000000000000000" pitchFamily="2" charset="0"/>
              </a:rPr>
              <a:t>die Plattformen!</a:t>
            </a:r>
          </a:p>
          <a:p>
            <a:endParaRPr lang="de-DE" b="1" dirty="0" smtClean="0">
              <a:latin typeface="Roboto" panose="02000000000000000000" pitchFamily="2" charset="0"/>
              <a:ea typeface="Roboto" panose="02000000000000000000" pitchFamily="2" charset="0"/>
              <a:cs typeface="Roboto" panose="02000000000000000000" pitchFamily="2" charset="0"/>
            </a:endParaRPr>
          </a:p>
          <a:p>
            <a:pPr>
              <a:lnSpc>
                <a:spcPct val="150000"/>
              </a:lnSpc>
            </a:pPr>
            <a:r>
              <a:rPr lang="de-DE" dirty="0" smtClean="0">
                <a:ea typeface="Roboto" panose="02000000000000000000" pitchFamily="2" charset="0"/>
                <a:cs typeface="Roboto" panose="02000000000000000000" pitchFamily="2" charset="0"/>
              </a:rPr>
              <a:t>Jetzt haben wir uns schon eine ganze Weile damit beschäftigt, was </a:t>
            </a:r>
            <a:r>
              <a:rPr lang="de-DE" b="1" dirty="0" smtClean="0">
                <a:ea typeface="Roboto" panose="02000000000000000000" pitchFamily="2" charset="0"/>
                <a:cs typeface="Roboto" panose="02000000000000000000" pitchFamily="2" charset="0"/>
              </a:rPr>
              <a:t>wir</a:t>
            </a:r>
            <a:r>
              <a:rPr lang="de-DE" dirty="0" smtClean="0">
                <a:ea typeface="Roboto" panose="02000000000000000000" pitchFamily="2" charset="0"/>
                <a:cs typeface="Roboto" panose="02000000000000000000" pitchFamily="2" charset="0"/>
              </a:rPr>
              <a:t> eigentlich konkret tun können, um uns auch Online gegen Hass und gruppenbezogene </a:t>
            </a:r>
            <a:r>
              <a:rPr lang="de-DE" dirty="0">
                <a:ea typeface="Roboto" panose="02000000000000000000" pitchFamily="2" charset="0"/>
                <a:cs typeface="Roboto" panose="02000000000000000000" pitchFamily="2" charset="0"/>
              </a:rPr>
              <a:t>Menschenfeindlichkeit </a:t>
            </a:r>
            <a:r>
              <a:rPr lang="de-DE" dirty="0" smtClean="0">
                <a:ea typeface="Roboto" panose="02000000000000000000" pitchFamily="2" charset="0"/>
                <a:cs typeface="Roboto" panose="02000000000000000000" pitchFamily="2" charset="0"/>
              </a:rPr>
              <a:t>einzusetzen. Wenn wir für unsere Werte eintreten, können wir das </a:t>
            </a:r>
            <a:r>
              <a:rPr lang="de-DE" dirty="0">
                <a:ea typeface="Roboto" panose="02000000000000000000" pitchFamily="2" charset="0"/>
                <a:cs typeface="Roboto" panose="02000000000000000000" pitchFamily="2" charset="0"/>
              </a:rPr>
              <a:t>Internet zu einem sicheren Ort für viele </a:t>
            </a:r>
            <a:r>
              <a:rPr lang="de-DE" dirty="0" smtClean="0">
                <a:ea typeface="Roboto" panose="02000000000000000000" pitchFamily="2" charset="0"/>
                <a:cs typeface="Roboto" panose="02000000000000000000" pitchFamily="2" charset="0"/>
              </a:rPr>
              <a:t>Menschen machen. </a:t>
            </a:r>
          </a:p>
          <a:p>
            <a:pPr>
              <a:lnSpc>
                <a:spcPct val="150000"/>
              </a:lnSpc>
            </a:pPr>
            <a:endParaRPr lang="de-DE" dirty="0">
              <a:ea typeface="Roboto" panose="02000000000000000000" pitchFamily="2" charset="0"/>
              <a:cs typeface="Roboto" panose="02000000000000000000" pitchFamily="2" charset="0"/>
            </a:endParaRPr>
          </a:p>
          <a:p>
            <a:pPr>
              <a:lnSpc>
                <a:spcPct val="150000"/>
              </a:lnSpc>
            </a:pPr>
            <a:r>
              <a:rPr lang="de-DE" dirty="0" smtClean="0">
                <a:ea typeface="Roboto" panose="02000000000000000000" pitchFamily="2" charset="0"/>
                <a:cs typeface="Roboto" panose="02000000000000000000" pitchFamily="2" charset="0"/>
              </a:rPr>
              <a:t>Aber was ist eigentlich mit den Plattformen selbst? Was unternehmen sie eigentlich, um Hass keinen Raum zu bieten? Wir finden: Nicht nur wir, sondern </a:t>
            </a:r>
            <a:r>
              <a:rPr lang="de-DE" b="1" dirty="0" smtClean="0">
                <a:ea typeface="Roboto" panose="02000000000000000000" pitchFamily="2" charset="0"/>
                <a:cs typeface="Roboto" panose="02000000000000000000" pitchFamily="2" charset="0"/>
              </a:rPr>
              <a:t>auch die Plattformen </a:t>
            </a:r>
            <a:r>
              <a:rPr lang="de-DE" dirty="0" smtClean="0">
                <a:ea typeface="Roboto" panose="02000000000000000000" pitchFamily="2" charset="0"/>
                <a:cs typeface="Roboto" panose="02000000000000000000" pitchFamily="2" charset="0"/>
              </a:rPr>
              <a:t>selbst müssen in die Verantwortung genommen werden</a:t>
            </a:r>
            <a:r>
              <a:rPr lang="de-DE" b="1" dirty="0" smtClean="0">
                <a:ea typeface="Roboto" panose="02000000000000000000" pitchFamily="2" charset="0"/>
                <a:cs typeface="Roboto" panose="02000000000000000000" pitchFamily="2" charset="0"/>
              </a:rPr>
              <a:t>!</a:t>
            </a:r>
            <a:br>
              <a:rPr lang="de-DE" b="1" dirty="0" smtClean="0">
                <a:ea typeface="Roboto" panose="02000000000000000000" pitchFamily="2" charset="0"/>
                <a:cs typeface="Roboto" panose="02000000000000000000" pitchFamily="2" charset="0"/>
              </a:rPr>
            </a:br>
            <a:endParaRPr lang="de-DE" dirty="0" smtClean="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623463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9" name="Textfeld 8"/>
          <p:cNvSpPr txBox="1"/>
          <p:nvPr/>
        </p:nvSpPr>
        <p:spPr>
          <a:xfrm>
            <a:off x="519829" y="1891170"/>
            <a:ext cx="11151818" cy="4370427"/>
          </a:xfrm>
          <a:prstGeom prst="rect">
            <a:avLst/>
          </a:prstGeom>
          <a:noFill/>
        </p:spPr>
        <p:txBody>
          <a:bodyPr wrap="square" rtlCol="0">
            <a:spAutoFit/>
          </a:bodyPr>
          <a:lstStyle/>
          <a:p>
            <a:r>
              <a:rPr lang="de-DE" sz="2600" dirty="0" smtClean="0">
                <a:solidFill>
                  <a:srgbClr val="E6007E"/>
                </a:solidFill>
                <a:latin typeface="Roboto Slab" pitchFamily="2" charset="0"/>
                <a:ea typeface="Roboto Slab" pitchFamily="2" charset="0"/>
                <a:cs typeface="Roboto" panose="02000000000000000000" pitchFamily="2" charset="0"/>
              </a:rPr>
              <a:t>Das Internet-Ministerium</a:t>
            </a:r>
          </a:p>
          <a:p>
            <a:endParaRPr lang="de-DE" b="1" dirty="0" smtClean="0">
              <a:latin typeface="Roboto" panose="02000000000000000000" pitchFamily="2" charset="0"/>
              <a:ea typeface="Roboto" panose="02000000000000000000" pitchFamily="2" charset="0"/>
              <a:cs typeface="Roboto" panose="02000000000000000000" pitchFamily="2" charset="0"/>
            </a:endParaRPr>
          </a:p>
          <a:p>
            <a:pPr>
              <a:lnSpc>
                <a:spcPct val="150000"/>
              </a:lnSpc>
            </a:pPr>
            <a:r>
              <a:rPr lang="de-DE" dirty="0" smtClean="0">
                <a:ea typeface="Roboto" panose="02000000000000000000" pitchFamily="2" charset="0"/>
                <a:cs typeface="Roboto" panose="02000000000000000000" pitchFamily="2" charset="0"/>
              </a:rPr>
              <a:t>Dafür bräuchten wir ein </a:t>
            </a:r>
            <a:r>
              <a:rPr lang="de-DE" b="1" dirty="0" smtClean="0">
                <a:ea typeface="Roboto" panose="02000000000000000000" pitchFamily="2" charset="0"/>
                <a:cs typeface="Roboto" panose="02000000000000000000" pitchFamily="2" charset="0"/>
              </a:rPr>
              <a:t>Internet-Ministerium</a:t>
            </a:r>
            <a:r>
              <a:rPr lang="de-DE" dirty="0" smtClean="0">
                <a:ea typeface="Roboto" panose="02000000000000000000" pitchFamily="2" charset="0"/>
                <a:cs typeface="Roboto" panose="02000000000000000000" pitchFamily="2" charset="0"/>
              </a:rPr>
              <a:t>, das </a:t>
            </a:r>
            <a:r>
              <a:rPr lang="de-DE" dirty="0">
                <a:ea typeface="Roboto" panose="02000000000000000000" pitchFamily="2" charset="0"/>
                <a:cs typeface="Roboto" panose="02000000000000000000" pitchFamily="2" charset="0"/>
              </a:rPr>
              <a:t>sich mit konkreten </a:t>
            </a:r>
            <a:r>
              <a:rPr lang="de-DE" dirty="0" smtClean="0">
                <a:ea typeface="Roboto" panose="02000000000000000000" pitchFamily="2" charset="0"/>
                <a:cs typeface="Roboto" panose="02000000000000000000" pitchFamily="2" charset="0"/>
              </a:rPr>
              <a:t>Lösungsvorschlägen </a:t>
            </a:r>
            <a:r>
              <a:rPr lang="de-DE" dirty="0">
                <a:ea typeface="Roboto" panose="02000000000000000000" pitchFamily="2" charset="0"/>
                <a:cs typeface="Roboto" panose="02000000000000000000" pitchFamily="2" charset="0"/>
              </a:rPr>
              <a:t>an die Plattformen wendet. </a:t>
            </a:r>
            <a:endParaRPr lang="de-DE" dirty="0" smtClean="0">
              <a:ea typeface="Roboto" panose="02000000000000000000" pitchFamily="2" charset="0"/>
              <a:cs typeface="Roboto" panose="02000000000000000000" pitchFamily="2" charset="0"/>
            </a:endParaRPr>
          </a:p>
          <a:p>
            <a:pPr>
              <a:lnSpc>
                <a:spcPct val="150000"/>
              </a:lnSpc>
            </a:pPr>
            <a:endParaRPr lang="de-DE" dirty="0">
              <a:ea typeface="Roboto" panose="02000000000000000000" pitchFamily="2" charset="0"/>
              <a:cs typeface="Roboto" panose="02000000000000000000" pitchFamily="2" charset="0"/>
            </a:endParaRPr>
          </a:p>
          <a:p>
            <a:pPr>
              <a:lnSpc>
                <a:spcPct val="150000"/>
              </a:lnSpc>
            </a:pPr>
            <a:r>
              <a:rPr lang="de-DE" dirty="0" smtClean="0">
                <a:ea typeface="Roboto" panose="02000000000000000000" pitchFamily="2" charset="0"/>
                <a:cs typeface="Roboto" panose="02000000000000000000" pitchFamily="2" charset="0"/>
              </a:rPr>
              <a:t>Stell Dir jetzt vor:</a:t>
            </a:r>
          </a:p>
          <a:p>
            <a:pPr marL="342900" indent="-342900">
              <a:lnSpc>
                <a:spcPct val="150000"/>
              </a:lnSpc>
              <a:buAutoNum type="arabicPeriod"/>
            </a:pPr>
            <a:r>
              <a:rPr lang="de-DE" dirty="0" smtClean="0">
                <a:ea typeface="Roboto" panose="02000000000000000000" pitchFamily="2" charset="0"/>
                <a:cs typeface="Roboto" panose="02000000000000000000" pitchFamily="2" charset="0"/>
              </a:rPr>
              <a:t>Dieses Internet-Ministerium wurde soeben gegründet.</a:t>
            </a:r>
          </a:p>
          <a:p>
            <a:pPr marL="342900" indent="-342900">
              <a:lnSpc>
                <a:spcPct val="150000"/>
              </a:lnSpc>
              <a:buAutoNum type="arabicPeriod"/>
            </a:pPr>
            <a:r>
              <a:rPr lang="de-DE" dirty="0" smtClean="0">
                <a:ea typeface="Roboto" panose="02000000000000000000" pitchFamily="2" charset="0"/>
                <a:cs typeface="Roboto" panose="02000000000000000000" pitchFamily="2" charset="0"/>
              </a:rPr>
              <a:t>Du bist dort </a:t>
            </a:r>
            <a:r>
              <a:rPr lang="de-DE" dirty="0" err="1" smtClean="0">
                <a:ea typeface="Roboto" panose="02000000000000000000" pitchFamily="2" charset="0"/>
                <a:cs typeface="Roboto" panose="02000000000000000000" pitchFamily="2" charset="0"/>
              </a:rPr>
              <a:t>Mitarbeitende:r</a:t>
            </a:r>
            <a:r>
              <a:rPr lang="de-DE" dirty="0" smtClean="0">
                <a:ea typeface="Roboto" panose="02000000000000000000" pitchFamily="2" charset="0"/>
                <a:cs typeface="Roboto" panose="02000000000000000000" pitchFamily="2" charset="0"/>
              </a:rPr>
              <a:t>. </a:t>
            </a:r>
          </a:p>
          <a:p>
            <a:pPr marL="342900" indent="-342900">
              <a:lnSpc>
                <a:spcPct val="150000"/>
              </a:lnSpc>
              <a:buAutoNum type="arabicPeriod"/>
            </a:pPr>
            <a:endParaRPr lang="de-DE" dirty="0">
              <a:ea typeface="Roboto" panose="02000000000000000000" pitchFamily="2" charset="0"/>
              <a:cs typeface="Roboto" panose="02000000000000000000" pitchFamily="2" charset="0"/>
            </a:endParaRPr>
          </a:p>
          <a:p>
            <a:pPr>
              <a:lnSpc>
                <a:spcPct val="150000"/>
              </a:lnSpc>
            </a:pPr>
            <a:r>
              <a:rPr lang="de-DE" dirty="0" smtClean="0">
                <a:ea typeface="Roboto" panose="02000000000000000000" pitchFamily="2" charset="0"/>
                <a:cs typeface="Roboto" panose="02000000000000000000" pitchFamily="2" charset="0"/>
              </a:rPr>
              <a:t>Bevor Du Dich an </a:t>
            </a:r>
            <a:r>
              <a:rPr lang="de-DE" dirty="0">
                <a:ea typeface="Roboto" panose="02000000000000000000" pitchFamily="2" charset="0"/>
                <a:cs typeface="Roboto" panose="02000000000000000000" pitchFamily="2" charset="0"/>
              </a:rPr>
              <a:t>die Arbeit </a:t>
            </a:r>
            <a:r>
              <a:rPr lang="de-DE" dirty="0" smtClean="0">
                <a:ea typeface="Roboto" panose="02000000000000000000" pitchFamily="2" charset="0"/>
                <a:cs typeface="Roboto" panose="02000000000000000000" pitchFamily="2" charset="0"/>
              </a:rPr>
              <a:t>machst, musst Du aber zunächst die Regeln kennen – was gibt es schon an rechtlichen Schritten?</a:t>
            </a:r>
          </a:p>
          <a:p>
            <a:endParaRPr lang="de-DE" dirty="0" smtClean="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236562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10" name="Textfeld 9"/>
          <p:cNvSpPr txBox="1"/>
          <p:nvPr/>
        </p:nvSpPr>
        <p:spPr>
          <a:xfrm>
            <a:off x="415076" y="1873315"/>
            <a:ext cx="11451577" cy="4401205"/>
          </a:xfrm>
          <a:prstGeom prst="rect">
            <a:avLst/>
          </a:prstGeom>
          <a:noFill/>
        </p:spPr>
        <p:txBody>
          <a:bodyPr wrap="square" rtlCol="0">
            <a:spAutoFit/>
          </a:bodyPr>
          <a:lstStyle/>
          <a:p>
            <a:r>
              <a:rPr lang="de-DE" sz="2400" dirty="0" smtClean="0">
                <a:solidFill>
                  <a:srgbClr val="E6007E"/>
                </a:solidFill>
                <a:latin typeface="Roboto Slab" pitchFamily="2" charset="0"/>
                <a:ea typeface="Roboto Slab" pitchFamily="2" charset="0"/>
                <a:cs typeface="Noto Serif" panose="02020502060505020204" pitchFamily="18"/>
              </a:rPr>
              <a:t>Was ist eigentlich das </a:t>
            </a:r>
            <a:r>
              <a:rPr lang="de-DE" sz="2400" dirty="0" err="1" smtClean="0">
                <a:solidFill>
                  <a:srgbClr val="E6007E"/>
                </a:solidFill>
                <a:latin typeface="Roboto Slab" pitchFamily="2" charset="0"/>
                <a:ea typeface="Roboto Slab" pitchFamily="2" charset="0"/>
                <a:cs typeface="Noto Serif" panose="02020502060505020204" pitchFamily="18"/>
              </a:rPr>
              <a:t>NetzDG</a:t>
            </a:r>
            <a:r>
              <a:rPr lang="de-DE" sz="2400" dirty="0" smtClean="0">
                <a:solidFill>
                  <a:srgbClr val="E6007E"/>
                </a:solidFill>
                <a:latin typeface="Roboto Slab" pitchFamily="2" charset="0"/>
                <a:ea typeface="Roboto Slab" pitchFamily="2" charset="0"/>
                <a:cs typeface="Noto Serif" panose="02020502060505020204" pitchFamily="18"/>
              </a:rPr>
              <a:t>?</a:t>
            </a:r>
          </a:p>
          <a:p>
            <a:endParaRPr lang="de-DE" sz="1600" b="1" dirty="0" smtClean="0"/>
          </a:p>
          <a:p>
            <a:pPr marL="285750" indent="-285750">
              <a:lnSpc>
                <a:spcPct val="150000"/>
              </a:lnSpc>
              <a:buClr>
                <a:srgbClr val="FF3399"/>
              </a:buClr>
              <a:buFont typeface="Wingdings" panose="05000000000000000000" pitchFamily="2" charset="2"/>
              <a:buChar char="§"/>
            </a:pPr>
            <a:r>
              <a:rPr lang="de-DE" sz="1600" dirty="0" smtClean="0">
                <a:ea typeface="Roboto" panose="02000000000000000000" pitchFamily="2" charset="0"/>
                <a:cs typeface="Roboto" panose="02000000000000000000" pitchFamily="2" charset="0"/>
              </a:rPr>
              <a:t>Ausgeschrieben: Netzwerkdurchsetzungsgesetz </a:t>
            </a:r>
          </a:p>
          <a:p>
            <a:pPr marL="285750" indent="-285750">
              <a:lnSpc>
                <a:spcPct val="150000"/>
              </a:lnSpc>
              <a:buClr>
                <a:srgbClr val="FF3399"/>
              </a:buClr>
              <a:buFont typeface="Wingdings" panose="05000000000000000000" pitchFamily="2" charset="2"/>
              <a:buChar char="§"/>
            </a:pPr>
            <a:r>
              <a:rPr lang="de-DE" sz="1600" dirty="0" smtClean="0">
                <a:ea typeface="Roboto" panose="02000000000000000000" pitchFamily="2" charset="0"/>
                <a:cs typeface="Roboto" panose="02000000000000000000" pitchFamily="2" charset="0"/>
              </a:rPr>
              <a:t>Reagiert auf die zunehmende Verbreitung von Hasskriminalität und anderen strafbaren Inhalten</a:t>
            </a:r>
          </a:p>
          <a:p>
            <a:pPr marL="285750" indent="-285750">
              <a:lnSpc>
                <a:spcPct val="150000"/>
              </a:lnSpc>
              <a:buClr>
                <a:srgbClr val="FF3399"/>
              </a:buClr>
              <a:buFont typeface="Wingdings" panose="05000000000000000000" pitchFamily="2" charset="2"/>
              <a:buChar char="§"/>
            </a:pPr>
            <a:r>
              <a:rPr lang="de-DE" sz="1600" dirty="0" smtClean="0">
                <a:ea typeface="Roboto" panose="02000000000000000000" pitchFamily="2" charset="0"/>
                <a:cs typeface="Roboto" panose="02000000000000000000" pitchFamily="2" charset="0"/>
              </a:rPr>
              <a:t>Soll für Verbesserung der Rechtsdurchsetzung in sozialen Netzwerken sorgen</a:t>
            </a:r>
          </a:p>
          <a:p>
            <a:pPr>
              <a:lnSpc>
                <a:spcPct val="150000"/>
              </a:lnSpc>
            </a:pPr>
            <a:endParaRPr lang="de-DE" sz="1600" dirty="0" smtClean="0">
              <a:ea typeface="Roboto" panose="02000000000000000000" pitchFamily="2" charset="0"/>
              <a:cs typeface="Roboto" panose="02000000000000000000" pitchFamily="2" charset="0"/>
            </a:endParaRPr>
          </a:p>
          <a:p>
            <a:pPr>
              <a:lnSpc>
                <a:spcPct val="150000"/>
              </a:lnSpc>
            </a:pPr>
            <a:r>
              <a:rPr lang="de-DE" sz="1600" dirty="0" smtClean="0">
                <a:ea typeface="Roboto" panose="02000000000000000000" pitchFamily="2" charset="0"/>
                <a:cs typeface="Roboto" panose="02000000000000000000" pitchFamily="2" charset="0"/>
              </a:rPr>
              <a:t>Die </a:t>
            </a:r>
            <a:r>
              <a:rPr lang="de-DE" sz="1600" dirty="0" err="1" smtClean="0">
                <a:ea typeface="Roboto" panose="02000000000000000000" pitchFamily="2" charset="0"/>
                <a:cs typeface="Roboto" panose="02000000000000000000" pitchFamily="2" charset="0"/>
              </a:rPr>
              <a:t>Betreiber:innen</a:t>
            </a:r>
            <a:r>
              <a:rPr lang="de-DE" sz="1600" dirty="0" smtClean="0">
                <a:ea typeface="Roboto" panose="02000000000000000000" pitchFamily="2" charset="0"/>
                <a:cs typeface="Roboto" panose="02000000000000000000" pitchFamily="2" charset="0"/>
              </a:rPr>
              <a:t> Sozialer </a:t>
            </a:r>
            <a:r>
              <a:rPr lang="de-DE" sz="1600" dirty="0">
                <a:ea typeface="Roboto" panose="02000000000000000000" pitchFamily="2" charset="0"/>
                <a:cs typeface="Roboto" panose="02000000000000000000" pitchFamily="2" charset="0"/>
              </a:rPr>
              <a:t>Netzwerke werden </a:t>
            </a:r>
            <a:r>
              <a:rPr lang="de-DE" sz="1600" dirty="0" smtClean="0">
                <a:ea typeface="Roboto" panose="02000000000000000000" pitchFamily="2" charset="0"/>
                <a:cs typeface="Roboto" panose="02000000000000000000" pitchFamily="2" charset="0"/>
              </a:rPr>
              <a:t>darin verpflichtet:</a:t>
            </a:r>
          </a:p>
          <a:p>
            <a:pPr marL="285750" indent="-285750">
              <a:lnSpc>
                <a:spcPct val="150000"/>
              </a:lnSpc>
              <a:buClr>
                <a:srgbClr val="FF3399"/>
              </a:buClr>
              <a:buFont typeface="Wingdings" panose="05000000000000000000" pitchFamily="2" charset="2"/>
              <a:buChar char="§"/>
            </a:pPr>
            <a:r>
              <a:rPr lang="de-DE" sz="1600" dirty="0" smtClean="0">
                <a:ea typeface="Roboto" panose="02000000000000000000" pitchFamily="2" charset="0"/>
                <a:cs typeface="Roboto" panose="02000000000000000000" pitchFamily="2" charset="0"/>
              </a:rPr>
              <a:t>den </a:t>
            </a:r>
            <a:r>
              <a:rPr lang="de-DE" sz="1600" dirty="0" err="1" smtClean="0">
                <a:ea typeface="Roboto" panose="02000000000000000000" pitchFamily="2" charset="0"/>
                <a:cs typeface="Roboto" panose="02000000000000000000" pitchFamily="2" charset="0"/>
              </a:rPr>
              <a:t>Nutzer:innen</a:t>
            </a:r>
            <a:r>
              <a:rPr lang="de-DE" sz="1600" dirty="0" smtClean="0">
                <a:ea typeface="Roboto" panose="02000000000000000000" pitchFamily="2" charset="0"/>
                <a:cs typeface="Roboto" panose="02000000000000000000" pitchFamily="2" charset="0"/>
              </a:rPr>
              <a:t> </a:t>
            </a:r>
            <a:r>
              <a:rPr lang="de-DE" sz="1600" dirty="0">
                <a:ea typeface="Roboto" panose="02000000000000000000" pitchFamily="2" charset="0"/>
                <a:cs typeface="Roboto" panose="02000000000000000000" pitchFamily="2" charset="0"/>
              </a:rPr>
              <a:t>ein </a:t>
            </a:r>
            <a:r>
              <a:rPr lang="de-DE" sz="1600" b="1" dirty="0">
                <a:ea typeface="Roboto" panose="02000000000000000000" pitchFamily="2" charset="0"/>
                <a:cs typeface="Roboto" panose="02000000000000000000" pitchFamily="2" charset="0"/>
              </a:rPr>
              <a:t>leicht erkennbares</a:t>
            </a:r>
            <a:r>
              <a:rPr lang="de-DE" sz="1600" dirty="0">
                <a:ea typeface="Roboto" panose="02000000000000000000" pitchFamily="2" charset="0"/>
                <a:cs typeface="Roboto" panose="02000000000000000000" pitchFamily="2" charset="0"/>
              </a:rPr>
              <a:t>, </a:t>
            </a:r>
            <a:r>
              <a:rPr lang="de-DE" sz="1600" b="1" dirty="0">
                <a:ea typeface="Roboto" panose="02000000000000000000" pitchFamily="2" charset="0"/>
                <a:cs typeface="Roboto" panose="02000000000000000000" pitchFamily="2" charset="0"/>
              </a:rPr>
              <a:t>unmittelbar erreichbares </a:t>
            </a:r>
            <a:r>
              <a:rPr lang="de-DE" sz="1600" dirty="0">
                <a:ea typeface="Roboto" panose="02000000000000000000" pitchFamily="2" charset="0"/>
                <a:cs typeface="Roboto" panose="02000000000000000000" pitchFamily="2" charset="0"/>
              </a:rPr>
              <a:t>und </a:t>
            </a:r>
            <a:r>
              <a:rPr lang="de-DE" sz="1600" b="1" dirty="0">
                <a:ea typeface="Roboto" panose="02000000000000000000" pitchFamily="2" charset="0"/>
                <a:cs typeface="Roboto" panose="02000000000000000000" pitchFamily="2" charset="0"/>
              </a:rPr>
              <a:t>ständig verfügbares </a:t>
            </a:r>
            <a:r>
              <a:rPr lang="de-DE" sz="1600" dirty="0">
                <a:ea typeface="Roboto" panose="02000000000000000000" pitchFamily="2" charset="0"/>
                <a:cs typeface="Roboto" panose="02000000000000000000" pitchFamily="2" charset="0"/>
              </a:rPr>
              <a:t>Verfahren zur Übermittlung von Beschwerden über strafbare Inhalte anzubieten. </a:t>
            </a:r>
            <a:endParaRPr lang="de-DE" sz="1600" dirty="0" smtClean="0">
              <a:ea typeface="Roboto" panose="02000000000000000000" pitchFamily="2" charset="0"/>
              <a:cs typeface="Roboto" panose="02000000000000000000" pitchFamily="2" charset="0"/>
            </a:endParaRPr>
          </a:p>
          <a:p>
            <a:pPr marL="285750" indent="-285750">
              <a:lnSpc>
                <a:spcPct val="150000"/>
              </a:lnSpc>
              <a:buClr>
                <a:srgbClr val="FF3399"/>
              </a:buClr>
              <a:buFont typeface="Wingdings" panose="05000000000000000000" pitchFamily="2" charset="2"/>
              <a:buChar char="§"/>
            </a:pPr>
            <a:r>
              <a:rPr lang="de-DE" sz="1600" dirty="0" smtClean="0">
                <a:ea typeface="Roboto" panose="02000000000000000000" pitchFamily="2" charset="0"/>
                <a:cs typeface="Roboto" panose="02000000000000000000" pitchFamily="2" charset="0"/>
              </a:rPr>
              <a:t>Strafbare Inhalte müssen </a:t>
            </a:r>
            <a:r>
              <a:rPr lang="de-DE" sz="1600" b="1" dirty="0" smtClean="0">
                <a:ea typeface="Roboto" panose="02000000000000000000" pitchFamily="2" charset="0"/>
                <a:cs typeface="Roboto" panose="02000000000000000000" pitchFamily="2" charset="0"/>
              </a:rPr>
              <a:t>innerhalb </a:t>
            </a:r>
            <a:r>
              <a:rPr lang="de-DE" sz="1600" b="1" dirty="0">
                <a:ea typeface="Roboto" panose="02000000000000000000" pitchFamily="2" charset="0"/>
                <a:cs typeface="Roboto" panose="02000000000000000000" pitchFamily="2" charset="0"/>
              </a:rPr>
              <a:t>von 24 Stunden</a:t>
            </a:r>
            <a:r>
              <a:rPr lang="de-DE" sz="1600" dirty="0">
                <a:ea typeface="Roboto" panose="02000000000000000000" pitchFamily="2" charset="0"/>
                <a:cs typeface="Roboto" panose="02000000000000000000" pitchFamily="2" charset="0"/>
              </a:rPr>
              <a:t> nach Eingang der Beschwerde </a:t>
            </a:r>
            <a:r>
              <a:rPr lang="de-DE" sz="1600" dirty="0" smtClean="0">
                <a:ea typeface="Roboto" panose="02000000000000000000" pitchFamily="2" charset="0"/>
                <a:cs typeface="Roboto" panose="02000000000000000000" pitchFamily="2" charset="0"/>
              </a:rPr>
              <a:t>gelöscht oder gesperrt werden. </a:t>
            </a:r>
            <a:endParaRPr lang="de-DE" sz="1600" dirty="0" smtClean="0">
              <a:ea typeface="Roboto" panose="02000000000000000000" pitchFamily="2" charset="0"/>
              <a:cs typeface="Roboto" panose="02000000000000000000" pitchFamily="2" charset="0"/>
            </a:endParaRPr>
          </a:p>
          <a:p>
            <a:pPr>
              <a:lnSpc>
                <a:spcPct val="150000"/>
              </a:lnSpc>
            </a:pPr>
            <a:endParaRPr lang="de-DE" sz="1600" dirty="0" smtClean="0">
              <a:ea typeface="Roboto" panose="02000000000000000000" pitchFamily="2" charset="0"/>
              <a:cs typeface="Roboto" panose="02000000000000000000" pitchFamily="2" charset="0"/>
            </a:endParaRPr>
          </a:p>
          <a:p>
            <a:pPr>
              <a:lnSpc>
                <a:spcPct val="150000"/>
              </a:lnSpc>
            </a:pPr>
            <a:r>
              <a:rPr lang="de-DE" sz="1600" b="1" dirty="0" smtClean="0">
                <a:ea typeface="Roboto" panose="02000000000000000000" pitchFamily="2" charset="0"/>
                <a:cs typeface="Roboto" panose="02000000000000000000" pitchFamily="2" charset="0"/>
              </a:rPr>
              <a:t>Das </a:t>
            </a:r>
            <a:r>
              <a:rPr lang="de-DE" sz="1600" b="1" dirty="0" err="1" smtClean="0">
                <a:ea typeface="Roboto" panose="02000000000000000000" pitchFamily="2" charset="0"/>
                <a:cs typeface="Roboto" panose="02000000000000000000" pitchFamily="2" charset="0"/>
              </a:rPr>
              <a:t>NetzDG</a:t>
            </a:r>
            <a:r>
              <a:rPr lang="de-DE" sz="1600" b="1" dirty="0" smtClean="0">
                <a:ea typeface="Roboto" panose="02000000000000000000" pitchFamily="2" charset="0"/>
                <a:cs typeface="Roboto" panose="02000000000000000000" pitchFamily="2" charset="0"/>
              </a:rPr>
              <a:t> wird kritisiert, da es nicht strafrechtlich relevanten Hass übersieht und so indirekt toleriert. </a:t>
            </a:r>
            <a:endParaRPr lang="de-DE" dirty="0" smtClean="0">
              <a:ea typeface="Noto Serif" panose="02020502060505020204" pitchFamily="18"/>
              <a:cs typeface="Noto Serif" panose="02020502060505020204" pitchFamily="18"/>
            </a:endParaRPr>
          </a:p>
        </p:txBody>
      </p:sp>
    </p:spTree>
    <p:extLst>
      <p:ext uri="{BB962C8B-B14F-4D97-AF65-F5344CB8AC3E}">
        <p14:creationId xmlns:p14="http://schemas.microsoft.com/office/powerpoint/2010/main" val="1502204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9" name="Textfeld 8"/>
          <p:cNvSpPr txBox="1"/>
          <p:nvPr/>
        </p:nvSpPr>
        <p:spPr>
          <a:xfrm>
            <a:off x="348087" y="1589009"/>
            <a:ext cx="11495826" cy="4062651"/>
          </a:xfrm>
          <a:prstGeom prst="rect">
            <a:avLst/>
          </a:prstGeom>
          <a:noFill/>
        </p:spPr>
        <p:txBody>
          <a:bodyPr wrap="square" rtlCol="0">
            <a:spAutoFit/>
          </a:bodyPr>
          <a:lstStyle/>
          <a:p>
            <a:r>
              <a:rPr lang="de-DE" sz="2400" dirty="0">
                <a:solidFill>
                  <a:srgbClr val="E6007E"/>
                </a:solidFill>
                <a:latin typeface="Roboto Slab" pitchFamily="2" charset="0"/>
                <a:ea typeface="Roboto Slab" pitchFamily="2" charset="0"/>
                <a:cs typeface="Noto Serif" panose="02020502060505020204" pitchFamily="18"/>
              </a:rPr>
              <a:t>Das </a:t>
            </a:r>
            <a:r>
              <a:rPr lang="de-DE" sz="2400" dirty="0" err="1">
                <a:solidFill>
                  <a:srgbClr val="E6007E"/>
                </a:solidFill>
                <a:latin typeface="Roboto Slab" pitchFamily="2" charset="0"/>
                <a:ea typeface="Roboto Slab" pitchFamily="2" charset="0"/>
                <a:cs typeface="Noto Serif" panose="02020502060505020204" pitchFamily="18"/>
              </a:rPr>
              <a:t>NetzDG</a:t>
            </a:r>
            <a:r>
              <a:rPr lang="de-DE" sz="2400" dirty="0">
                <a:solidFill>
                  <a:srgbClr val="E6007E"/>
                </a:solidFill>
                <a:latin typeface="Roboto Slab" pitchFamily="2" charset="0"/>
                <a:ea typeface="Roboto Slab" pitchFamily="2" charset="0"/>
                <a:cs typeface="Noto Serif" panose="02020502060505020204" pitchFamily="18"/>
              </a:rPr>
              <a:t> </a:t>
            </a:r>
            <a:r>
              <a:rPr lang="de-DE" sz="2400" dirty="0" smtClean="0">
                <a:solidFill>
                  <a:srgbClr val="E6007E"/>
                </a:solidFill>
                <a:latin typeface="Roboto Slab" pitchFamily="2" charset="0"/>
                <a:ea typeface="Roboto Slab" pitchFamily="2" charset="0"/>
                <a:cs typeface="Noto Serif" panose="02020502060505020204" pitchFamily="18"/>
              </a:rPr>
              <a:t>versucht </a:t>
            </a:r>
            <a:r>
              <a:rPr lang="de-DE" sz="2400" dirty="0">
                <a:solidFill>
                  <a:srgbClr val="E6007E"/>
                </a:solidFill>
                <a:latin typeface="Roboto Slab" pitchFamily="2" charset="0"/>
                <a:ea typeface="Roboto Slab" pitchFamily="2" charset="0"/>
                <a:cs typeface="Noto Serif" panose="02020502060505020204" pitchFamily="18"/>
              </a:rPr>
              <a:t>die </a:t>
            </a:r>
            <a:r>
              <a:rPr lang="de-DE" sz="2400" dirty="0" err="1">
                <a:solidFill>
                  <a:srgbClr val="E6007E"/>
                </a:solidFill>
                <a:latin typeface="Roboto Slab" pitchFamily="2" charset="0"/>
                <a:ea typeface="Roboto Slab" pitchFamily="2" charset="0"/>
                <a:cs typeface="Noto Serif" panose="02020502060505020204" pitchFamily="18"/>
              </a:rPr>
              <a:t>Social</a:t>
            </a:r>
            <a:r>
              <a:rPr lang="de-DE" sz="2400" dirty="0">
                <a:solidFill>
                  <a:srgbClr val="E6007E"/>
                </a:solidFill>
                <a:latin typeface="Roboto Slab" pitchFamily="2" charset="0"/>
                <a:ea typeface="Roboto Slab" pitchFamily="2" charset="0"/>
                <a:cs typeface="Noto Serif" panose="02020502060505020204" pitchFamily="18"/>
              </a:rPr>
              <a:t>-Media-Plattformen in die </a:t>
            </a:r>
            <a:r>
              <a:rPr lang="de-DE" sz="2400" dirty="0" smtClean="0">
                <a:solidFill>
                  <a:srgbClr val="E6007E"/>
                </a:solidFill>
                <a:latin typeface="Roboto Slab" pitchFamily="2" charset="0"/>
                <a:ea typeface="Roboto Slab" pitchFamily="2" charset="0"/>
                <a:cs typeface="Noto Serif" panose="02020502060505020204" pitchFamily="18"/>
              </a:rPr>
              <a:t>Pflicht zunehmen!</a:t>
            </a:r>
          </a:p>
          <a:p>
            <a:endParaRPr lang="de-DE" dirty="0" smtClean="0"/>
          </a:p>
          <a:p>
            <a:pPr>
              <a:lnSpc>
                <a:spcPct val="150000"/>
              </a:lnSpc>
            </a:pPr>
            <a:r>
              <a:rPr lang="de-DE" dirty="0" smtClean="0">
                <a:ea typeface="Roboto" panose="02000000000000000000" pitchFamily="2" charset="0"/>
                <a:cs typeface="Roboto" panose="02000000000000000000" pitchFamily="2" charset="0"/>
              </a:rPr>
              <a:t>Die Betreiber Sozialer Netzwerke werden verpflichtet, den </a:t>
            </a:r>
            <a:r>
              <a:rPr lang="de-DE" dirty="0" err="1" smtClean="0">
                <a:ea typeface="Roboto" panose="02000000000000000000" pitchFamily="2" charset="0"/>
                <a:cs typeface="Roboto" panose="02000000000000000000" pitchFamily="2" charset="0"/>
              </a:rPr>
              <a:t>Nutzer:innen</a:t>
            </a:r>
            <a:r>
              <a:rPr lang="de-DE" dirty="0" smtClean="0">
                <a:ea typeface="Roboto" panose="02000000000000000000" pitchFamily="2" charset="0"/>
                <a:cs typeface="Roboto" panose="02000000000000000000" pitchFamily="2" charset="0"/>
              </a:rPr>
              <a:t> ein </a:t>
            </a:r>
            <a:r>
              <a:rPr lang="de-DE" b="1" dirty="0" smtClean="0">
                <a:ea typeface="Roboto" panose="02000000000000000000" pitchFamily="2" charset="0"/>
                <a:cs typeface="Roboto" panose="02000000000000000000" pitchFamily="2" charset="0"/>
              </a:rPr>
              <a:t>leicht erkennbares, unmittelbar erreichbares und ständig verfügbares Verfahren </a:t>
            </a:r>
            <a:r>
              <a:rPr lang="de-DE" dirty="0" smtClean="0">
                <a:ea typeface="Roboto" panose="02000000000000000000" pitchFamily="2" charset="0"/>
                <a:cs typeface="Roboto" panose="02000000000000000000" pitchFamily="2" charset="0"/>
              </a:rPr>
              <a:t>zur Übermittlung von Beschwerden über strafbare Inhalte anzubieten.</a:t>
            </a:r>
          </a:p>
          <a:p>
            <a:pPr>
              <a:lnSpc>
                <a:spcPct val="150000"/>
              </a:lnSpc>
            </a:pPr>
            <a:endParaRPr lang="de-DE" dirty="0" smtClean="0">
              <a:ea typeface="Roboto" panose="02000000000000000000" pitchFamily="2" charset="0"/>
              <a:cs typeface="Roboto" panose="02000000000000000000" pitchFamily="2" charset="0"/>
            </a:endParaRPr>
          </a:p>
          <a:p>
            <a:r>
              <a:rPr lang="de-DE" b="1" dirty="0">
                <a:ea typeface="Roboto" panose="02000000000000000000" pitchFamily="2" charset="0"/>
                <a:cs typeface="Roboto" panose="02000000000000000000" pitchFamily="2" charset="0"/>
              </a:rPr>
              <a:t>Als </a:t>
            </a:r>
            <a:r>
              <a:rPr lang="de-DE" b="1" dirty="0" smtClean="0">
                <a:ea typeface="Roboto" panose="02000000000000000000" pitchFamily="2" charset="0"/>
                <a:cs typeface="Roboto" panose="02000000000000000000" pitchFamily="2" charset="0"/>
              </a:rPr>
              <a:t>Mitarbeitende </a:t>
            </a:r>
            <a:r>
              <a:rPr lang="de-DE" b="1" dirty="0">
                <a:ea typeface="Roboto" panose="02000000000000000000" pitchFamily="2" charset="0"/>
                <a:cs typeface="Roboto" panose="02000000000000000000" pitchFamily="2" charset="0"/>
              </a:rPr>
              <a:t>des Internetministeriums musst du </a:t>
            </a:r>
            <a:r>
              <a:rPr lang="de-DE" b="1" dirty="0" smtClean="0">
                <a:ea typeface="Roboto" panose="02000000000000000000" pitchFamily="2" charset="0"/>
                <a:cs typeface="Roboto" panose="02000000000000000000" pitchFamily="2" charset="0"/>
              </a:rPr>
              <a:t>das überprüfen:</a:t>
            </a:r>
            <a:br>
              <a:rPr lang="de-DE" b="1" dirty="0" smtClean="0">
                <a:ea typeface="Roboto" panose="02000000000000000000" pitchFamily="2" charset="0"/>
                <a:cs typeface="Roboto" panose="02000000000000000000" pitchFamily="2" charset="0"/>
              </a:rPr>
            </a:br>
            <a:r>
              <a:rPr lang="de-DE" b="1" dirty="0" smtClean="0">
                <a:ea typeface="Roboto" panose="02000000000000000000" pitchFamily="2" charset="0"/>
                <a:cs typeface="Roboto" panose="02000000000000000000" pitchFamily="2" charset="0"/>
              </a:rPr>
              <a:t>Schnappt </a:t>
            </a:r>
            <a:r>
              <a:rPr lang="de-DE" b="1" dirty="0">
                <a:ea typeface="Roboto" panose="02000000000000000000" pitchFamily="2" charset="0"/>
                <a:cs typeface="Roboto" panose="02000000000000000000" pitchFamily="2" charset="0"/>
              </a:rPr>
              <a:t>euch ein Smartphone und schaut </a:t>
            </a:r>
            <a:r>
              <a:rPr lang="de-DE" b="1" dirty="0" smtClean="0">
                <a:ea typeface="Roboto" panose="02000000000000000000" pitchFamily="2" charset="0"/>
                <a:cs typeface="Roboto" panose="02000000000000000000" pitchFamily="2" charset="0"/>
              </a:rPr>
              <a:t>nach, wie auf eurer liebsten Plattform Hass gemeldet werden kann.</a:t>
            </a:r>
            <a:endParaRPr lang="de-DE" b="1" dirty="0">
              <a:ea typeface="Roboto" panose="02000000000000000000" pitchFamily="2" charset="0"/>
              <a:cs typeface="Roboto" panose="02000000000000000000" pitchFamily="2" charset="0"/>
            </a:endParaRPr>
          </a:p>
          <a:p>
            <a:r>
              <a:rPr lang="de-DE" dirty="0">
                <a:ea typeface="Roboto" panose="02000000000000000000" pitchFamily="2" charset="0"/>
                <a:cs typeface="Roboto" panose="02000000000000000000" pitchFamily="2" charset="0"/>
              </a:rPr>
              <a:t/>
            </a:r>
            <a:br>
              <a:rPr lang="de-DE" dirty="0">
                <a:ea typeface="Roboto" panose="02000000000000000000" pitchFamily="2" charset="0"/>
                <a:cs typeface="Roboto" panose="02000000000000000000" pitchFamily="2" charset="0"/>
              </a:rPr>
            </a:br>
            <a:r>
              <a:rPr lang="de-DE" dirty="0" smtClean="0">
                <a:ea typeface="Roboto" panose="02000000000000000000" pitchFamily="2" charset="0"/>
                <a:cs typeface="Roboto" panose="02000000000000000000" pitchFamily="2" charset="0"/>
              </a:rPr>
              <a:t>Ist es leicht zu finden? Ist es verständlich?</a:t>
            </a:r>
          </a:p>
          <a:p>
            <a:r>
              <a:rPr lang="de-DE" dirty="0">
                <a:ea typeface="Roboto" panose="02000000000000000000" pitchFamily="2" charset="0"/>
                <a:cs typeface="Roboto" panose="02000000000000000000" pitchFamily="2" charset="0"/>
              </a:rPr>
              <a:t/>
            </a:r>
            <a:br>
              <a:rPr lang="de-DE" dirty="0">
                <a:ea typeface="Roboto" panose="02000000000000000000" pitchFamily="2" charset="0"/>
                <a:cs typeface="Roboto" panose="02000000000000000000" pitchFamily="2" charset="0"/>
              </a:rPr>
            </a:br>
            <a:r>
              <a:rPr lang="de-DE" dirty="0" smtClean="0">
                <a:ea typeface="Roboto" panose="02000000000000000000" pitchFamily="2" charset="0"/>
                <a:cs typeface="Roboto" panose="02000000000000000000" pitchFamily="2" charset="0"/>
              </a:rPr>
              <a:t>Dafür </a:t>
            </a:r>
            <a:r>
              <a:rPr lang="de-DE" dirty="0">
                <a:ea typeface="Roboto" panose="02000000000000000000" pitchFamily="2" charset="0"/>
                <a:cs typeface="Roboto" panose="02000000000000000000" pitchFamily="2" charset="0"/>
              </a:rPr>
              <a:t>habt ihr </a:t>
            </a:r>
            <a:r>
              <a:rPr lang="de-DE" dirty="0" smtClean="0">
                <a:ea typeface="Roboto" panose="02000000000000000000" pitchFamily="2" charset="0"/>
                <a:cs typeface="Roboto" panose="02000000000000000000" pitchFamily="2" charset="0"/>
              </a:rPr>
              <a:t>5 </a:t>
            </a:r>
            <a:r>
              <a:rPr lang="de-DE" dirty="0">
                <a:ea typeface="Roboto" panose="02000000000000000000" pitchFamily="2" charset="0"/>
                <a:cs typeface="Roboto" panose="02000000000000000000" pitchFamily="2" charset="0"/>
              </a:rPr>
              <a:t>Min </a:t>
            </a:r>
            <a:r>
              <a:rPr lang="de-DE" dirty="0" smtClean="0">
                <a:ea typeface="Roboto" panose="02000000000000000000" pitchFamily="2" charset="0"/>
                <a:cs typeface="Roboto" panose="02000000000000000000" pitchFamily="2" charset="0"/>
              </a:rPr>
              <a:t>Zeit. Fasst eure Einschätzung danach kurz für die anderen zusammen. </a:t>
            </a:r>
            <a:endParaRPr lang="de-DE" dirty="0">
              <a:ea typeface="Roboto" panose="02000000000000000000" pitchFamily="2" charset="0"/>
              <a:cs typeface="Roboto" panose="02000000000000000000" pitchFamily="2" charset="0"/>
            </a:endParaRPr>
          </a:p>
          <a:p>
            <a:pPr>
              <a:lnSpc>
                <a:spcPct val="150000"/>
              </a:lnSpc>
            </a:pPr>
            <a:r>
              <a:rPr lang="de-DE" dirty="0" smtClean="0">
                <a:ea typeface="Roboto" panose="02000000000000000000" pitchFamily="2" charset="0"/>
                <a:cs typeface="Roboto" panose="02000000000000000000" pitchFamily="2" charset="0"/>
              </a:rPr>
              <a:t> </a:t>
            </a:r>
          </a:p>
        </p:txBody>
      </p:sp>
    </p:spTree>
    <p:extLst>
      <p:ext uri="{BB962C8B-B14F-4D97-AF65-F5344CB8AC3E}">
        <p14:creationId xmlns:p14="http://schemas.microsoft.com/office/powerpoint/2010/main" val="2977792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10" name="Titel 1"/>
          <p:cNvSpPr txBox="1">
            <a:spLocks/>
          </p:cNvSpPr>
          <p:nvPr/>
        </p:nvSpPr>
        <p:spPr>
          <a:xfrm>
            <a:off x="375677" y="2090320"/>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2800" smtClean="0">
                <a:solidFill>
                  <a:srgbClr val="FF3399"/>
                </a:solidFill>
                <a:latin typeface="Roboto Slab" pitchFamily="2" charset="0"/>
                <a:ea typeface="Roboto Slab" pitchFamily="2" charset="0"/>
                <a:cs typeface="Noto Serif" panose="02020502060505020204" pitchFamily="18"/>
              </a:rPr>
              <a:t>Plattformen-Test „Melden“: Was ist eure Einschätzung?</a:t>
            </a:r>
            <a:br>
              <a:rPr lang="de-DE" sz="2800" smtClean="0">
                <a:solidFill>
                  <a:srgbClr val="FF3399"/>
                </a:solidFill>
                <a:latin typeface="Roboto Slab" pitchFamily="2" charset="0"/>
                <a:ea typeface="Roboto Slab" pitchFamily="2" charset="0"/>
                <a:cs typeface="Noto Serif" panose="02020502060505020204" pitchFamily="18"/>
              </a:rPr>
            </a:br>
            <a:r>
              <a:rPr lang="de-DE" sz="2800" smtClean="0">
                <a:solidFill>
                  <a:srgbClr val="FF3399"/>
                </a:solidFill>
                <a:latin typeface="Roboto Slab" pitchFamily="2" charset="0"/>
                <a:ea typeface="Roboto Slab" pitchFamily="2" charset="0"/>
                <a:cs typeface="Noto Serif" panose="02020502060505020204" pitchFamily="18"/>
              </a:rPr>
              <a:t/>
            </a:r>
            <a:br>
              <a:rPr lang="de-DE" sz="2800" smtClean="0">
                <a:solidFill>
                  <a:srgbClr val="FF3399"/>
                </a:solidFill>
                <a:latin typeface="Roboto Slab" pitchFamily="2" charset="0"/>
                <a:ea typeface="Roboto Slab" pitchFamily="2" charset="0"/>
                <a:cs typeface="Noto Serif" panose="02020502060505020204" pitchFamily="18"/>
              </a:rPr>
            </a:br>
            <a:r>
              <a:rPr lang="de-DE" sz="2800" smtClean="0">
                <a:solidFill>
                  <a:srgbClr val="FF3399"/>
                </a:solidFill>
                <a:latin typeface="Roboto Slab" pitchFamily="2" charset="0"/>
                <a:ea typeface="Roboto Slab" pitchFamily="2" charset="0"/>
                <a:cs typeface="Noto Serif" panose="02020502060505020204" pitchFamily="18"/>
              </a:rPr>
              <a:t>Auf welchen sozialen Netzwerken warst Du unterwegs?</a:t>
            </a:r>
            <a:endParaRPr lang="de-DE" sz="2800" dirty="0">
              <a:solidFill>
                <a:srgbClr val="FF3399"/>
              </a:solidFill>
              <a:latin typeface="Roboto Slab" pitchFamily="2" charset="0"/>
              <a:ea typeface="Roboto Slab" pitchFamily="2" charset="0"/>
              <a:cs typeface="Noto Serif" panose="02020502060505020204" pitchFamily="18"/>
            </a:endParaRPr>
          </a:p>
        </p:txBody>
      </p:sp>
      <p:pic>
        <p:nvPicPr>
          <p:cNvPr id="11" name="Grafik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14574" y="4231727"/>
            <a:ext cx="1330251" cy="748266"/>
          </a:xfrm>
          <a:prstGeom prst="rect">
            <a:avLst/>
          </a:prstGeom>
        </p:spPr>
      </p:pic>
      <p:pic>
        <p:nvPicPr>
          <p:cNvPr id="12" name="Grafik 11"/>
          <p:cNvPicPr>
            <a:picLocks noChangeAspect="1"/>
          </p:cNvPicPr>
          <p:nvPr/>
        </p:nvPicPr>
        <p:blipFill rotWithShape="1">
          <a:blip r:embed="rId7" cstate="print">
            <a:extLst>
              <a:ext uri="{28A0092B-C50C-407E-A947-70E740481C1C}">
                <a14:useLocalDpi xmlns:a14="http://schemas.microsoft.com/office/drawing/2010/main" val="0"/>
              </a:ext>
            </a:extLst>
          </a:blip>
          <a:srcRect l="24595" t="6055" r="22876" b="7318"/>
          <a:stretch/>
        </p:blipFill>
        <p:spPr>
          <a:xfrm>
            <a:off x="2417921" y="4271445"/>
            <a:ext cx="764138" cy="708839"/>
          </a:xfrm>
          <a:prstGeom prst="rect">
            <a:avLst/>
          </a:prstGeom>
        </p:spPr>
      </p:pic>
      <p:pic>
        <p:nvPicPr>
          <p:cNvPr id="13" name="Grafik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56799" y="4293064"/>
            <a:ext cx="1239750" cy="697359"/>
          </a:xfrm>
          <a:prstGeom prst="rect">
            <a:avLst/>
          </a:prstGeom>
        </p:spPr>
      </p:pic>
      <p:pic>
        <p:nvPicPr>
          <p:cNvPr id="14" name="Grafik 13"/>
          <p:cNvPicPr>
            <a:picLocks noChangeAspect="1"/>
          </p:cNvPicPr>
          <p:nvPr/>
        </p:nvPicPr>
        <p:blipFill rotWithShape="1">
          <a:blip r:embed="rId9" cstate="print">
            <a:extLst>
              <a:ext uri="{28A0092B-C50C-407E-A947-70E740481C1C}">
                <a14:useLocalDpi xmlns:a14="http://schemas.microsoft.com/office/drawing/2010/main" val="0"/>
              </a:ext>
            </a:extLst>
          </a:blip>
          <a:srcRect l="19172" r="18960"/>
          <a:stretch/>
        </p:blipFill>
        <p:spPr>
          <a:xfrm>
            <a:off x="4222070" y="4254849"/>
            <a:ext cx="834468" cy="758696"/>
          </a:xfrm>
          <a:prstGeom prst="rect">
            <a:avLst/>
          </a:prstGeom>
        </p:spPr>
      </p:pic>
      <p:pic>
        <p:nvPicPr>
          <p:cNvPr id="15" name="Grafik 14"/>
          <p:cNvPicPr>
            <a:picLocks noChangeAspect="1"/>
          </p:cNvPicPr>
          <p:nvPr/>
        </p:nvPicPr>
        <p:blipFill rotWithShape="1">
          <a:blip r:embed="rId10" cstate="print">
            <a:extLst>
              <a:ext uri="{28A0092B-C50C-407E-A947-70E740481C1C}">
                <a14:useLocalDpi xmlns:a14="http://schemas.microsoft.com/office/drawing/2010/main" val="0"/>
              </a:ext>
            </a:extLst>
          </a:blip>
          <a:srcRect l="13558" r="16138"/>
          <a:stretch/>
        </p:blipFill>
        <p:spPr>
          <a:xfrm>
            <a:off x="8011272" y="4360241"/>
            <a:ext cx="797026" cy="664925"/>
          </a:xfrm>
          <a:prstGeom prst="rect">
            <a:avLst/>
          </a:prstGeom>
        </p:spPr>
      </p:pic>
      <p:pic>
        <p:nvPicPr>
          <p:cNvPr id="16" name="Grafik 15"/>
          <p:cNvPicPr>
            <a:picLocks noChangeAspect="1"/>
          </p:cNvPicPr>
          <p:nvPr/>
        </p:nvPicPr>
        <p:blipFill rotWithShape="1">
          <a:blip r:embed="rId11" cstate="print">
            <a:extLst>
              <a:ext uri="{28A0092B-C50C-407E-A947-70E740481C1C}">
                <a14:useLocalDpi xmlns:a14="http://schemas.microsoft.com/office/drawing/2010/main" val="0"/>
              </a:ext>
            </a:extLst>
          </a:blip>
          <a:srcRect l="11787" r="12573"/>
          <a:stretch/>
        </p:blipFill>
        <p:spPr>
          <a:xfrm>
            <a:off x="5982695" y="4267036"/>
            <a:ext cx="893138" cy="715758"/>
          </a:xfrm>
          <a:prstGeom prst="rect">
            <a:avLst/>
          </a:prstGeom>
        </p:spPr>
      </p:pic>
      <p:pic>
        <p:nvPicPr>
          <p:cNvPr id="17" name="Grafik 16"/>
          <p:cNvPicPr>
            <a:picLocks noChangeAspect="1"/>
          </p:cNvPicPr>
          <p:nvPr/>
        </p:nvPicPr>
        <p:blipFill rotWithShape="1">
          <a:blip r:embed="rId12" cstate="print">
            <a:extLst>
              <a:ext uri="{28A0092B-C50C-407E-A947-70E740481C1C}">
                <a14:useLocalDpi xmlns:a14="http://schemas.microsoft.com/office/drawing/2010/main" val="0"/>
              </a:ext>
            </a:extLst>
          </a:blip>
          <a:srcRect l="23371" r="19566"/>
          <a:stretch/>
        </p:blipFill>
        <p:spPr>
          <a:xfrm>
            <a:off x="7127029" y="4189088"/>
            <a:ext cx="884243" cy="871653"/>
          </a:xfrm>
          <a:prstGeom prst="rect">
            <a:avLst/>
          </a:prstGeom>
        </p:spPr>
      </p:pic>
    </p:spTree>
    <p:extLst>
      <p:ext uri="{BB962C8B-B14F-4D97-AF65-F5344CB8AC3E}">
        <p14:creationId xmlns:p14="http://schemas.microsoft.com/office/powerpoint/2010/main" val="1724338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18" name="Textfeld 17"/>
          <p:cNvSpPr txBox="1"/>
          <p:nvPr/>
        </p:nvSpPr>
        <p:spPr>
          <a:xfrm>
            <a:off x="611417" y="1904673"/>
            <a:ext cx="10541793" cy="3754874"/>
          </a:xfrm>
          <a:prstGeom prst="rect">
            <a:avLst/>
          </a:prstGeom>
          <a:noFill/>
        </p:spPr>
        <p:txBody>
          <a:bodyPr wrap="square" rtlCol="0">
            <a:spAutoFit/>
          </a:bodyPr>
          <a:lstStyle/>
          <a:p>
            <a:r>
              <a:rPr lang="de-DE" sz="3600" dirty="0" smtClean="0">
                <a:solidFill>
                  <a:srgbClr val="E6007E"/>
                </a:solidFill>
                <a:latin typeface="Roboto Slab" pitchFamily="2" charset="0"/>
                <a:ea typeface="Roboto Slab" pitchFamily="2" charset="0"/>
                <a:cs typeface="Noto Serif" panose="02020502060505020204" pitchFamily="18"/>
              </a:rPr>
              <a:t>Internet-Ministerium</a:t>
            </a:r>
          </a:p>
          <a:p>
            <a:endParaRPr lang="de-DE" sz="2800" i="1" dirty="0" smtClean="0">
              <a:solidFill>
                <a:srgbClr val="E6007E"/>
              </a:solidFill>
              <a:latin typeface="Noto Serif" panose="02020502060505020204" pitchFamily="18"/>
              <a:ea typeface="Noto Serif" panose="02020502060505020204" pitchFamily="18"/>
              <a:cs typeface="Noto Serif" panose="02020502060505020204" pitchFamily="18"/>
            </a:endParaRPr>
          </a:p>
          <a:p>
            <a:r>
              <a:rPr lang="de-DE" dirty="0" smtClean="0">
                <a:ea typeface="Roboto" panose="02000000000000000000" pitchFamily="2" charset="0"/>
                <a:cs typeface="Roboto" panose="02000000000000000000" pitchFamily="2" charset="0"/>
              </a:rPr>
              <a:t>Welche anderen Funktionen und Möglichkeiten gibt es auf den verschiedenen Plattformen, um Hass einen Riegel vorzuschieben?</a:t>
            </a:r>
          </a:p>
          <a:p>
            <a:endParaRPr lang="de-DE" dirty="0" smtClean="0">
              <a:ea typeface="Roboto" panose="02000000000000000000" pitchFamily="2" charset="0"/>
              <a:cs typeface="Roboto" panose="02000000000000000000" pitchFamily="2" charset="0"/>
            </a:endParaRPr>
          </a:p>
          <a:p>
            <a:r>
              <a:rPr lang="de-DE" dirty="0" smtClean="0">
                <a:ea typeface="Roboto" panose="02000000000000000000" pitchFamily="2" charset="0"/>
                <a:cs typeface="Roboto" panose="02000000000000000000" pitchFamily="2" charset="0"/>
              </a:rPr>
              <a:t>Bestimmt fallen euch schon ein paar positive Beispiele von eurer Lieblingsplattform ein. Aber es gibt bestimmt auch noch einige Dinge, die dort nicht so gut funktionieren. Wir wollen jetzt einen Blick auf Deine Lieblingsplattform werfen, um gemeinsam weitere Lösungsvorschläge zu entwickeln.</a:t>
            </a:r>
          </a:p>
          <a:p>
            <a:endParaRPr lang="de-DE" sz="2400" dirty="0" smtClean="0">
              <a:solidFill>
                <a:srgbClr val="E6007E"/>
              </a:solidFill>
              <a:latin typeface="Noto Serif" panose="02020502060505020204" pitchFamily="18"/>
              <a:ea typeface="Noto Serif" panose="02020502060505020204" pitchFamily="18"/>
              <a:cs typeface="Noto Serif" panose="02020502060505020204" pitchFamily="18"/>
            </a:endParaRPr>
          </a:p>
          <a:p>
            <a:r>
              <a:rPr lang="de-DE" sz="2400" dirty="0" smtClean="0">
                <a:solidFill>
                  <a:srgbClr val="E6007E"/>
                </a:solidFill>
                <a:latin typeface="Noto Serif" panose="02020502060505020204" pitchFamily="18"/>
                <a:ea typeface="Noto Serif" panose="02020502060505020204" pitchFamily="18"/>
                <a:cs typeface="Noto Serif" panose="02020502060505020204" pitchFamily="18"/>
                <a:sym typeface="Wingdings" panose="05000000000000000000" pitchFamily="2" charset="2"/>
              </a:rPr>
              <a:t> </a:t>
            </a:r>
            <a:r>
              <a:rPr lang="de-DE" sz="2400" dirty="0" smtClean="0">
                <a:solidFill>
                  <a:srgbClr val="E6007E"/>
                </a:solidFill>
                <a:latin typeface="Roboto Slab" pitchFamily="2" charset="0"/>
                <a:ea typeface="Roboto Slab" pitchFamily="2" charset="0"/>
                <a:cs typeface="Noto Serif" panose="02020502060505020204" pitchFamily="18"/>
              </a:rPr>
              <a:t>Bist </a:t>
            </a:r>
            <a:r>
              <a:rPr lang="de-DE" sz="2400" dirty="0" smtClean="0">
                <a:solidFill>
                  <a:srgbClr val="E6007E"/>
                </a:solidFill>
                <a:latin typeface="Roboto Slab" pitchFamily="2" charset="0"/>
                <a:ea typeface="Roboto Slab" pitchFamily="2" charset="0"/>
                <a:cs typeface="Noto Serif" panose="02020502060505020204" pitchFamily="18"/>
              </a:rPr>
              <a:t>Du dabei?</a:t>
            </a:r>
          </a:p>
          <a:p>
            <a:endParaRPr lang="de-DE" dirty="0" smtClean="0">
              <a:latin typeface="Noto Serif" panose="02020502060505020204" pitchFamily="18"/>
              <a:ea typeface="Noto Serif" panose="02020502060505020204" pitchFamily="18"/>
              <a:cs typeface="Noto Serif" panose="02020502060505020204" pitchFamily="18"/>
            </a:endParaRPr>
          </a:p>
        </p:txBody>
      </p:sp>
    </p:spTree>
    <p:extLst>
      <p:ext uri="{BB962C8B-B14F-4D97-AF65-F5344CB8AC3E}">
        <p14:creationId xmlns:p14="http://schemas.microsoft.com/office/powerpoint/2010/main" val="3597189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9" name="Textfeld 8"/>
          <p:cNvSpPr txBox="1"/>
          <p:nvPr/>
        </p:nvSpPr>
        <p:spPr>
          <a:xfrm>
            <a:off x="611417" y="1904673"/>
            <a:ext cx="10541793" cy="4493538"/>
          </a:xfrm>
          <a:prstGeom prst="rect">
            <a:avLst/>
          </a:prstGeom>
          <a:noFill/>
        </p:spPr>
        <p:txBody>
          <a:bodyPr wrap="square" rtlCol="0">
            <a:spAutoFit/>
          </a:bodyPr>
          <a:lstStyle/>
          <a:p>
            <a:r>
              <a:rPr lang="de-DE" sz="3600" dirty="0" smtClean="0">
                <a:solidFill>
                  <a:srgbClr val="E6007E"/>
                </a:solidFill>
                <a:latin typeface="Roboto Slab" pitchFamily="2" charset="0"/>
                <a:ea typeface="Roboto Slab" pitchFamily="2" charset="0"/>
                <a:cs typeface="Roboto" panose="02000000000000000000" pitchFamily="2" charset="0"/>
              </a:rPr>
              <a:t>Große Konferenz im Internet-Ministerium</a:t>
            </a:r>
          </a:p>
          <a:p>
            <a:endParaRPr lang="de-DE" sz="2800" i="1" dirty="0" smtClean="0">
              <a:solidFill>
                <a:srgbClr val="E6007E"/>
              </a:solidFill>
              <a:latin typeface="Roboto" panose="02000000000000000000" pitchFamily="2" charset="0"/>
              <a:ea typeface="Roboto" panose="02000000000000000000" pitchFamily="2" charset="0"/>
              <a:cs typeface="Roboto" panose="02000000000000000000" pitchFamily="2" charset="0"/>
            </a:endParaRPr>
          </a:p>
          <a:p>
            <a:r>
              <a:rPr lang="de-DE" dirty="0" smtClean="0">
                <a:ea typeface="Roboto" panose="02000000000000000000" pitchFamily="2" charset="0"/>
                <a:cs typeface="Roboto" panose="02000000000000000000" pitchFamily="2" charset="0"/>
              </a:rPr>
              <a:t>Die Vorbereitung zur großen Konferenz des Internet-Ministeriums laufen auf Hochtouren. </a:t>
            </a:r>
          </a:p>
          <a:p>
            <a:endParaRPr lang="de-DE" dirty="0">
              <a:ea typeface="Roboto" panose="02000000000000000000" pitchFamily="2" charset="0"/>
              <a:cs typeface="Roboto" panose="02000000000000000000" pitchFamily="2" charset="0"/>
            </a:endParaRPr>
          </a:p>
          <a:p>
            <a:r>
              <a:rPr lang="de-DE" dirty="0" smtClean="0">
                <a:ea typeface="Roboto" panose="02000000000000000000" pitchFamily="2" charset="0"/>
                <a:cs typeface="Roboto" panose="02000000000000000000" pitchFamily="2" charset="0"/>
              </a:rPr>
              <a:t>Bald ist wieder 29.Oktober, der </a:t>
            </a:r>
            <a:r>
              <a:rPr lang="de-DE" dirty="0" smtClean="0">
                <a:solidFill>
                  <a:srgbClr val="FF3399"/>
                </a:solidFill>
                <a:ea typeface="Roboto" panose="02000000000000000000" pitchFamily="2" charset="0"/>
                <a:cs typeface="Roboto" panose="02000000000000000000" pitchFamily="2" charset="0"/>
              </a:rPr>
              <a:t>Welt-Internet-Tag</a:t>
            </a:r>
            <a:r>
              <a:rPr lang="de-DE" dirty="0" smtClean="0">
                <a:ea typeface="Roboto" panose="02000000000000000000" pitchFamily="2" charset="0"/>
                <a:cs typeface="Roboto" panose="02000000000000000000" pitchFamily="2" charset="0"/>
              </a:rPr>
              <a:t> und Jahrestag der ersten gesendeten Nachricht zwischen zwei Rechnern.</a:t>
            </a:r>
          </a:p>
          <a:p>
            <a:endParaRPr lang="de-DE" dirty="0">
              <a:ea typeface="Roboto" panose="02000000000000000000" pitchFamily="2" charset="0"/>
              <a:cs typeface="Roboto" panose="02000000000000000000" pitchFamily="2" charset="0"/>
            </a:endParaRPr>
          </a:p>
          <a:p>
            <a:r>
              <a:rPr lang="de-DE" dirty="0" smtClean="0">
                <a:ea typeface="Roboto" panose="02000000000000000000" pitchFamily="2" charset="0"/>
                <a:cs typeface="Roboto" panose="02000000000000000000" pitchFamily="2" charset="0"/>
              </a:rPr>
              <a:t>Zu diesem Zweck wird jährlich eine große Konferenz im Internet-Ministerium angesetzt. Aber dieses Mal ist etwas anders: Es sollen Komitees zu jeder Plattform gebildet werden, die ihre Lösungsvorschläge am Tag des Internets in der großen Konferenz vorstellen. Wenn die Vorschläge im Ministerium angenommen sind, werden sie an die Plattformen weitergeschickt. </a:t>
            </a:r>
          </a:p>
          <a:p>
            <a:endParaRPr lang="de-DE" dirty="0">
              <a:latin typeface="Roboto" panose="02000000000000000000" pitchFamily="2" charset="0"/>
              <a:ea typeface="Roboto" panose="02000000000000000000" pitchFamily="2" charset="0"/>
              <a:cs typeface="Roboto" panose="02000000000000000000" pitchFamily="2" charset="0"/>
            </a:endParaRPr>
          </a:p>
          <a:p>
            <a:r>
              <a:rPr lang="de-DE" sz="2400" dirty="0">
                <a:solidFill>
                  <a:srgbClr val="E6007E"/>
                </a:solidFill>
                <a:latin typeface="Roboto" panose="02000000000000000000" pitchFamily="2" charset="0"/>
                <a:ea typeface="Roboto" panose="02000000000000000000" pitchFamily="2" charset="0"/>
                <a:cs typeface="Roboto" panose="02000000000000000000" pitchFamily="2" charset="0"/>
              </a:rPr>
              <a:t> </a:t>
            </a:r>
            <a:r>
              <a:rPr lang="de-DE" sz="2400" dirty="0" smtClean="0">
                <a:solidFill>
                  <a:srgbClr val="E6007E"/>
                </a:solidFill>
                <a:latin typeface="Roboto" panose="02000000000000000000" pitchFamily="2" charset="0"/>
                <a:ea typeface="Roboto" panose="02000000000000000000" pitchFamily="2" charset="0"/>
                <a:cs typeface="Roboto" panose="02000000000000000000" pitchFamily="2" charset="0"/>
              </a:rPr>
              <a:t>       </a:t>
            </a:r>
            <a:r>
              <a:rPr lang="de-DE" sz="2400" dirty="0" smtClean="0">
                <a:solidFill>
                  <a:srgbClr val="E6007E"/>
                </a:solidFill>
                <a:latin typeface="Roboto Slab" pitchFamily="2" charset="0"/>
                <a:ea typeface="Roboto Slab" pitchFamily="2" charset="0"/>
                <a:cs typeface="Roboto" panose="02000000000000000000" pitchFamily="2" charset="0"/>
              </a:rPr>
              <a:t>Eine große Chance für Veränderungen!</a:t>
            </a:r>
          </a:p>
          <a:p>
            <a:endParaRPr lang="de-DE" dirty="0" smtClean="0">
              <a:latin typeface="Noto Serif" panose="02020502060505020204" pitchFamily="18"/>
              <a:ea typeface="Noto Serif" panose="02020502060505020204" pitchFamily="18"/>
              <a:cs typeface="Noto Serif" panose="02020502060505020204" pitchFamily="18"/>
            </a:endParaRPr>
          </a:p>
        </p:txBody>
      </p:sp>
    </p:spTree>
    <p:extLst>
      <p:ext uri="{BB962C8B-B14F-4D97-AF65-F5344CB8AC3E}">
        <p14:creationId xmlns:p14="http://schemas.microsoft.com/office/powerpoint/2010/main" val="1175968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EC082BC4-D3BB-5B41-97AC-FD47395F7168}"/>
              </a:ext>
            </a:extLst>
          </p:cNvPr>
          <p:cNvSpPr/>
          <p:nvPr/>
        </p:nvSpPr>
        <p:spPr>
          <a:xfrm>
            <a:off x="0" y="975540"/>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p:cNvSpPr/>
          <p:nvPr/>
        </p:nvSpPr>
        <p:spPr>
          <a:xfrm>
            <a:off x="0" y="6705600"/>
            <a:ext cx="12192000" cy="162189"/>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hteck 18">
            <a:extLst>
              <a:ext uri="{FF2B5EF4-FFF2-40B4-BE49-F238E27FC236}">
                <a16:creationId xmlns:a16="http://schemas.microsoft.com/office/drawing/2014/main" id="{EC082BC4-D3BB-5B41-97AC-FD47395F7168}"/>
              </a:ext>
            </a:extLst>
          </p:cNvPr>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Grafik 19">
            <a:extLst>
              <a:ext uri="{FF2B5EF4-FFF2-40B4-BE49-F238E27FC236}">
                <a16:creationId xmlns:a16="http://schemas.microsoft.com/office/drawing/2014/main" id="{61982D1C-FF41-2542-BF44-3E7033E60D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21" name="Grafik 20">
            <a:extLst>
              <a:ext uri="{FF2B5EF4-FFF2-40B4-BE49-F238E27FC236}">
                <a16:creationId xmlns:a16="http://schemas.microsoft.com/office/drawing/2014/main" id="{B412C7FD-C6AA-7240-A831-CE67C5DC516E}"/>
              </a:ext>
            </a:extLst>
          </p:cNvPr>
          <p:cNvPicPr>
            <a:picLocks noChangeAspect="1"/>
          </p:cNvPicPr>
          <p:nvPr/>
        </p:nvPicPr>
        <p:blipFill>
          <a:blip r:embed="rId4"/>
          <a:stretch>
            <a:fillRect/>
          </a:stretch>
        </p:blipFill>
        <p:spPr>
          <a:xfrm>
            <a:off x="10601260" y="6355173"/>
            <a:ext cx="444001" cy="445236"/>
          </a:xfrm>
          <a:prstGeom prst="rect">
            <a:avLst/>
          </a:prstGeom>
        </p:spPr>
      </p:pic>
      <p:pic>
        <p:nvPicPr>
          <p:cNvPr id="2" name="Grafik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7482" y="251587"/>
            <a:ext cx="820129" cy="820129"/>
          </a:xfrm>
          <a:prstGeom prst="rect">
            <a:avLst/>
          </a:prstGeom>
        </p:spPr>
      </p:pic>
      <p:sp>
        <p:nvSpPr>
          <p:cNvPr id="10" name="Rechteck 9"/>
          <p:cNvSpPr/>
          <p:nvPr/>
        </p:nvSpPr>
        <p:spPr>
          <a:xfrm>
            <a:off x="308714" y="1518319"/>
            <a:ext cx="11574572" cy="4001095"/>
          </a:xfrm>
          <a:prstGeom prst="rect">
            <a:avLst/>
          </a:prstGeom>
        </p:spPr>
        <p:txBody>
          <a:bodyPr wrap="square">
            <a:spAutoFit/>
          </a:bodyPr>
          <a:lstStyle/>
          <a:p>
            <a:r>
              <a:rPr lang="de-DE" sz="3600" dirty="0">
                <a:solidFill>
                  <a:srgbClr val="E6007E"/>
                </a:solidFill>
                <a:latin typeface="Roboto Slab" pitchFamily="2" charset="0"/>
                <a:ea typeface="Roboto Slab" pitchFamily="2" charset="0"/>
                <a:cs typeface="Noto Serif" panose="02020502060505020204" pitchFamily="18"/>
              </a:rPr>
              <a:t>Los geht‘s!</a:t>
            </a:r>
          </a:p>
          <a:p>
            <a:endParaRPr lang="de-DE" sz="1600" dirty="0" smtClean="0">
              <a:solidFill>
                <a:srgbClr val="FF3399"/>
              </a:solidFill>
              <a:latin typeface="Roboto" panose="02000000000000000000" pitchFamily="2" charset="0"/>
              <a:ea typeface="Roboto" panose="02000000000000000000" pitchFamily="2" charset="0"/>
              <a:cs typeface="Roboto" panose="02000000000000000000" pitchFamily="2" charset="0"/>
            </a:endParaRPr>
          </a:p>
          <a:p>
            <a:r>
              <a:rPr lang="de-DE" sz="1600" dirty="0" smtClean="0">
                <a:ea typeface="Roboto" panose="02000000000000000000" pitchFamily="2" charset="0"/>
                <a:cs typeface="Roboto" panose="02000000000000000000" pitchFamily="2" charset="0"/>
              </a:rPr>
              <a:t>1. Wählt eure Lieblingsplattform aus und bildet zu jeder Plattform eine Kleingruppe. Ihr seid jetzt ein Komitee! </a:t>
            </a:r>
            <a:endParaRPr lang="de-DE" sz="1600" dirty="0">
              <a:ea typeface="Roboto" panose="02000000000000000000" pitchFamily="2" charset="0"/>
              <a:cs typeface="Roboto" panose="02000000000000000000" pitchFamily="2" charset="0"/>
            </a:endParaRPr>
          </a:p>
          <a:p>
            <a:r>
              <a:rPr lang="de-DE" sz="1600" dirty="0" smtClean="0">
                <a:ea typeface="Roboto" panose="02000000000000000000" pitchFamily="2" charset="0"/>
                <a:cs typeface="Roboto" panose="02000000000000000000" pitchFamily="2" charset="0"/>
              </a:rPr>
              <a:t>2. Sammelt folgende Punkte</a:t>
            </a:r>
            <a:br>
              <a:rPr lang="de-DE" sz="1600" dirty="0" smtClean="0">
                <a:ea typeface="Roboto" panose="02000000000000000000" pitchFamily="2" charset="0"/>
                <a:cs typeface="Roboto" panose="02000000000000000000" pitchFamily="2" charset="0"/>
              </a:rPr>
            </a:br>
            <a:r>
              <a:rPr lang="de-DE" sz="1600" dirty="0" smtClean="0">
                <a:ea typeface="Roboto" panose="02000000000000000000" pitchFamily="2" charset="0"/>
                <a:cs typeface="Roboto" panose="02000000000000000000" pitchFamily="2" charset="0"/>
              </a:rPr>
              <a:t>       </a:t>
            </a:r>
            <a:r>
              <a:rPr lang="de-DE" sz="1600" dirty="0" smtClean="0">
                <a:solidFill>
                  <a:srgbClr val="FF3399"/>
                </a:solidFill>
                <a:ea typeface="Roboto" panose="02000000000000000000" pitchFamily="2" charset="0"/>
                <a:cs typeface="Roboto" panose="02000000000000000000" pitchFamily="2" charset="0"/>
                <a:sym typeface="Wingdings" panose="05000000000000000000" pitchFamily="2" charset="2"/>
              </a:rPr>
              <a:t></a:t>
            </a:r>
            <a:r>
              <a:rPr lang="de-DE" sz="1600" dirty="0" smtClean="0">
                <a:ea typeface="Roboto" panose="02000000000000000000" pitchFamily="2" charset="0"/>
                <a:cs typeface="Roboto" panose="02000000000000000000" pitchFamily="2" charset="0"/>
                <a:sym typeface="Wingdings" panose="05000000000000000000" pitchFamily="2" charset="2"/>
              </a:rPr>
              <a:t> </a:t>
            </a:r>
            <a:r>
              <a:rPr lang="de-DE" sz="1600" dirty="0" smtClean="0">
                <a:solidFill>
                  <a:srgbClr val="FF3399"/>
                </a:solidFill>
                <a:ea typeface="Roboto" panose="02000000000000000000" pitchFamily="2" charset="0"/>
                <a:cs typeface="Roboto" panose="02000000000000000000" pitchFamily="2" charset="0"/>
              </a:rPr>
              <a:t>Was </a:t>
            </a:r>
            <a:r>
              <a:rPr lang="de-DE" sz="1600" dirty="0" smtClean="0">
                <a:solidFill>
                  <a:srgbClr val="FF3399"/>
                </a:solidFill>
                <a:ea typeface="Roboto" panose="02000000000000000000" pitchFamily="2" charset="0"/>
                <a:cs typeface="Roboto" panose="02000000000000000000" pitchFamily="2" charset="0"/>
              </a:rPr>
              <a:t>funktioniert gut an der Plattform? Wie schafft sie eine angenehme Atmosphäre ohne Diskriminierung?</a:t>
            </a:r>
          </a:p>
          <a:p>
            <a:r>
              <a:rPr lang="de-DE" sz="1600" dirty="0">
                <a:solidFill>
                  <a:srgbClr val="FF3399"/>
                </a:solidFill>
                <a:ea typeface="Roboto" panose="02000000000000000000" pitchFamily="2" charset="0"/>
                <a:cs typeface="Roboto" panose="02000000000000000000" pitchFamily="2" charset="0"/>
              </a:rPr>
              <a:t> </a:t>
            </a:r>
            <a:r>
              <a:rPr lang="de-DE" sz="1600" dirty="0" smtClean="0">
                <a:solidFill>
                  <a:srgbClr val="FF3399"/>
                </a:solidFill>
                <a:ea typeface="Roboto" panose="02000000000000000000" pitchFamily="2" charset="0"/>
                <a:cs typeface="Roboto" panose="02000000000000000000" pitchFamily="2" charset="0"/>
              </a:rPr>
              <a:t>      </a:t>
            </a:r>
            <a:r>
              <a:rPr lang="de-DE" sz="1600" dirty="0" smtClean="0">
                <a:solidFill>
                  <a:srgbClr val="FF3399"/>
                </a:solidFill>
                <a:ea typeface="Roboto" panose="02000000000000000000" pitchFamily="2" charset="0"/>
                <a:cs typeface="Roboto" panose="02000000000000000000" pitchFamily="2" charset="0"/>
                <a:sym typeface="Wingdings" panose="05000000000000000000" pitchFamily="2" charset="2"/>
              </a:rPr>
              <a:t> </a:t>
            </a:r>
            <a:r>
              <a:rPr lang="de-DE" sz="1600" dirty="0" smtClean="0">
                <a:solidFill>
                  <a:srgbClr val="FF3399"/>
                </a:solidFill>
                <a:ea typeface="Roboto" panose="02000000000000000000" pitchFamily="2" charset="0"/>
                <a:cs typeface="Roboto" panose="02000000000000000000" pitchFamily="2" charset="0"/>
              </a:rPr>
              <a:t>Was </a:t>
            </a:r>
            <a:r>
              <a:rPr lang="de-DE" sz="1600" dirty="0" smtClean="0">
                <a:solidFill>
                  <a:srgbClr val="FF3399"/>
                </a:solidFill>
                <a:ea typeface="Roboto" panose="02000000000000000000" pitchFamily="2" charset="0"/>
                <a:cs typeface="Roboto" panose="02000000000000000000" pitchFamily="2" charset="0"/>
              </a:rPr>
              <a:t>gefällt Euch nicht so gut? Wo könnte die Plattform sich noch besser gegen Hass im Netz einsetzen?</a:t>
            </a:r>
            <a:r>
              <a:rPr lang="de-DE" sz="1600" dirty="0" smtClean="0">
                <a:ea typeface="Roboto" panose="02000000000000000000" pitchFamily="2" charset="0"/>
                <a:cs typeface="Roboto" panose="02000000000000000000" pitchFamily="2" charset="0"/>
              </a:rPr>
              <a:t/>
            </a:r>
            <a:br>
              <a:rPr lang="de-DE" sz="1600" dirty="0" smtClean="0">
                <a:ea typeface="Roboto" panose="02000000000000000000" pitchFamily="2" charset="0"/>
                <a:cs typeface="Roboto" panose="02000000000000000000" pitchFamily="2" charset="0"/>
              </a:rPr>
            </a:br>
            <a:endParaRPr lang="de-DE" sz="1600" dirty="0" smtClean="0">
              <a:ea typeface="Roboto" panose="02000000000000000000" pitchFamily="2" charset="0"/>
              <a:cs typeface="Roboto" panose="02000000000000000000" pitchFamily="2" charset="0"/>
            </a:endParaRPr>
          </a:p>
          <a:p>
            <a:r>
              <a:rPr lang="de-DE" sz="1600" dirty="0" smtClean="0">
                <a:ea typeface="Roboto" panose="02000000000000000000" pitchFamily="2" charset="0"/>
                <a:cs typeface="Roboto" panose="02000000000000000000" pitchFamily="2" charset="0"/>
              </a:rPr>
              <a:t>3. Überlegt Euch konkret </a:t>
            </a:r>
            <a:r>
              <a:rPr lang="de-DE" sz="1600" dirty="0" smtClean="0">
                <a:solidFill>
                  <a:srgbClr val="FF3399"/>
                </a:solidFill>
                <a:ea typeface="Roboto" panose="02000000000000000000" pitchFamily="2" charset="0"/>
                <a:cs typeface="Roboto" panose="02000000000000000000" pitchFamily="2" charset="0"/>
              </a:rPr>
              <a:t>5 Lösungsvorschläge</a:t>
            </a:r>
            <a:r>
              <a:rPr lang="de-DE" sz="1600" dirty="0" smtClean="0">
                <a:ea typeface="Roboto" panose="02000000000000000000" pitchFamily="2" charset="0"/>
                <a:cs typeface="Roboto" panose="02000000000000000000" pitchFamily="2" charset="0"/>
              </a:rPr>
              <a:t> für die ausgewählte Plattform. Was könnte sich dort ändern, damit sie ein Ort wird, an dem sich Menschen gerne aufhalten und sich sicher fühlen können? Das können auch ganz kleine Dinge sein.   </a:t>
            </a:r>
          </a:p>
          <a:p>
            <a:r>
              <a:rPr lang="de-DE" sz="1600" dirty="0">
                <a:solidFill>
                  <a:srgbClr val="FF3399"/>
                </a:solidFill>
                <a:ea typeface="Roboto" panose="02000000000000000000" pitchFamily="2" charset="0"/>
                <a:cs typeface="Roboto" panose="02000000000000000000" pitchFamily="2" charset="0"/>
              </a:rPr>
              <a:t> </a:t>
            </a:r>
            <a:r>
              <a:rPr lang="de-DE" sz="1600" dirty="0" smtClean="0">
                <a:solidFill>
                  <a:srgbClr val="FF3399"/>
                </a:solidFill>
                <a:ea typeface="Roboto" panose="02000000000000000000" pitchFamily="2" charset="0"/>
                <a:cs typeface="Roboto" panose="02000000000000000000" pitchFamily="2" charset="0"/>
              </a:rPr>
              <a:t>      </a:t>
            </a:r>
            <a:r>
              <a:rPr lang="de-DE" sz="1600" dirty="0" smtClean="0">
                <a:solidFill>
                  <a:srgbClr val="FF3399"/>
                </a:solidFill>
                <a:ea typeface="Roboto" panose="02000000000000000000" pitchFamily="2" charset="0"/>
                <a:cs typeface="Roboto" panose="02000000000000000000" pitchFamily="2" charset="0"/>
                <a:sym typeface="Wingdings" panose="05000000000000000000" pitchFamily="2" charset="2"/>
              </a:rPr>
              <a:t> </a:t>
            </a:r>
            <a:r>
              <a:rPr lang="de-DE" sz="1600" dirty="0" smtClean="0">
                <a:solidFill>
                  <a:srgbClr val="FF3399"/>
                </a:solidFill>
                <a:ea typeface="Roboto" panose="02000000000000000000" pitchFamily="2" charset="0"/>
                <a:cs typeface="Roboto" panose="02000000000000000000" pitchFamily="2" charset="0"/>
              </a:rPr>
              <a:t>Erstellt </a:t>
            </a:r>
            <a:r>
              <a:rPr lang="de-DE" sz="1600" dirty="0">
                <a:solidFill>
                  <a:srgbClr val="FF3399"/>
                </a:solidFill>
                <a:ea typeface="Roboto" panose="02000000000000000000" pitchFamily="2" charset="0"/>
                <a:cs typeface="Roboto" panose="02000000000000000000" pitchFamily="2" charset="0"/>
              </a:rPr>
              <a:t>einen </a:t>
            </a:r>
            <a:r>
              <a:rPr lang="de-DE" sz="1600" dirty="0" smtClean="0">
                <a:solidFill>
                  <a:srgbClr val="FF3399"/>
                </a:solidFill>
                <a:ea typeface="Roboto" panose="02000000000000000000" pitchFamily="2" charset="0"/>
                <a:cs typeface="Roboto" panose="02000000000000000000" pitchFamily="2" charset="0"/>
              </a:rPr>
              <a:t>5 </a:t>
            </a:r>
            <a:r>
              <a:rPr lang="de-DE" sz="1600" dirty="0">
                <a:solidFill>
                  <a:srgbClr val="FF3399"/>
                </a:solidFill>
                <a:ea typeface="Roboto" panose="02000000000000000000" pitchFamily="2" charset="0"/>
                <a:cs typeface="Roboto" panose="02000000000000000000" pitchFamily="2" charset="0"/>
              </a:rPr>
              <a:t>Punkte Plan auf folgenden Board: Ein Link folgt im Chat. </a:t>
            </a:r>
            <a:br>
              <a:rPr lang="de-DE" sz="1600" dirty="0">
                <a:solidFill>
                  <a:srgbClr val="FF3399"/>
                </a:solidFill>
                <a:ea typeface="Roboto" panose="02000000000000000000" pitchFamily="2" charset="0"/>
                <a:cs typeface="Roboto" panose="02000000000000000000" pitchFamily="2" charset="0"/>
              </a:rPr>
            </a:br>
            <a:r>
              <a:rPr lang="de-DE" dirty="0" smtClean="0">
                <a:latin typeface="Noto Serif" panose="02020502060505020204" pitchFamily="18"/>
                <a:ea typeface="Noto Serif" panose="02020502060505020204" pitchFamily="18"/>
                <a:cs typeface="Noto Serif" panose="02020502060505020204" pitchFamily="18"/>
              </a:rPr>
              <a:t/>
            </a:r>
            <a:br>
              <a:rPr lang="de-DE" dirty="0" smtClean="0">
                <a:latin typeface="Noto Serif" panose="02020502060505020204" pitchFamily="18"/>
                <a:ea typeface="Noto Serif" panose="02020502060505020204" pitchFamily="18"/>
                <a:cs typeface="Noto Serif" panose="02020502060505020204" pitchFamily="18"/>
              </a:rPr>
            </a:br>
            <a:r>
              <a:rPr lang="de-DE" dirty="0" smtClean="0">
                <a:latin typeface="Noto Serif" panose="02020502060505020204" pitchFamily="18"/>
                <a:ea typeface="Noto Serif" panose="02020502060505020204" pitchFamily="18"/>
                <a:cs typeface="Noto Serif" panose="02020502060505020204" pitchFamily="18"/>
              </a:rPr>
              <a:t/>
            </a:r>
            <a:br>
              <a:rPr lang="de-DE" dirty="0" smtClean="0">
                <a:latin typeface="Noto Serif" panose="02020502060505020204" pitchFamily="18"/>
                <a:ea typeface="Noto Serif" panose="02020502060505020204" pitchFamily="18"/>
                <a:cs typeface="Noto Serif" panose="02020502060505020204" pitchFamily="18"/>
              </a:rPr>
            </a:br>
            <a:r>
              <a:rPr lang="de-DE" dirty="0" smtClean="0">
                <a:latin typeface="Noto Serif" panose="02020502060505020204" pitchFamily="18"/>
                <a:ea typeface="Noto Serif" panose="02020502060505020204" pitchFamily="18"/>
                <a:cs typeface="Noto Serif" panose="02020502060505020204" pitchFamily="18"/>
              </a:rPr>
              <a:t/>
            </a:r>
            <a:br>
              <a:rPr lang="de-DE" dirty="0" smtClean="0">
                <a:latin typeface="Noto Serif" panose="02020502060505020204" pitchFamily="18"/>
                <a:ea typeface="Noto Serif" panose="02020502060505020204" pitchFamily="18"/>
                <a:cs typeface="Noto Serif" panose="02020502060505020204" pitchFamily="18"/>
              </a:rPr>
            </a:br>
            <a:endParaRPr lang="de-DE" dirty="0" smtClean="0"/>
          </a:p>
        </p:txBody>
      </p:sp>
      <p:pic>
        <p:nvPicPr>
          <p:cNvPr id="11" name="Grafik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14574" y="5224787"/>
            <a:ext cx="1330251" cy="748266"/>
          </a:xfrm>
          <a:prstGeom prst="rect">
            <a:avLst/>
          </a:prstGeom>
        </p:spPr>
      </p:pic>
      <p:pic>
        <p:nvPicPr>
          <p:cNvPr id="12" name="Grafik 11"/>
          <p:cNvPicPr>
            <a:picLocks noChangeAspect="1"/>
          </p:cNvPicPr>
          <p:nvPr/>
        </p:nvPicPr>
        <p:blipFill rotWithShape="1">
          <a:blip r:embed="rId7" cstate="print">
            <a:extLst>
              <a:ext uri="{28A0092B-C50C-407E-A947-70E740481C1C}">
                <a14:useLocalDpi xmlns:a14="http://schemas.microsoft.com/office/drawing/2010/main" val="0"/>
              </a:ext>
            </a:extLst>
          </a:blip>
          <a:srcRect l="24595" t="6055" r="22876" b="7318"/>
          <a:stretch/>
        </p:blipFill>
        <p:spPr>
          <a:xfrm>
            <a:off x="2417921" y="5264505"/>
            <a:ext cx="764138" cy="708839"/>
          </a:xfrm>
          <a:prstGeom prst="rect">
            <a:avLst/>
          </a:prstGeom>
        </p:spPr>
      </p:pic>
      <p:pic>
        <p:nvPicPr>
          <p:cNvPr id="13" name="Grafik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56799" y="5286124"/>
            <a:ext cx="1239750" cy="697359"/>
          </a:xfrm>
          <a:prstGeom prst="rect">
            <a:avLst/>
          </a:prstGeom>
        </p:spPr>
      </p:pic>
      <p:pic>
        <p:nvPicPr>
          <p:cNvPr id="14" name="Grafik 13"/>
          <p:cNvPicPr>
            <a:picLocks noChangeAspect="1"/>
          </p:cNvPicPr>
          <p:nvPr/>
        </p:nvPicPr>
        <p:blipFill rotWithShape="1">
          <a:blip r:embed="rId9" cstate="print">
            <a:extLst>
              <a:ext uri="{28A0092B-C50C-407E-A947-70E740481C1C}">
                <a14:useLocalDpi xmlns:a14="http://schemas.microsoft.com/office/drawing/2010/main" val="0"/>
              </a:ext>
            </a:extLst>
          </a:blip>
          <a:srcRect l="19172" r="18960"/>
          <a:stretch/>
        </p:blipFill>
        <p:spPr>
          <a:xfrm>
            <a:off x="4222070" y="5247909"/>
            <a:ext cx="834468" cy="758696"/>
          </a:xfrm>
          <a:prstGeom prst="rect">
            <a:avLst/>
          </a:prstGeom>
        </p:spPr>
      </p:pic>
      <p:pic>
        <p:nvPicPr>
          <p:cNvPr id="15" name="Grafik 14"/>
          <p:cNvPicPr>
            <a:picLocks noChangeAspect="1"/>
          </p:cNvPicPr>
          <p:nvPr/>
        </p:nvPicPr>
        <p:blipFill rotWithShape="1">
          <a:blip r:embed="rId10" cstate="print">
            <a:extLst>
              <a:ext uri="{28A0092B-C50C-407E-A947-70E740481C1C}">
                <a14:useLocalDpi xmlns:a14="http://schemas.microsoft.com/office/drawing/2010/main" val="0"/>
              </a:ext>
            </a:extLst>
          </a:blip>
          <a:srcRect l="13558" r="16138"/>
          <a:stretch/>
        </p:blipFill>
        <p:spPr>
          <a:xfrm>
            <a:off x="8011272" y="5353301"/>
            <a:ext cx="797026" cy="664925"/>
          </a:xfrm>
          <a:prstGeom prst="rect">
            <a:avLst/>
          </a:prstGeom>
        </p:spPr>
      </p:pic>
      <p:pic>
        <p:nvPicPr>
          <p:cNvPr id="16" name="Grafik 15"/>
          <p:cNvPicPr>
            <a:picLocks noChangeAspect="1"/>
          </p:cNvPicPr>
          <p:nvPr/>
        </p:nvPicPr>
        <p:blipFill rotWithShape="1">
          <a:blip r:embed="rId11" cstate="print">
            <a:extLst>
              <a:ext uri="{28A0092B-C50C-407E-A947-70E740481C1C}">
                <a14:useLocalDpi xmlns:a14="http://schemas.microsoft.com/office/drawing/2010/main" val="0"/>
              </a:ext>
            </a:extLst>
          </a:blip>
          <a:srcRect l="11787" r="12573"/>
          <a:stretch/>
        </p:blipFill>
        <p:spPr>
          <a:xfrm>
            <a:off x="5982695" y="5260096"/>
            <a:ext cx="893138" cy="715758"/>
          </a:xfrm>
          <a:prstGeom prst="rect">
            <a:avLst/>
          </a:prstGeom>
        </p:spPr>
      </p:pic>
      <p:pic>
        <p:nvPicPr>
          <p:cNvPr id="17" name="Grafik 16"/>
          <p:cNvPicPr>
            <a:picLocks noChangeAspect="1"/>
          </p:cNvPicPr>
          <p:nvPr/>
        </p:nvPicPr>
        <p:blipFill rotWithShape="1">
          <a:blip r:embed="rId12" cstate="print">
            <a:extLst>
              <a:ext uri="{28A0092B-C50C-407E-A947-70E740481C1C}">
                <a14:useLocalDpi xmlns:a14="http://schemas.microsoft.com/office/drawing/2010/main" val="0"/>
              </a:ext>
            </a:extLst>
          </a:blip>
          <a:srcRect l="23371" r="19566"/>
          <a:stretch/>
        </p:blipFill>
        <p:spPr>
          <a:xfrm>
            <a:off x="7127029" y="5182148"/>
            <a:ext cx="884243" cy="871653"/>
          </a:xfrm>
          <a:prstGeom prst="rect">
            <a:avLst/>
          </a:prstGeom>
        </p:spPr>
      </p:pic>
    </p:spTree>
    <p:extLst>
      <p:ext uri="{BB962C8B-B14F-4D97-AF65-F5344CB8AC3E}">
        <p14:creationId xmlns:p14="http://schemas.microsoft.com/office/powerpoint/2010/main" val="3751393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772</Words>
  <Application>Microsoft Office PowerPoint</Application>
  <PresentationFormat>Breitbild</PresentationFormat>
  <Paragraphs>85</Paragraphs>
  <Slides>12</Slides>
  <Notes>12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12</vt:i4>
      </vt:variant>
    </vt:vector>
  </HeadingPairs>
  <TitlesOfParts>
    <vt:vector size="20" baseType="lpstr">
      <vt:lpstr>Arial</vt:lpstr>
      <vt:lpstr>Calibri</vt:lpstr>
      <vt:lpstr>Calibri Light</vt:lpstr>
      <vt:lpstr>Noto Serif</vt:lpstr>
      <vt:lpstr>Roboto</vt:lpstr>
      <vt:lpstr>Roboto Slab</vt:lpstr>
      <vt:lpstr>Wingdings</vt:lpstr>
      <vt:lpstr>1_Office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Charlotte Lohmann (AAS)</dc:creator>
  <cp:lastModifiedBy>Eva Schwarz</cp:lastModifiedBy>
  <cp:revision>77</cp:revision>
  <dcterms:created xsi:type="dcterms:W3CDTF">2021-09-19T19:02:17Z</dcterms:created>
  <dcterms:modified xsi:type="dcterms:W3CDTF">2022-07-19T13:25:29Z</dcterms:modified>
</cp:coreProperties>
</file>